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82" r:id="rId1"/>
  </p:sldMasterIdLst>
  <p:notesMasterIdLst>
    <p:notesMasterId r:id="rId76"/>
  </p:notesMasterIdLst>
  <p:handoutMasterIdLst>
    <p:handoutMasterId r:id="rId77"/>
  </p:handoutMasterIdLst>
  <p:sldIdLst>
    <p:sldId id="561" r:id="rId2"/>
    <p:sldId id="615" r:id="rId3"/>
    <p:sldId id="612" r:id="rId4"/>
    <p:sldId id="565" r:id="rId5"/>
    <p:sldId id="638" r:id="rId6"/>
    <p:sldId id="616" r:id="rId7"/>
    <p:sldId id="611" r:id="rId8"/>
    <p:sldId id="639" r:id="rId9"/>
    <p:sldId id="575" r:id="rId10"/>
    <p:sldId id="617" r:id="rId11"/>
    <p:sldId id="640" r:id="rId12"/>
    <p:sldId id="579" r:id="rId13"/>
    <p:sldId id="580" r:id="rId14"/>
    <p:sldId id="618" r:id="rId15"/>
    <p:sldId id="619" r:id="rId16"/>
    <p:sldId id="641" r:id="rId17"/>
    <p:sldId id="642" r:id="rId18"/>
    <p:sldId id="581" r:id="rId19"/>
    <p:sldId id="643" r:id="rId20"/>
    <p:sldId id="644" r:id="rId21"/>
    <p:sldId id="645" r:id="rId22"/>
    <p:sldId id="646" r:id="rId23"/>
    <p:sldId id="647" r:id="rId24"/>
    <p:sldId id="648" r:id="rId25"/>
    <p:sldId id="649" r:id="rId26"/>
    <p:sldId id="650" r:id="rId27"/>
    <p:sldId id="651" r:id="rId28"/>
    <p:sldId id="582" r:id="rId29"/>
    <p:sldId id="652" r:id="rId30"/>
    <p:sldId id="653" r:id="rId31"/>
    <p:sldId id="654" r:id="rId32"/>
    <p:sldId id="620" r:id="rId33"/>
    <p:sldId id="624" r:id="rId34"/>
    <p:sldId id="625" r:id="rId35"/>
    <p:sldId id="626" r:id="rId36"/>
    <p:sldId id="655" r:id="rId37"/>
    <p:sldId id="627" r:id="rId38"/>
    <p:sldId id="656" r:id="rId39"/>
    <p:sldId id="657" r:id="rId40"/>
    <p:sldId id="660" r:id="rId41"/>
    <p:sldId id="691" r:id="rId42"/>
    <p:sldId id="662" r:id="rId43"/>
    <p:sldId id="661" r:id="rId44"/>
    <p:sldId id="658" r:id="rId45"/>
    <p:sldId id="663" r:id="rId46"/>
    <p:sldId id="664" r:id="rId47"/>
    <p:sldId id="665" r:id="rId48"/>
    <p:sldId id="659" r:id="rId49"/>
    <p:sldId id="666" r:id="rId50"/>
    <p:sldId id="667" r:id="rId51"/>
    <p:sldId id="668" r:id="rId52"/>
    <p:sldId id="669" r:id="rId53"/>
    <p:sldId id="670" r:id="rId54"/>
    <p:sldId id="671" r:id="rId55"/>
    <p:sldId id="672" r:id="rId56"/>
    <p:sldId id="673" r:id="rId57"/>
    <p:sldId id="674" r:id="rId58"/>
    <p:sldId id="675" r:id="rId59"/>
    <p:sldId id="676" r:id="rId60"/>
    <p:sldId id="677" r:id="rId61"/>
    <p:sldId id="678" r:id="rId62"/>
    <p:sldId id="679" r:id="rId63"/>
    <p:sldId id="680" r:id="rId64"/>
    <p:sldId id="681" r:id="rId65"/>
    <p:sldId id="682" r:id="rId66"/>
    <p:sldId id="613" r:id="rId67"/>
    <p:sldId id="688" r:id="rId68"/>
    <p:sldId id="629" r:id="rId69"/>
    <p:sldId id="685" r:id="rId70"/>
    <p:sldId id="689" r:id="rId71"/>
    <p:sldId id="687" r:id="rId72"/>
    <p:sldId id="690" r:id="rId73"/>
    <p:sldId id="684" r:id="rId74"/>
    <p:sldId id="606" r:id="rId7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20">
          <p15:clr>
            <a:srgbClr val="A4A3A4"/>
          </p15:clr>
        </p15:guide>
        <p15:guide id="2" pos="2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357" autoAdjust="0"/>
    <p:restoredTop sz="93537" autoAdjust="0"/>
  </p:normalViewPr>
  <p:slideViewPr>
    <p:cSldViewPr snapToObjects="1">
      <p:cViewPr varScale="1">
        <p:scale>
          <a:sx n="119" d="100"/>
          <a:sy n="119" d="100"/>
        </p:scale>
        <p:origin x="2064" y="192"/>
      </p:cViewPr>
      <p:guideLst>
        <p:guide orient="horz" pos="1920"/>
        <p:guide pos="2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80CDD2-C736-46CC-B09E-FA9F4724E6FD}"/>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9623B5C3-E768-41E4-BBE7-90C9B6702DAF}"/>
              </a:ext>
            </a:extLst>
          </p:cNvPr>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E8C38BF8-23EE-4EA0-82CB-04CE504F4C38}" type="datetimeFigureOut">
              <a:rPr lang="zh-CN" altLang="en-US"/>
              <a:pPr>
                <a:defRPr/>
              </a:pPr>
              <a:t>2021/7/21</a:t>
            </a:fld>
            <a:endParaRPr lang="en-US" altLang="zh-CN"/>
          </a:p>
        </p:txBody>
      </p:sp>
      <p:sp>
        <p:nvSpPr>
          <p:cNvPr id="4" name="Footer Placeholder 3">
            <a:extLst>
              <a:ext uri="{FF2B5EF4-FFF2-40B4-BE49-F238E27FC236}">
                <a16:creationId xmlns:a16="http://schemas.microsoft.com/office/drawing/2014/main" id="{93F52FCF-73C4-4B97-B72F-C04DEFDED8E7}"/>
              </a:ext>
            </a:extLst>
          </p:cNvPr>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5" name="Slide Number Placeholder 4">
            <a:extLst>
              <a:ext uri="{FF2B5EF4-FFF2-40B4-BE49-F238E27FC236}">
                <a16:creationId xmlns:a16="http://schemas.microsoft.com/office/drawing/2014/main" id="{E87147CE-612C-4D0E-B499-FBDACA6C079E}"/>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204EF6C8-857A-469D-A4B4-C3493366F2B9}" type="slidenum">
              <a:rPr lang="zh-CN" altLang="en-US"/>
              <a:pPr>
                <a:defRPr/>
              </a:pPr>
              <a:t>‹#›</a:t>
            </a:fld>
            <a:endParaRPr lang="en-US" altLang="zh-CN"/>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C66B289-6EF7-406A-A671-79AF5C666D1B}"/>
              </a:ext>
            </a:extLst>
          </p:cNvPr>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3" name="Date Placeholder 2">
            <a:extLst>
              <a:ext uri="{FF2B5EF4-FFF2-40B4-BE49-F238E27FC236}">
                <a16:creationId xmlns:a16="http://schemas.microsoft.com/office/drawing/2014/main" id="{648B13A1-E5C7-4098-80BE-B234A03FDAEA}"/>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ea typeface="+mn-ea"/>
                <a:cs typeface="Arial" pitchFamily="34" charset="0"/>
              </a:defRPr>
            </a:lvl1pPr>
          </a:lstStyle>
          <a:p>
            <a:pPr>
              <a:defRPr/>
            </a:pPr>
            <a:fld id="{A7B66204-4598-461F-AB6B-CAFDE0B1CD60}" type="datetimeFigureOut">
              <a:rPr lang="zh-CN" altLang="en-US"/>
              <a:pPr>
                <a:defRPr/>
              </a:pPr>
              <a:t>2021/7/21</a:t>
            </a:fld>
            <a:endParaRPr lang="en-US" altLang="zh-CN"/>
          </a:p>
        </p:txBody>
      </p:sp>
      <p:sp>
        <p:nvSpPr>
          <p:cNvPr id="4" name="Slide Image Placeholder 3">
            <a:extLst>
              <a:ext uri="{FF2B5EF4-FFF2-40B4-BE49-F238E27FC236}">
                <a16:creationId xmlns:a16="http://schemas.microsoft.com/office/drawing/2014/main" id="{504BBC70-1652-47AA-8646-ACFBEC81499B}"/>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D04E6FD-C555-4545-BB46-E723DDF0AA3C}"/>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1A152E49-B1D3-4A81-B752-4FB4CF8441E7}"/>
              </a:ext>
            </a:extLst>
          </p:cNvPr>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ea typeface="+mn-ea"/>
                <a:cs typeface="Arial" pitchFamily="34" charset="0"/>
              </a:defRPr>
            </a:lvl1pPr>
          </a:lstStyle>
          <a:p>
            <a:pPr>
              <a:defRPr/>
            </a:pPr>
            <a:endParaRPr lang="zh-CN" altLang="en-US"/>
          </a:p>
        </p:txBody>
      </p:sp>
      <p:sp>
        <p:nvSpPr>
          <p:cNvPr id="7" name="Slide Number Placeholder 6">
            <a:extLst>
              <a:ext uri="{FF2B5EF4-FFF2-40B4-BE49-F238E27FC236}">
                <a16:creationId xmlns:a16="http://schemas.microsoft.com/office/drawing/2014/main" id="{228AE367-8021-439A-B041-EF1B4A916415}"/>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cs typeface="Arial" panose="020B0604020202020204" pitchFamily="34" charset="0"/>
              </a:defRPr>
            </a:lvl1pPr>
          </a:lstStyle>
          <a:p>
            <a:pPr>
              <a:defRPr/>
            </a:pPr>
            <a:fld id="{4DE0C90A-03A5-418B-8F0D-4CD93CF1C003}"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BF52E4C-C190-42A4-BC8C-2CF142F32D7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418E4CBA-BD74-4953-8C67-38C8623619F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8436" name="Slide Number Placeholder 3">
            <a:extLst>
              <a:ext uri="{FF2B5EF4-FFF2-40B4-BE49-F238E27FC236}">
                <a16:creationId xmlns:a16="http://schemas.microsoft.com/office/drawing/2014/main" id="{76A3171B-260D-4709-B318-EC34167001C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A7FA564-43E0-408E-97FF-C23C6190AC5D}" type="slidenum">
              <a:rPr lang="zh-CN" altLang="en-US" smtClean="0"/>
              <a:pPr>
                <a:spcBef>
                  <a:spcPct val="0"/>
                </a:spcBef>
              </a:pPr>
              <a:t>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a:extLst>
              <a:ext uri="{FF2B5EF4-FFF2-40B4-BE49-F238E27FC236}">
                <a16:creationId xmlns:a16="http://schemas.microsoft.com/office/drawing/2014/main" id="{41543D26-E2D3-4E31-960F-DEFEE92163B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a:extLst>
              <a:ext uri="{FF2B5EF4-FFF2-40B4-BE49-F238E27FC236}">
                <a16:creationId xmlns:a16="http://schemas.microsoft.com/office/drawing/2014/main" id="{A6F23778-45BB-4695-9481-8A4B4FE172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22532" name="灯片编号占位符 3">
            <a:extLst>
              <a:ext uri="{FF2B5EF4-FFF2-40B4-BE49-F238E27FC236}">
                <a16:creationId xmlns:a16="http://schemas.microsoft.com/office/drawing/2014/main" id="{0516BEFC-D434-4D9E-ABFF-A9820E7A41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F6DC36A-3D2B-4FFD-9E76-E085CBF2C47A}" type="slidenum">
              <a:rPr lang="zh-CN" altLang="en-US" smtClean="0">
                <a:latin typeface="Calibri" panose="020F0502020204030204" pitchFamily="34" charset="0"/>
              </a:rPr>
              <a:pPr/>
              <a:t>3</a:t>
            </a:fld>
            <a:endParaRPr lang="en-US" altLang="zh-CN">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9.gif"/></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2_标题">
    <p:spTree>
      <p:nvGrpSpPr>
        <p:cNvPr id="1" name=""/>
        <p:cNvGrpSpPr/>
        <p:nvPr/>
      </p:nvGrpSpPr>
      <p:grpSpPr>
        <a:xfrm>
          <a:off x="0" y="0"/>
          <a:ext cx="0" cy="0"/>
          <a:chOff x="0" y="0"/>
          <a:chExt cx="0" cy="0"/>
        </a:xfrm>
      </p:grpSpPr>
      <p:cxnSp>
        <p:nvCxnSpPr>
          <p:cNvPr id="3" name="直接连接符 9">
            <a:extLst>
              <a:ext uri="{FF2B5EF4-FFF2-40B4-BE49-F238E27FC236}">
                <a16:creationId xmlns:a16="http://schemas.microsoft.com/office/drawing/2014/main" id="{760B0F04-C188-B549-B1F6-20DB7048FAE4}"/>
              </a:ext>
            </a:extLst>
          </p:cNvPr>
          <p:cNvCxnSpPr/>
          <p:nvPr/>
        </p:nvCxnSpPr>
        <p:spPr>
          <a:xfrm>
            <a:off x="13692" y="6629400"/>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4F34ECDD-6BEC-A641-A6E0-346DB6FD8186}"/>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陈蓉  郑振龙</a:t>
            </a:r>
            <a:endParaRPr lang="en-US" altLang="zh-CN" sz="2000" dirty="0">
              <a:solidFill>
                <a:srgbClr val="663300"/>
              </a:solidFill>
              <a:latin typeface="Adobe Jenson Pro" panose="020A0503050201030203" pitchFamily="18" charset="0"/>
              <a:ea typeface="Adobe 黑体 Std R" panose="020B0400000000000000" pitchFamily="34"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厦门大学管理学院财务学系</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r>
              <a:rPr lang="zh-CN" altLang="en-US"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rPr>
              <a:t>厦门大学金融工程研究中心</a:t>
            </a:r>
            <a:endParaRPr lang="en-US" altLang="zh-CN" dirty="0">
              <a:solidFill>
                <a:srgbClr val="2A0015"/>
              </a:solidFill>
              <a:latin typeface="Adobe 楷体 Std R" panose="02020400000000000000" pitchFamily="18" charset="-128"/>
              <a:ea typeface="Adobe 楷体 Std R" panose="02020400000000000000" pitchFamily="18" charset="-128"/>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efinance.org.cn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t>
            </a: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aronge.net</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dirty="0" err="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dirty="0">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dirty="0">
              <a:solidFill>
                <a:schemeClr val="tx2"/>
              </a:solidFill>
              <a:latin typeface="Adobe Jenson Pro" panose="020A0503050201030203" pitchFamily="18" charset="0"/>
              <a:ea typeface="Adobe 黑体 Std R" panose="020B0400000000000000" pitchFamily="34" charset="-128"/>
            </a:endParaRPr>
          </a:p>
          <a:p>
            <a:pPr algn="ctr">
              <a:defRPr/>
            </a:pPr>
            <a:endParaRPr lang="zh-CN" altLang="en-US" sz="2400" dirty="0">
              <a:solidFill>
                <a:schemeClr val="tx2"/>
              </a:solidFill>
              <a:latin typeface="楷体" panose="02010609060101010101" pitchFamily="49" charset="-122"/>
              <a:ea typeface="楷体" panose="02010609060101010101" pitchFamily="49" charset="-122"/>
            </a:endParaRPr>
          </a:p>
        </p:txBody>
      </p:sp>
      <p:pic>
        <p:nvPicPr>
          <p:cNvPr id="5" name="图片 4" descr="11824837100.jpg">
            <a:extLst>
              <a:ext uri="{FF2B5EF4-FFF2-40B4-BE49-F238E27FC236}">
                <a16:creationId xmlns:a16="http://schemas.microsoft.com/office/drawing/2014/main" id="{2CB70B9A-9287-4549-98CF-5E52372CFFFC}"/>
              </a:ext>
            </a:extLst>
          </p:cNvPr>
          <p:cNvPicPr>
            <a:picLocks noChangeAspect="1"/>
          </p:cNvPicPr>
          <p:nvPr/>
        </p:nvPicPr>
        <p:blipFill>
          <a:blip r:embed="rId2" cstate="print">
            <a:duotone>
              <a:schemeClr val="accent3">
                <a:shade val="45000"/>
                <a:satMod val="135000"/>
              </a:schemeClr>
              <a:prstClr val="white"/>
            </a:duotone>
          </a:blip>
          <a:stretch>
            <a:fillRect/>
          </a:stretch>
        </p:blipFill>
        <p:spPr>
          <a:xfrm>
            <a:off x="3840456" y="4724400"/>
            <a:ext cx="1556792" cy="1556792"/>
          </a:xfrm>
          <a:prstGeom prst="rect">
            <a:avLst/>
          </a:prstGeom>
          <a:ln>
            <a:noFill/>
          </a:ln>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
        <p:nvSpPr>
          <p:cNvPr id="8" name="Rectangle 6">
            <a:extLst>
              <a:ext uri="{FF2B5EF4-FFF2-40B4-BE49-F238E27FC236}">
                <a16:creationId xmlns:a16="http://schemas.microsoft.com/office/drawing/2014/main" id="{EBC99384-0A0E-C948-B31B-012B45DC1CF6}"/>
              </a:ext>
            </a:extLst>
          </p:cNvPr>
          <p:cNvSpPr txBox="1">
            <a:spLocks noChangeArrowheads="1"/>
          </p:cNvSpPr>
          <p:nvPr userDrawn="1"/>
        </p:nvSpPr>
        <p:spPr bwMode="auto">
          <a:xfrm>
            <a:off x="1752600" y="66294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extLst>
      <p:ext uri="{BB962C8B-B14F-4D97-AF65-F5344CB8AC3E}">
        <p14:creationId xmlns:p14="http://schemas.microsoft.com/office/powerpoint/2010/main" val="94314365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FA4C95AC-A607-4779-A467-0C6D82823E60}"/>
              </a:ext>
            </a:extLst>
          </p:cNvPr>
          <p:cNvSpPr>
            <a:spLocks noGrp="1" noChangeArrowheads="1"/>
          </p:cNvSpPr>
          <p:nvPr>
            <p:ph type="sldNum" sz="quarter" idx="10"/>
          </p:nvPr>
        </p:nvSpPr>
        <p:spPr>
          <a:ln/>
        </p:spPr>
        <p:txBody>
          <a:bodyPr/>
          <a:lstStyle>
            <a:lvl1pPr>
              <a:defRPr/>
            </a:lvl1pPr>
          </a:lstStyle>
          <a:p>
            <a:pPr>
              <a:defRPr/>
            </a:pPr>
            <a:fld id="{77893604-511E-405C-A96E-98101FEFDC87}" type="slidenum">
              <a:rPr lang="zh-CN" altLang="en-US"/>
              <a:pPr>
                <a:defRPr/>
              </a:pPr>
              <a:t>‹#›</a:t>
            </a:fld>
            <a:endParaRPr lang="zh-CN" altLang="en-US"/>
          </a:p>
        </p:txBody>
      </p:sp>
    </p:spTree>
    <p:extLst>
      <p:ext uri="{BB962C8B-B14F-4D97-AF65-F5344CB8AC3E}">
        <p14:creationId xmlns:p14="http://schemas.microsoft.com/office/powerpoint/2010/main" val="278010937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739645B-FBB7-491F-8119-1B7364F2500A}"/>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3" name="Rectangle 5">
            <a:extLst>
              <a:ext uri="{FF2B5EF4-FFF2-40B4-BE49-F238E27FC236}">
                <a16:creationId xmlns:a16="http://schemas.microsoft.com/office/drawing/2014/main" id="{CC692496-996A-4BB0-9B7C-FFDE30261C7A}"/>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6">
            <a:extLst>
              <a:ext uri="{FF2B5EF4-FFF2-40B4-BE49-F238E27FC236}">
                <a16:creationId xmlns:a16="http://schemas.microsoft.com/office/drawing/2014/main" id="{9A639E8B-C516-48C2-8DA9-5A73727831AC}"/>
              </a:ext>
            </a:extLst>
          </p:cNvPr>
          <p:cNvSpPr>
            <a:spLocks noGrp="1" noChangeArrowheads="1"/>
          </p:cNvSpPr>
          <p:nvPr>
            <p:ph type="sldNum" sz="quarter" idx="12"/>
          </p:nvPr>
        </p:nvSpPr>
        <p:spPr/>
        <p:txBody>
          <a:bodyPr/>
          <a:lstStyle>
            <a:lvl1pPr>
              <a:defRPr/>
            </a:lvl1pPr>
          </a:lstStyle>
          <a:p>
            <a:pPr>
              <a:defRPr/>
            </a:pPr>
            <a:fld id="{66E10078-ECA9-4DCF-B000-D7B00DCEE6AB}" type="slidenum">
              <a:rPr lang="zh-CN" altLang="en-US"/>
              <a:pPr>
                <a:defRPr/>
              </a:pPr>
              <a:t>‹#›</a:t>
            </a:fld>
            <a:endParaRPr lang="zh-CN" altLang="en-US"/>
          </a:p>
        </p:txBody>
      </p:sp>
    </p:spTree>
    <p:extLst>
      <p:ext uri="{BB962C8B-B14F-4D97-AF65-F5344CB8AC3E}">
        <p14:creationId xmlns:p14="http://schemas.microsoft.com/office/powerpoint/2010/main" val="70705473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71894100-D106-48C4-AD6D-61C0B39BC87E}"/>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80462710-5490-402A-B1E2-9486358B90D3}"/>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85A1E13E-2182-4B8C-AADD-4DA9826273DC}"/>
              </a:ext>
            </a:extLst>
          </p:cNvPr>
          <p:cNvSpPr>
            <a:spLocks noGrp="1" noChangeArrowheads="1"/>
          </p:cNvSpPr>
          <p:nvPr>
            <p:ph type="sldNum" sz="quarter" idx="12"/>
          </p:nvPr>
        </p:nvSpPr>
        <p:spPr/>
        <p:txBody>
          <a:bodyPr/>
          <a:lstStyle>
            <a:lvl1pPr>
              <a:defRPr/>
            </a:lvl1pPr>
          </a:lstStyle>
          <a:p>
            <a:pPr>
              <a:defRPr/>
            </a:pPr>
            <a:fld id="{6705DFFC-39BE-4529-BFAD-A35D4E01A3CD}" type="slidenum">
              <a:rPr lang="zh-CN" altLang="en-US"/>
              <a:pPr>
                <a:defRPr/>
              </a:pPr>
              <a:t>‹#›</a:t>
            </a:fld>
            <a:endParaRPr lang="zh-CN" altLang="en-US"/>
          </a:p>
        </p:txBody>
      </p:sp>
    </p:spTree>
    <p:extLst>
      <p:ext uri="{BB962C8B-B14F-4D97-AF65-F5344CB8AC3E}">
        <p14:creationId xmlns:p14="http://schemas.microsoft.com/office/powerpoint/2010/main" val="285975575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id="{7902E549-9B92-48ED-A902-5BE909BF6839}"/>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4DD69153-1047-46BD-A63A-BBF597958E17}"/>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D325BBDC-1F55-4CAD-A523-35A4066AAB96}"/>
              </a:ext>
            </a:extLst>
          </p:cNvPr>
          <p:cNvSpPr>
            <a:spLocks noGrp="1" noChangeArrowheads="1"/>
          </p:cNvSpPr>
          <p:nvPr>
            <p:ph type="sldNum" sz="quarter" idx="12"/>
          </p:nvPr>
        </p:nvSpPr>
        <p:spPr/>
        <p:txBody>
          <a:bodyPr/>
          <a:lstStyle>
            <a:lvl1pPr>
              <a:defRPr/>
            </a:lvl1pPr>
          </a:lstStyle>
          <a:p>
            <a:pPr>
              <a:defRPr/>
            </a:pPr>
            <a:fld id="{57CC5FEE-0671-48BE-AA59-7D3330C3D62A}" type="slidenum">
              <a:rPr lang="zh-CN" altLang="en-US"/>
              <a:pPr>
                <a:defRPr/>
              </a:pPr>
              <a:t>‹#›</a:t>
            </a:fld>
            <a:endParaRPr lang="zh-CN" altLang="en-US"/>
          </a:p>
        </p:txBody>
      </p:sp>
    </p:spTree>
    <p:extLst>
      <p:ext uri="{BB962C8B-B14F-4D97-AF65-F5344CB8AC3E}">
        <p14:creationId xmlns:p14="http://schemas.microsoft.com/office/powerpoint/2010/main" val="219875274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50DB7991-6FC3-4BAC-BB29-60C90E6797F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96BAD2AA-8AC6-45E4-9180-9ED74306BE74}"/>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24400CB6-549A-4D69-97C2-07EB74382FA0}"/>
              </a:ext>
            </a:extLst>
          </p:cNvPr>
          <p:cNvSpPr>
            <a:spLocks noGrp="1" noChangeArrowheads="1"/>
          </p:cNvSpPr>
          <p:nvPr>
            <p:ph type="sldNum" sz="quarter" idx="12"/>
          </p:nvPr>
        </p:nvSpPr>
        <p:spPr/>
        <p:txBody>
          <a:bodyPr/>
          <a:lstStyle>
            <a:lvl1pPr>
              <a:defRPr/>
            </a:lvl1pPr>
          </a:lstStyle>
          <a:p>
            <a:pPr>
              <a:defRPr/>
            </a:pPr>
            <a:fld id="{A60F9E46-CF8F-4820-B397-F4B4D2CADF98}" type="slidenum">
              <a:rPr lang="zh-CN" altLang="en-US"/>
              <a:pPr>
                <a:defRPr/>
              </a:pPr>
              <a:t>‹#›</a:t>
            </a:fld>
            <a:endParaRPr lang="zh-CN" altLang="en-US"/>
          </a:p>
        </p:txBody>
      </p:sp>
    </p:spTree>
    <p:extLst>
      <p:ext uri="{BB962C8B-B14F-4D97-AF65-F5344CB8AC3E}">
        <p14:creationId xmlns:p14="http://schemas.microsoft.com/office/powerpoint/2010/main" val="375308326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id="{D95ECF25-6D41-4727-9D55-9F9314D31119}"/>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5">
            <a:extLst>
              <a:ext uri="{FF2B5EF4-FFF2-40B4-BE49-F238E27FC236}">
                <a16:creationId xmlns:a16="http://schemas.microsoft.com/office/drawing/2014/main" id="{F78062F9-8A18-4B0A-8D0E-F622FD7C6718}"/>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6">
            <a:extLst>
              <a:ext uri="{FF2B5EF4-FFF2-40B4-BE49-F238E27FC236}">
                <a16:creationId xmlns:a16="http://schemas.microsoft.com/office/drawing/2014/main" id="{78EFA9DC-763C-4448-A1BE-725D260700BC}"/>
              </a:ext>
            </a:extLst>
          </p:cNvPr>
          <p:cNvSpPr>
            <a:spLocks noGrp="1" noChangeArrowheads="1"/>
          </p:cNvSpPr>
          <p:nvPr>
            <p:ph type="sldNum" sz="quarter" idx="12"/>
          </p:nvPr>
        </p:nvSpPr>
        <p:spPr/>
        <p:txBody>
          <a:bodyPr/>
          <a:lstStyle>
            <a:lvl1pPr>
              <a:defRPr/>
            </a:lvl1pPr>
          </a:lstStyle>
          <a:p>
            <a:pPr>
              <a:defRPr/>
            </a:pPr>
            <a:fld id="{057D4277-925D-4229-B663-B152EB03EC94}" type="slidenum">
              <a:rPr lang="zh-CN" altLang="en-US"/>
              <a:pPr>
                <a:defRPr/>
              </a:pPr>
              <a:t>‹#›</a:t>
            </a:fld>
            <a:endParaRPr lang="zh-CN" altLang="en-US"/>
          </a:p>
        </p:txBody>
      </p:sp>
    </p:spTree>
    <p:extLst>
      <p:ext uri="{BB962C8B-B14F-4D97-AF65-F5344CB8AC3E}">
        <p14:creationId xmlns:p14="http://schemas.microsoft.com/office/powerpoint/2010/main" val="235407928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A4393BC3-E349-46AE-9FA9-5616F45897C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3244E7A5-B1CD-418B-B504-BDD1AB626B1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11">
            <a:extLst>
              <a:ext uri="{FF2B5EF4-FFF2-40B4-BE49-F238E27FC236}">
                <a16:creationId xmlns:a16="http://schemas.microsoft.com/office/drawing/2014/main" id="{48C6D443-1BBD-48BD-BCF2-04C7F8C53B3F}"/>
              </a:ext>
            </a:extLst>
          </p:cNvPr>
          <p:cNvSpPr txBox="1">
            <a:spLocks noChangeArrowheads="1"/>
          </p:cNvSpPr>
          <p:nvPr userDrawn="1"/>
        </p:nvSpPr>
        <p:spPr bwMode="auto">
          <a:xfrm>
            <a:off x="2051050" y="2636838"/>
            <a:ext cx="5689600" cy="1570037"/>
          </a:xfrm>
          <a:prstGeom prst="rect">
            <a:avLst/>
          </a:prstGeom>
          <a:noFill/>
          <a:ln>
            <a:noFill/>
          </a:ln>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en-US" altLang="zh-CN" sz="9600">
                <a:latin typeface="Bradley Hand ITC" pitchFamily="66" charset="0"/>
                <a:ea typeface="Adobe 仿宋 Std R" pitchFamily="18" charset="-122"/>
                <a:cs typeface="Arial Unicode MS" pitchFamily="34" charset="-122"/>
              </a:rPr>
              <a:t>The End.</a:t>
            </a:r>
            <a:endParaRPr lang="zh-CN" altLang="en-US" sz="9600">
              <a:latin typeface="Bradley Hand ITC" pitchFamily="66" charset="0"/>
              <a:ea typeface="Adobe 仿宋 Std R" pitchFamily="18" charset="-122"/>
              <a:cs typeface="Arial Unicode MS" pitchFamily="34" charset="-122"/>
            </a:endParaRPr>
          </a:p>
        </p:txBody>
      </p:sp>
      <p:sp>
        <p:nvSpPr>
          <p:cNvPr id="5" name="矩形 4">
            <a:extLst>
              <a:ext uri="{FF2B5EF4-FFF2-40B4-BE49-F238E27FC236}">
                <a16:creationId xmlns:a16="http://schemas.microsoft.com/office/drawing/2014/main" id="{27A018E0-E30F-46A8-BD6E-38EBB5D55FD1}"/>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a:extLst>
              <a:ext uri="{FF2B5EF4-FFF2-40B4-BE49-F238E27FC236}">
                <a16:creationId xmlns:a16="http://schemas.microsoft.com/office/drawing/2014/main" id="{1372DB66-A82A-4A86-A386-A20A6B5549EC}"/>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133665523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ndin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CC9A9915-BAA1-4084-AB18-A4DF9B4B02B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188" y="14288"/>
            <a:ext cx="2565400" cy="113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3">
            <a:extLst>
              <a:ext uri="{FF2B5EF4-FFF2-40B4-BE49-F238E27FC236}">
                <a16:creationId xmlns:a16="http://schemas.microsoft.com/office/drawing/2014/main" id="{7DC24BCF-AA8D-4F26-8467-97BDCF533EF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325"/>
            <a:ext cx="9144000" cy="22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a:extLst>
              <a:ext uri="{FF2B5EF4-FFF2-40B4-BE49-F238E27FC236}">
                <a16:creationId xmlns:a16="http://schemas.microsoft.com/office/drawing/2014/main" id="{B816A150-1850-4063-B467-BAB289FDBEEE}"/>
              </a:ext>
            </a:extLst>
          </p:cNvPr>
          <p:cNvSpPr/>
          <p:nvPr userDrawn="1"/>
        </p:nvSpPr>
        <p:spPr>
          <a:xfrm>
            <a:off x="395288" y="1052513"/>
            <a:ext cx="8353425" cy="360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矩形 4">
            <a:extLst>
              <a:ext uri="{FF2B5EF4-FFF2-40B4-BE49-F238E27FC236}">
                <a16:creationId xmlns:a16="http://schemas.microsoft.com/office/drawing/2014/main" id="{3FFA66A6-0B73-4F55-958E-A3CE6EE47D12}"/>
              </a:ext>
            </a:extLst>
          </p:cNvPr>
          <p:cNvSpPr/>
          <p:nvPr userDrawn="1"/>
        </p:nvSpPr>
        <p:spPr>
          <a:xfrm>
            <a:off x="8172450" y="6394450"/>
            <a:ext cx="973138" cy="463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pic>
        <p:nvPicPr>
          <p:cNvPr id="6" name="Picture 2">
            <a:extLst>
              <a:ext uri="{FF2B5EF4-FFF2-40B4-BE49-F238E27FC236}">
                <a16:creationId xmlns:a16="http://schemas.microsoft.com/office/drawing/2014/main" id="{F533DACD-89EF-48C3-9339-9A3FE328A661}"/>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0600" y="0"/>
            <a:ext cx="7315200" cy="650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a:extLst>
              <a:ext uri="{FF2B5EF4-FFF2-40B4-BE49-F238E27FC236}">
                <a16:creationId xmlns:a16="http://schemas.microsoft.com/office/drawing/2014/main" id="{401A084A-23F7-4A1D-8FDB-E7570600CA21}"/>
              </a:ext>
            </a:extLst>
          </p:cNvPr>
          <p:cNvSpPr>
            <a:spLocks noChangeArrowheads="1"/>
          </p:cNvSpPr>
          <p:nvPr userDrawn="1"/>
        </p:nvSpPr>
        <p:spPr bwMode="auto">
          <a:xfrm>
            <a:off x="2895600" y="3962400"/>
            <a:ext cx="4572000" cy="64611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b="1">
                <a:latin typeface="Adobe 黑体 Std R" pitchFamily="34" charset="-122"/>
                <a:ea typeface="Adobe 黑体 Std R" pitchFamily="34" charset="-122"/>
              </a:rPr>
              <a:t>厦门大学财务系   陈蓉 郑振龙 </a:t>
            </a:r>
            <a:endParaRPr lang="en-US" altLang="zh-CN" b="1">
              <a:latin typeface="Adobe 黑体 Std R" pitchFamily="34" charset="-122"/>
              <a:ea typeface="Adobe 黑体 Std R" pitchFamily="34" charset="-122"/>
            </a:endParaRPr>
          </a:p>
          <a:p>
            <a:pPr eaLnBrk="1" hangingPunct="1">
              <a:defRPr/>
            </a:pPr>
            <a:r>
              <a:rPr lang="en-US" altLang="zh-CN" b="1">
                <a:latin typeface="Adobe Jenson Pro Capt" panose="020A0503050201030203" pitchFamily="18" charset="0"/>
              </a:rPr>
              <a:t>  </a:t>
            </a:r>
            <a:r>
              <a:rPr lang="zh-CN" altLang="en-US" b="1">
                <a:latin typeface="Adobe Jenson Pro Capt" panose="020A0503050201030203" pitchFamily="18" charset="0"/>
              </a:rPr>
              <a:t>       </a:t>
            </a:r>
            <a:r>
              <a:rPr lang="en-US" altLang="zh-CN" b="1">
                <a:latin typeface="Adobe Jenson Pro Capt" panose="020A0503050201030203" pitchFamily="18" charset="0"/>
              </a:rPr>
              <a:t> aronge@xmu.edu.cn</a:t>
            </a:r>
            <a:endParaRPr lang="zh-CN" altLang="en-US" b="1">
              <a:latin typeface="Adobe Jenson Pro Capt" panose="020A0503050201030203" pitchFamily="18" charset="0"/>
            </a:endParaRPr>
          </a:p>
        </p:txBody>
      </p:sp>
    </p:spTree>
    <p:extLst>
      <p:ext uri="{BB962C8B-B14F-4D97-AF65-F5344CB8AC3E}">
        <p14:creationId xmlns:p14="http://schemas.microsoft.com/office/powerpoint/2010/main" val="19090916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
                                        </p:tgtEl>
                                      </p:cBhvr>
                                    </p:animEffect>
                                    <p:anim calcmode="lin" valueType="num">
                                      <p:cBhvr>
                                        <p:cTn id="7" dur="2000"/>
                                        <p:tgtEl>
                                          <p:spTgt spid="6"/>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
                                        </p:tgtEl>
                                        <p:attrNameLst>
                                          <p:attrName>ppt_h</p:attrName>
                                        </p:attrNameLst>
                                      </p:cBhvr>
                                      <p:tavLst>
                                        <p:tav tm="0">
                                          <p:val>
                                            <p:strVal val="ppt_h"/>
                                          </p:val>
                                        </p:tav>
                                        <p:tav tm="100000">
                                          <p:val>
                                            <p:strVal val="ppt_h"/>
                                          </p:val>
                                        </p:tav>
                                      </p:tavLst>
                                    </p:anim>
                                    <p:set>
                                      <p:cBhvr>
                                        <p:cTn id="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Title and Content_VisualStudio">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3" descr="blueband.tif">
            <a:extLst>
              <a:ext uri="{FF2B5EF4-FFF2-40B4-BE49-F238E27FC236}">
                <a16:creationId xmlns:a16="http://schemas.microsoft.com/office/drawing/2014/main" id="{3DDBB771-02E9-48B0-8988-C2A167AD112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153150"/>
            <a:ext cx="81280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椭圆 5">
            <a:extLst>
              <a:ext uri="{FF2B5EF4-FFF2-40B4-BE49-F238E27FC236}">
                <a16:creationId xmlns:a16="http://schemas.microsoft.com/office/drawing/2014/main" id="{758CCCF1-262E-404C-A459-FAB7E19E86F5}"/>
              </a:ext>
            </a:extLst>
          </p:cNvPr>
          <p:cNvSpPr/>
          <p:nvPr userDrawn="1"/>
        </p:nvSpPr>
        <p:spPr bwMode="auto">
          <a:xfrm>
            <a:off x="360363" y="6208713"/>
            <a:ext cx="630237" cy="344487"/>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lIns="109728" tIns="54864" rIns="109728" bIns="54864" anchor="ctr"/>
          <a:lstStyle/>
          <a:p>
            <a:pPr algn="ctr" defTabSz="1096963" eaLnBrk="1" hangingPunct="1">
              <a:defRPr/>
            </a:pPr>
            <a:fld id="{B2BDCB46-0723-4FAA-8A49-598F49BEB047}" type="slidenum">
              <a:rPr lang="zh-CN" altLang="en-US" sz="1000">
                <a:solidFill>
                  <a:schemeClr val="bg2"/>
                </a:solidFill>
                <a:latin typeface="Segoe" pitchFamily="34" charset="0"/>
              </a:rPr>
              <a:pPr algn="ctr" defTabSz="1096963" eaLnBrk="1" hangingPunct="1">
                <a:defRPr/>
              </a:pPr>
              <a:t>‹#›</a:t>
            </a:fld>
            <a:endParaRPr lang="zh-CN" altLang="en-US" sz="1400" dirty="0">
              <a:solidFill>
                <a:schemeClr val="bg2"/>
              </a:solidFill>
              <a:latin typeface="Segoe" pitchFamily="34" charset="0"/>
            </a:endParaRPr>
          </a:p>
        </p:txBody>
      </p:sp>
      <p:cxnSp>
        <p:nvCxnSpPr>
          <p:cNvPr id="7" name="直接连接符 12">
            <a:extLst>
              <a:ext uri="{FF2B5EF4-FFF2-40B4-BE49-F238E27FC236}">
                <a16:creationId xmlns:a16="http://schemas.microsoft.com/office/drawing/2014/main" id="{05A9B1CD-B437-4FC4-9E54-58A106BF4184}"/>
              </a:ext>
            </a:extLst>
          </p:cNvPr>
          <p:cNvCxnSpPr/>
          <p:nvPr userDrawn="1"/>
        </p:nvCxnSpPr>
        <p:spPr>
          <a:xfrm flipV="1">
            <a:off x="359833" y="1291771"/>
            <a:ext cx="8382001" cy="3629"/>
          </a:xfrm>
          <a:prstGeom prst="line">
            <a:avLst/>
          </a:prstGeom>
          <a:ln w="38100">
            <a:gradFill>
              <a:gsLst>
                <a:gs pos="0">
                  <a:schemeClr val="accent1">
                    <a:shade val="30000"/>
                    <a:satMod val="115000"/>
                  </a:schemeClr>
                </a:gs>
                <a:gs pos="50000">
                  <a:schemeClr val="accent1">
                    <a:shade val="67500"/>
                    <a:satMod val="115000"/>
                  </a:schemeClr>
                </a:gs>
                <a:gs pos="100000">
                  <a:schemeClr val="accent1">
                    <a:shade val="100000"/>
                    <a:satMod val="115000"/>
                  </a:schemeClr>
                </a:gs>
              </a:gsLst>
              <a:lin ang="5400000" scaled="0"/>
            </a:gradFill>
          </a:ln>
        </p:spPr>
        <p:style>
          <a:lnRef idx="1">
            <a:schemeClr val="accent1"/>
          </a:lnRef>
          <a:fillRef idx="0">
            <a:schemeClr val="accent1"/>
          </a:fillRef>
          <a:effectRef idx="0">
            <a:schemeClr val="accent1"/>
          </a:effectRef>
          <a:fontRef idx="minor">
            <a:schemeClr val="tx1"/>
          </a:fontRef>
        </p:style>
      </p:cxnSp>
      <p:sp>
        <p:nvSpPr>
          <p:cNvPr id="8" name="TextBox 15">
            <a:extLst>
              <a:ext uri="{FF2B5EF4-FFF2-40B4-BE49-F238E27FC236}">
                <a16:creationId xmlns:a16="http://schemas.microsoft.com/office/drawing/2014/main" id="{8C0641FE-9E51-45EA-BDC9-1DE4D121F601}"/>
              </a:ext>
            </a:extLst>
          </p:cNvPr>
          <p:cNvSpPr txBox="1">
            <a:spLocks noChangeArrowheads="1"/>
          </p:cNvSpPr>
          <p:nvPr userDrawn="1"/>
        </p:nvSpPr>
        <p:spPr bwMode="auto">
          <a:xfrm>
            <a:off x="2514600" y="6259513"/>
            <a:ext cx="6227763" cy="3079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en-US" altLang="zh-CN" sz="1400">
                <a:solidFill>
                  <a:schemeClr val="bg2"/>
                </a:solidFill>
                <a:latin typeface="微软雅黑" panose="020B0503020204020204" pitchFamily="34" charset="-122"/>
                <a:ea typeface="微软雅黑" panose="020B0503020204020204" pitchFamily="34" charset="-122"/>
              </a:rPr>
              <a:t>©</a:t>
            </a:r>
            <a:r>
              <a:rPr lang="zh-CN" altLang="en-US" sz="1400">
                <a:solidFill>
                  <a:schemeClr val="bg2"/>
                </a:solidFill>
                <a:latin typeface="微软雅黑" panose="020B0503020204020204" pitchFamily="34" charset="-122"/>
                <a:ea typeface="微软雅黑" panose="020B0503020204020204" pitchFamily="34" charset="-122"/>
              </a:rPr>
              <a:t> 版权所有：厦门大学金融系  陈蓉  郑振龙</a:t>
            </a:r>
          </a:p>
        </p:txBody>
      </p:sp>
      <p:sp>
        <p:nvSpPr>
          <p:cNvPr id="2" name="Title 1"/>
          <p:cNvSpPr>
            <a:spLocks noGrp="1"/>
          </p:cNvSpPr>
          <p:nvPr>
            <p:ph type="title"/>
          </p:nvPr>
        </p:nvSpPr>
        <p:spPr>
          <a:xfrm>
            <a:off x="369772" y="457200"/>
            <a:ext cx="8372061" cy="838200"/>
          </a:xfrm>
          <a:prstGeom prst="rect">
            <a:avLst/>
          </a:prstGeom>
        </p:spPr>
        <p:txBody>
          <a:bodyPr anchor="ctr"/>
          <a:lstStyle>
            <a:lvl1pPr>
              <a:defRPr sz="4000" b="1" baseline="0">
                <a:latin typeface="Times New Roman" pitchFamily="18" charset="0"/>
                <a:ea typeface="华文中宋" pitchFamily="2" charset="-122"/>
              </a:defRPr>
            </a:lvl1pPr>
          </a:lstStyle>
          <a:p>
            <a:r>
              <a:rPr lang="en-US" dirty="0"/>
              <a:t>Click to edit Master title style</a:t>
            </a:r>
          </a:p>
        </p:txBody>
      </p:sp>
      <p:sp>
        <p:nvSpPr>
          <p:cNvPr id="4" name="Text Placeholder 5"/>
          <p:cNvSpPr>
            <a:spLocks noGrp="1"/>
          </p:cNvSpPr>
          <p:nvPr>
            <p:ph type="body" sz="quarter" idx="10"/>
          </p:nvPr>
        </p:nvSpPr>
        <p:spPr>
          <a:xfrm>
            <a:off x="359833" y="1524001"/>
            <a:ext cx="8382000" cy="4038599"/>
          </a:xfrm>
          <a:prstGeom prst="rect">
            <a:avLst/>
          </a:prstGeom>
        </p:spPr>
        <p:txBody>
          <a:bodyPr/>
          <a:lstStyle>
            <a:lvl1pPr marL="449263" indent="-449263">
              <a:lnSpc>
                <a:spcPct val="100000"/>
              </a:lnSpc>
              <a:spcAft>
                <a:spcPts val="600"/>
              </a:spcAft>
              <a:buSzPct val="100000"/>
              <a:buFontTx/>
              <a:buBlip>
                <a:blip r:embed="rId4"/>
              </a:buBlip>
              <a:defRPr sz="2800" b="0" baseline="0">
                <a:solidFill>
                  <a:srgbClr val="4A4744"/>
                </a:solidFill>
                <a:latin typeface="Arial" pitchFamily="34" charset="0"/>
                <a:ea typeface="微软雅黑" pitchFamily="34" charset="-122"/>
              </a:defRPr>
            </a:lvl1pPr>
            <a:lvl2pPr marL="711200" indent="-420688">
              <a:lnSpc>
                <a:spcPct val="100000"/>
              </a:lnSpc>
              <a:buSzPct val="100000"/>
              <a:buFontTx/>
              <a:buBlip>
                <a:blip r:embed="rId4"/>
              </a:buBlip>
              <a:defRPr sz="2400" baseline="0">
                <a:solidFill>
                  <a:srgbClr val="4A4744"/>
                </a:solidFill>
                <a:latin typeface="Arial" pitchFamily="34" charset="0"/>
                <a:ea typeface="微软雅黑" pitchFamily="34" charset="-122"/>
              </a:defRPr>
            </a:lvl2pPr>
            <a:lvl3pPr marL="900113" indent="-379413">
              <a:lnSpc>
                <a:spcPct val="100000"/>
              </a:lnSpc>
              <a:buSzPct val="100000"/>
              <a:buFontTx/>
              <a:buBlip>
                <a:blip r:embed="rId4"/>
              </a:buBlip>
              <a:defRPr sz="2400" baseline="0">
                <a:solidFill>
                  <a:srgbClr val="4A4744"/>
                </a:solidFill>
                <a:latin typeface="Arial" pitchFamily="34" charset="0"/>
                <a:ea typeface="微软雅黑" pitchFamily="34" charset="-122"/>
              </a:defRPr>
            </a:lvl3pPr>
            <a:lvl4pPr marL="1160463" indent="-447675">
              <a:lnSpc>
                <a:spcPct val="100000"/>
              </a:lnSpc>
              <a:buSzPct val="100000"/>
              <a:buFontTx/>
              <a:buBlip>
                <a:blip r:embed="rId4"/>
              </a:buBlip>
              <a:defRPr sz="2000" baseline="0">
                <a:solidFill>
                  <a:srgbClr val="4A4744"/>
                </a:solidFill>
                <a:latin typeface="Arial" pitchFamily="34" charset="0"/>
                <a:ea typeface="微软雅黑" pitchFamily="34" charset="-122"/>
              </a:defRPr>
            </a:lvl4pPr>
            <a:lvl5pPr marL="1349375" indent="-393700">
              <a:lnSpc>
                <a:spcPct val="100000"/>
              </a:lnSpc>
              <a:buSzPct val="100000"/>
              <a:buFontTx/>
              <a:buBlip>
                <a:blip r:embed="rId4"/>
              </a:buBlip>
              <a:defRPr sz="2000" baseline="0">
                <a:solidFill>
                  <a:srgbClr val="4A4744"/>
                </a:solidFill>
                <a:latin typeface="Arial" pitchFamily="34" charset="0"/>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226240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25AAA07C-90E5-4FEC-9C7D-3CD8071487FE}"/>
              </a:ext>
            </a:extLst>
          </p:cNvPr>
          <p:cNvCxnSpPr/>
          <p:nvPr/>
        </p:nvCxnSpPr>
        <p:spPr>
          <a:xfrm>
            <a:off x="13692" y="6632575"/>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4" name="标题 1">
            <a:extLst>
              <a:ext uri="{FF2B5EF4-FFF2-40B4-BE49-F238E27FC236}">
                <a16:creationId xmlns:a16="http://schemas.microsoft.com/office/drawing/2014/main" id="{F364F589-70FA-4E65-B3CF-3E947F65B544}"/>
              </a:ext>
            </a:extLst>
          </p:cNvPr>
          <p:cNvSpPr txBox="1">
            <a:spLocks/>
          </p:cNvSpPr>
          <p:nvPr/>
        </p:nvSpPr>
        <p:spPr bwMode="auto">
          <a:xfrm>
            <a:off x="471488" y="2590800"/>
            <a:ext cx="8229600" cy="1139825"/>
          </a:xfrm>
          <a:prstGeom prst="rect">
            <a:avLst/>
          </a:prstGeom>
          <a:noFill/>
          <a:ln w="9525">
            <a:no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defRPr/>
            </a:pPr>
            <a:r>
              <a:rPr lang="zh-CN" altLang="en-US" sz="2000">
                <a:solidFill>
                  <a:srgbClr val="2A0015"/>
                </a:solidFill>
                <a:latin typeface="Adobe 楷体 Std R" pitchFamily="18" charset="-122"/>
                <a:ea typeface="Adobe 楷体 Std R" pitchFamily="18" charset="-122"/>
                <a:cs typeface="Arial" panose="020B0604020202020204" pitchFamily="34" charset="0"/>
              </a:rPr>
              <a:t>陈蓉  教授 、博导</a:t>
            </a:r>
            <a:endParaRPr lang="en-US" altLang="zh-CN" sz="2000">
              <a:solidFill>
                <a:srgbClr val="663300"/>
              </a:solidFill>
              <a:latin typeface="Adobe Jenson Pro" pitchFamily="18" charset="0"/>
              <a:ea typeface="Adobe 黑体 Std R" pitchFamily="34" charset="-122"/>
              <a:cs typeface="Arial" panose="020B0604020202020204" pitchFamily="34" charset="0"/>
            </a:endParaRPr>
          </a:p>
          <a:p>
            <a:pPr algn="ctr" eaLnBrk="1" hangingPunct="1">
              <a:defRPr/>
            </a:pPr>
            <a:r>
              <a:rPr lang="zh-CN" altLang="en-US">
                <a:solidFill>
                  <a:srgbClr val="2A0015"/>
                </a:solidFill>
                <a:latin typeface="Adobe 楷体 Std R" pitchFamily="18" charset="-122"/>
                <a:ea typeface="Adobe 楷体 Std R" pitchFamily="18" charset="-122"/>
                <a:cs typeface="Arial" panose="020B0604020202020204" pitchFamily="34" charset="0"/>
              </a:rPr>
              <a:t>厦门大学管理学院财务系</a:t>
            </a:r>
            <a:endParaRPr lang="en-US" altLang="zh-CN">
              <a:solidFill>
                <a:srgbClr val="2A0015"/>
              </a:solidFill>
              <a:latin typeface="Adobe 楷体 Std R" pitchFamily="18" charset="-122"/>
              <a:ea typeface="Adobe 楷体 Std R" pitchFamily="18" charset="-122"/>
              <a:cs typeface="Arial" panose="020B0604020202020204" pitchFamily="34" charset="0"/>
            </a:endParaRPr>
          </a:p>
          <a:p>
            <a:pPr algn="ctr" eaLnBrk="1" hangingPunct="1">
              <a:defRPr/>
            </a:pPr>
            <a:r>
              <a:rPr lang="zh-CN" altLang="en-US">
                <a:solidFill>
                  <a:srgbClr val="2A0015"/>
                </a:solidFill>
                <a:latin typeface="Adobe 楷体 Std R" pitchFamily="18" charset="-122"/>
                <a:ea typeface="Adobe 楷体 Std R" pitchFamily="18" charset="-122"/>
                <a:cs typeface="Arial" panose="020B0604020202020204" pitchFamily="34" charset="0"/>
              </a:rPr>
              <a:t>厦门大学金融工程研究中心</a:t>
            </a:r>
            <a:endParaRPr lang="en-US" altLang="zh-CN">
              <a:solidFill>
                <a:srgbClr val="2A0015"/>
              </a:solidFill>
              <a:latin typeface="Adobe 楷体 Std R" pitchFamily="18" charset="-122"/>
              <a:ea typeface="Adobe 楷体 Std R" pitchFamily="18"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http:// aronge.net</a:t>
            </a:r>
          </a:p>
          <a:p>
            <a:pPr algn="ctr" eaLnBrk="1" hangingPunct="1">
              <a:defRPr/>
            </a:pPr>
            <a:r>
              <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rPr>
              <a:t>aronge@xmu.edu.cn</a:t>
            </a: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2A0015"/>
              </a:solidFill>
              <a:latin typeface="Adobe Jenson Pro Capt" panose="020A0503050201030203" pitchFamily="18" charset="0"/>
              <a:ea typeface="楷体" panose="02010609060101010101" pitchFamily="49" charset="-122"/>
              <a:cs typeface="Arial" panose="020B0604020202020204" pitchFamily="34" charset="0"/>
            </a:endParaRPr>
          </a:p>
          <a:p>
            <a:pPr algn="ctr" eaLnBrk="1" hangingPunct="1">
              <a:defRPr/>
            </a:pPr>
            <a:endParaRPr lang="en-US" altLang="zh-CN" b="1">
              <a:solidFill>
                <a:srgbClr val="404040"/>
              </a:solidFill>
              <a:latin typeface="Adobe Jenson Pro Capt" panose="020A0503050201030203" pitchFamily="18" charset="0"/>
              <a:ea typeface="楷体" panose="02010609060101010101" pitchFamily="49" charset="-122"/>
              <a:cs typeface="Arial" panose="020B0604020202020204" pitchFamily="34" charset="0"/>
            </a:endParaRPr>
          </a:p>
          <a:p>
            <a:pPr algn="ctr">
              <a:defRPr/>
            </a:pPr>
            <a:endParaRPr lang="en-US" altLang="zh-CN" sz="2400">
              <a:solidFill>
                <a:schemeClr val="tx2"/>
              </a:solidFill>
              <a:latin typeface="Adobe Jenson Pro" pitchFamily="18" charset="0"/>
              <a:ea typeface="Adobe 黑体 Std R" pitchFamily="34" charset="-122"/>
            </a:endParaRPr>
          </a:p>
          <a:p>
            <a:pPr algn="ctr">
              <a:defRPr/>
            </a:pPr>
            <a:endParaRPr lang="zh-CN" altLang="en-US" sz="2400">
              <a:solidFill>
                <a:schemeClr val="tx2"/>
              </a:solidFill>
              <a:latin typeface="楷体" panose="02010609060101010101" pitchFamily="49" charset="-122"/>
              <a:ea typeface="楷体" panose="02010609060101010101" pitchFamily="49" charset="-122"/>
            </a:endParaRPr>
          </a:p>
        </p:txBody>
      </p:sp>
      <p:pic>
        <p:nvPicPr>
          <p:cNvPr id="5" name="图片 11" descr="11824837100.jpg">
            <a:extLst>
              <a:ext uri="{FF2B5EF4-FFF2-40B4-BE49-F238E27FC236}">
                <a16:creationId xmlns:a16="http://schemas.microsoft.com/office/drawing/2014/main" id="{FF203000-789D-482E-9A08-D335A2C713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5400" y="4724400"/>
            <a:ext cx="15621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504052" y="685800"/>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2243193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6">
            <a:extLst>
              <a:ext uri="{FF2B5EF4-FFF2-40B4-BE49-F238E27FC236}">
                <a16:creationId xmlns:a16="http://schemas.microsoft.com/office/drawing/2014/main" id="{235D7358-166C-4413-A6D6-FC8FA589BFB9}"/>
              </a:ext>
            </a:extLst>
          </p:cNvPr>
          <p:cNvSpPr>
            <a:spLocks noGrp="1" noChangeArrowheads="1"/>
          </p:cNvSpPr>
          <p:nvPr>
            <p:ph type="sldNum" sz="quarter" idx="10"/>
          </p:nvPr>
        </p:nvSpPr>
        <p:spPr>
          <a:ln/>
        </p:spPr>
        <p:txBody>
          <a:bodyPr/>
          <a:lstStyle>
            <a:lvl1pPr>
              <a:defRPr/>
            </a:lvl1pPr>
          </a:lstStyle>
          <a:p>
            <a:pPr>
              <a:defRPr/>
            </a:pPr>
            <a:fld id="{D6BF10B5-7007-4705-95F1-76AA1FDE7224}" type="slidenum">
              <a:rPr lang="zh-CN" altLang="en-US"/>
              <a:pPr>
                <a:defRPr/>
              </a:pPr>
              <a:t>‹#›</a:t>
            </a:fld>
            <a:endParaRPr lang="zh-CN" altLang="en-US"/>
          </a:p>
        </p:txBody>
      </p:sp>
    </p:spTree>
    <p:extLst>
      <p:ext uri="{BB962C8B-B14F-4D97-AF65-F5344CB8AC3E}">
        <p14:creationId xmlns:p14="http://schemas.microsoft.com/office/powerpoint/2010/main" val="306819263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92125" y="76200"/>
            <a:ext cx="8229600" cy="846931"/>
          </a:xfrm>
        </p:spPr>
        <p:txBody>
          <a:bodyPr/>
          <a:lstStyle>
            <a:lvl1pPr>
              <a:defRPr>
                <a:latin typeface="Adobe Jenson Pro Capt" pitchFamily="18" charset="0"/>
                <a:ea typeface="Adobe 黑体 Std R" pitchFamily="34" charset="-122"/>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Rectangle 6">
            <a:extLst>
              <a:ext uri="{FF2B5EF4-FFF2-40B4-BE49-F238E27FC236}">
                <a16:creationId xmlns:a16="http://schemas.microsoft.com/office/drawing/2014/main" id="{EC940E4C-E216-42EC-83ED-A20F867D8977}"/>
              </a:ext>
            </a:extLst>
          </p:cNvPr>
          <p:cNvSpPr>
            <a:spLocks noGrp="1" noChangeArrowheads="1"/>
          </p:cNvSpPr>
          <p:nvPr>
            <p:ph type="sldNum" sz="quarter" idx="10"/>
          </p:nvPr>
        </p:nvSpPr>
        <p:spPr/>
        <p:txBody>
          <a:bodyPr/>
          <a:lstStyle>
            <a:lvl1pPr>
              <a:defRPr>
                <a:solidFill>
                  <a:srgbClr val="7F7F7F"/>
                </a:solidFill>
              </a:defRPr>
            </a:lvl1pPr>
          </a:lstStyle>
          <a:p>
            <a:pPr>
              <a:defRPr/>
            </a:pPr>
            <a:fld id="{E2A52974-DB93-4FD3-9C87-E09ED6A4F45B}" type="slidenum">
              <a:rPr lang="zh-CN" altLang="en-US"/>
              <a:pPr>
                <a:defRPr/>
              </a:pPr>
              <a:t>‹#›</a:t>
            </a:fld>
            <a:endParaRPr lang="zh-CN" altLang="en-US"/>
          </a:p>
        </p:txBody>
      </p:sp>
    </p:spTree>
    <p:extLst>
      <p:ext uri="{BB962C8B-B14F-4D97-AF65-F5344CB8AC3E}">
        <p14:creationId xmlns:p14="http://schemas.microsoft.com/office/powerpoint/2010/main" val="59395137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683568" y="4077072"/>
            <a:ext cx="7772400" cy="1500187"/>
          </a:xfrm>
        </p:spPr>
        <p:txBody>
          <a:bodyPr/>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4" name="Rectangle 6">
            <a:extLst>
              <a:ext uri="{FF2B5EF4-FFF2-40B4-BE49-F238E27FC236}">
                <a16:creationId xmlns:a16="http://schemas.microsoft.com/office/drawing/2014/main" id="{F45F813A-627D-47E0-AC6F-6536FE942C12}"/>
              </a:ext>
            </a:extLst>
          </p:cNvPr>
          <p:cNvSpPr>
            <a:spLocks noGrp="1" noChangeArrowheads="1"/>
          </p:cNvSpPr>
          <p:nvPr>
            <p:ph type="sldNum" sz="quarter" idx="10"/>
          </p:nvPr>
        </p:nvSpPr>
        <p:spPr>
          <a:ln/>
        </p:spPr>
        <p:txBody>
          <a:bodyPr/>
          <a:lstStyle>
            <a:lvl1pPr>
              <a:defRPr/>
            </a:lvl1pPr>
          </a:lstStyle>
          <a:p>
            <a:pPr>
              <a:defRPr/>
            </a:pPr>
            <a:fld id="{DF1947A1-E891-4085-89E2-D42BE4D034EC}" type="slidenum">
              <a:rPr lang="zh-CN" altLang="en-US"/>
              <a:pPr>
                <a:defRPr/>
              </a:pPr>
              <a:t>‹#›</a:t>
            </a:fld>
            <a:endParaRPr lang="zh-CN" altLang="en-US"/>
          </a:p>
        </p:txBody>
      </p:sp>
    </p:spTree>
    <p:extLst>
      <p:ext uri="{BB962C8B-B14F-4D97-AF65-F5344CB8AC3E}">
        <p14:creationId xmlns:p14="http://schemas.microsoft.com/office/powerpoint/2010/main" val="337030335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id="{0C834BA8-3649-4DDA-9171-C995AB2D353B}"/>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6" name="Rectangle 5">
            <a:extLst>
              <a:ext uri="{FF2B5EF4-FFF2-40B4-BE49-F238E27FC236}">
                <a16:creationId xmlns:a16="http://schemas.microsoft.com/office/drawing/2014/main" id="{AE435E87-2A7F-48B7-BA7D-80ADC9576277}"/>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7" name="Rectangle 6">
            <a:extLst>
              <a:ext uri="{FF2B5EF4-FFF2-40B4-BE49-F238E27FC236}">
                <a16:creationId xmlns:a16="http://schemas.microsoft.com/office/drawing/2014/main" id="{6F6C641D-FE93-4C03-AFC1-EE01A509AF3B}"/>
              </a:ext>
            </a:extLst>
          </p:cNvPr>
          <p:cNvSpPr>
            <a:spLocks noGrp="1" noChangeArrowheads="1"/>
          </p:cNvSpPr>
          <p:nvPr>
            <p:ph type="sldNum" sz="quarter" idx="12"/>
          </p:nvPr>
        </p:nvSpPr>
        <p:spPr/>
        <p:txBody>
          <a:bodyPr/>
          <a:lstStyle>
            <a:lvl1pPr>
              <a:defRPr/>
            </a:lvl1pPr>
          </a:lstStyle>
          <a:p>
            <a:pPr>
              <a:defRPr/>
            </a:pPr>
            <a:fld id="{139A9192-683D-4EDF-9DEB-E87482B37ED5}" type="slidenum">
              <a:rPr lang="zh-CN" altLang="en-US"/>
              <a:pPr>
                <a:defRPr/>
              </a:pPr>
              <a:t>‹#›</a:t>
            </a:fld>
            <a:endParaRPr lang="zh-CN" altLang="en-US"/>
          </a:p>
        </p:txBody>
      </p:sp>
    </p:spTree>
    <p:extLst>
      <p:ext uri="{BB962C8B-B14F-4D97-AF65-F5344CB8AC3E}">
        <p14:creationId xmlns:p14="http://schemas.microsoft.com/office/powerpoint/2010/main" val="346024748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id="{4AA265EF-F224-4775-A7E7-776E68D2AE80}"/>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8" name="Rectangle 5">
            <a:extLst>
              <a:ext uri="{FF2B5EF4-FFF2-40B4-BE49-F238E27FC236}">
                <a16:creationId xmlns:a16="http://schemas.microsoft.com/office/drawing/2014/main" id="{0D162E0F-BBD8-4DA6-8D00-A3CCE5FB32FF}"/>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9" name="Rectangle 6">
            <a:extLst>
              <a:ext uri="{FF2B5EF4-FFF2-40B4-BE49-F238E27FC236}">
                <a16:creationId xmlns:a16="http://schemas.microsoft.com/office/drawing/2014/main" id="{4BAA0BF0-9416-4768-AA46-7BF844E529E2}"/>
              </a:ext>
            </a:extLst>
          </p:cNvPr>
          <p:cNvSpPr>
            <a:spLocks noGrp="1" noChangeArrowheads="1"/>
          </p:cNvSpPr>
          <p:nvPr>
            <p:ph type="sldNum" sz="quarter" idx="12"/>
          </p:nvPr>
        </p:nvSpPr>
        <p:spPr/>
        <p:txBody>
          <a:bodyPr/>
          <a:lstStyle>
            <a:lvl1pPr>
              <a:defRPr/>
            </a:lvl1pPr>
          </a:lstStyle>
          <a:p>
            <a:pPr>
              <a:defRPr/>
            </a:pPr>
            <a:fld id="{B0E39748-030F-4FEB-A769-6CEF808EB3F9}" type="slidenum">
              <a:rPr lang="zh-CN" altLang="en-US"/>
              <a:pPr>
                <a:defRPr/>
              </a:pPr>
              <a:t>‹#›</a:t>
            </a:fld>
            <a:endParaRPr lang="zh-CN" altLang="en-US"/>
          </a:p>
        </p:txBody>
      </p:sp>
    </p:spTree>
    <p:extLst>
      <p:ext uri="{BB962C8B-B14F-4D97-AF65-F5344CB8AC3E}">
        <p14:creationId xmlns:p14="http://schemas.microsoft.com/office/powerpoint/2010/main" val="36757496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id="{0818A811-0151-46E3-AABD-C5E2723B467D}"/>
              </a:ext>
            </a:extLst>
          </p:cNvPr>
          <p:cNvSpPr>
            <a:spLocks noGrp="1" noChangeArrowheads="1"/>
          </p:cNvSpPr>
          <p:nvPr>
            <p:ph type="dt" sz="half" idx="10"/>
          </p:nvPr>
        </p:nvSpPr>
        <p:spPr>
          <a:xfrm>
            <a:off x="457200" y="6243638"/>
            <a:ext cx="213360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4" name="Rectangle 5">
            <a:extLst>
              <a:ext uri="{FF2B5EF4-FFF2-40B4-BE49-F238E27FC236}">
                <a16:creationId xmlns:a16="http://schemas.microsoft.com/office/drawing/2014/main" id="{2B58A3F3-3A8A-46C1-8A54-D2F5AC19D331}"/>
              </a:ext>
            </a:extLst>
          </p:cNvPr>
          <p:cNvSpPr>
            <a:spLocks noGrp="1" noChangeArrowheads="1"/>
          </p:cNvSpPr>
          <p:nvPr>
            <p:ph type="ftr" sz="quarter" idx="11"/>
          </p:nvPr>
        </p:nvSpPr>
        <p:spPr>
          <a:xfrm>
            <a:off x="1643063" y="6248400"/>
            <a:ext cx="5429250" cy="457200"/>
          </a:xfrm>
          <a:prstGeom prst="rect">
            <a:avLst/>
          </a:prstGeom>
        </p:spPr>
        <p:txBody>
          <a:bodyPr/>
          <a:lstStyle>
            <a:lvl1pPr eaLnBrk="1" hangingPunct="1">
              <a:defRPr>
                <a:latin typeface="Arial" pitchFamily="34" charset="0"/>
                <a:ea typeface="+mn-ea"/>
                <a:cs typeface="Arial" pitchFamily="34" charset="0"/>
              </a:defRPr>
            </a:lvl1pPr>
          </a:lstStyle>
          <a:p>
            <a:pPr>
              <a:defRPr/>
            </a:pPr>
            <a:endParaRPr lang="zh-CN" altLang="en-US"/>
          </a:p>
        </p:txBody>
      </p:sp>
      <p:sp>
        <p:nvSpPr>
          <p:cNvPr id="5" name="Rectangle 6">
            <a:extLst>
              <a:ext uri="{FF2B5EF4-FFF2-40B4-BE49-F238E27FC236}">
                <a16:creationId xmlns:a16="http://schemas.microsoft.com/office/drawing/2014/main" id="{CE7605ED-783D-44FC-8CE5-1CBB48C474EC}"/>
              </a:ext>
            </a:extLst>
          </p:cNvPr>
          <p:cNvSpPr>
            <a:spLocks noGrp="1" noChangeArrowheads="1"/>
          </p:cNvSpPr>
          <p:nvPr>
            <p:ph type="sldNum" sz="quarter" idx="12"/>
          </p:nvPr>
        </p:nvSpPr>
        <p:spPr/>
        <p:txBody>
          <a:bodyPr/>
          <a:lstStyle>
            <a:lvl1pPr>
              <a:defRPr/>
            </a:lvl1pPr>
          </a:lstStyle>
          <a:p>
            <a:pPr>
              <a:defRPr/>
            </a:pPr>
            <a:fld id="{ECCACA7A-1CC2-4D78-8960-99A70B742991}" type="slidenum">
              <a:rPr lang="zh-CN" altLang="en-US"/>
              <a:pPr>
                <a:defRPr/>
              </a:pPr>
              <a:t>‹#›</a:t>
            </a:fld>
            <a:endParaRPr lang="zh-CN" altLang="en-US"/>
          </a:p>
        </p:txBody>
      </p:sp>
    </p:spTree>
    <p:extLst>
      <p:ext uri="{BB962C8B-B14F-4D97-AF65-F5344CB8AC3E}">
        <p14:creationId xmlns:p14="http://schemas.microsoft.com/office/powerpoint/2010/main" val="1907497983"/>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id="{1D4FD701-5D3E-40C1-83FB-2B1E73CAE95C}"/>
              </a:ext>
            </a:extLst>
          </p:cNvPr>
          <p:cNvSpPr>
            <a:spLocks noGrp="1" noChangeArrowheads="1"/>
          </p:cNvSpPr>
          <p:nvPr>
            <p:ph type="sldNum" sz="quarter" idx="10"/>
          </p:nvPr>
        </p:nvSpPr>
        <p:spPr>
          <a:ln/>
        </p:spPr>
        <p:txBody>
          <a:bodyPr/>
          <a:lstStyle>
            <a:lvl1pPr>
              <a:defRPr/>
            </a:lvl1pPr>
          </a:lstStyle>
          <a:p>
            <a:pPr>
              <a:defRPr/>
            </a:pPr>
            <a:fld id="{BA108961-8308-40E6-88DC-EFAC3F92DD7D}" type="slidenum">
              <a:rPr lang="zh-CN" altLang="en-US"/>
              <a:pPr>
                <a:defRPr/>
              </a:pPr>
              <a:t>‹#›</a:t>
            </a:fld>
            <a:endParaRPr lang="zh-CN" altLang="en-US"/>
          </a:p>
        </p:txBody>
      </p:sp>
    </p:spTree>
    <p:extLst>
      <p:ext uri="{BB962C8B-B14F-4D97-AF65-F5344CB8AC3E}">
        <p14:creationId xmlns:p14="http://schemas.microsoft.com/office/powerpoint/2010/main" val="111823525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299CEC7-9860-453E-9366-9E48599DEABF}"/>
              </a:ext>
            </a:extLst>
          </p:cNvPr>
          <p:cNvSpPr>
            <a:spLocks noGrp="1" noChangeArrowheads="1"/>
          </p:cNvSpPr>
          <p:nvPr>
            <p:ph type="title"/>
          </p:nvPr>
        </p:nvSpPr>
        <p:spPr bwMode="auto">
          <a:xfrm>
            <a:off x="457200" y="127000"/>
            <a:ext cx="82296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36000" numCol="1" anchor="b" anchorCtr="0" compatLnSpc="1">
            <a:prstTxWarp prst="textNoShape">
              <a:avLst/>
            </a:prstTxWarp>
          </a:bodyPr>
          <a:lstStyle/>
          <a:p>
            <a:pPr lvl="0"/>
            <a:r>
              <a:rPr lang="zh-TW" altLang="en-US"/>
              <a:t>按一下此處編輯母版標題樣式</a:t>
            </a:r>
            <a:endParaRPr lang="zh-CN" altLang="en-US"/>
          </a:p>
        </p:txBody>
      </p:sp>
      <p:sp>
        <p:nvSpPr>
          <p:cNvPr id="1027" name="Rectangle 3">
            <a:extLst>
              <a:ext uri="{FF2B5EF4-FFF2-40B4-BE49-F238E27FC236}">
                <a16:creationId xmlns:a16="http://schemas.microsoft.com/office/drawing/2014/main" id="{94F9ED91-CC40-44E5-86F0-9D2C309C8F19}"/>
              </a:ext>
            </a:extLst>
          </p:cNvPr>
          <p:cNvSpPr>
            <a:spLocks noGrp="1" noChangeArrowheads="1"/>
          </p:cNvSpPr>
          <p:nvPr>
            <p:ph type="body" idx="1"/>
          </p:nvPr>
        </p:nvSpPr>
        <p:spPr bwMode="auto">
          <a:xfrm>
            <a:off x="457200" y="1341438"/>
            <a:ext cx="8229600"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按一下此處編輯母版文本樣式</a:t>
            </a:r>
            <a:endParaRPr lang="zh-CN" altLang="en-US"/>
          </a:p>
          <a:p>
            <a:pPr lvl="1"/>
            <a:r>
              <a:rPr lang="zh-CN" altLang="en-US"/>
              <a:t>第二級</a:t>
            </a:r>
          </a:p>
          <a:p>
            <a:pPr lvl="2"/>
            <a:r>
              <a:rPr lang="zh-CN" altLang="en-US"/>
              <a:t>第三級</a:t>
            </a:r>
          </a:p>
          <a:p>
            <a:pPr lvl="3"/>
            <a:r>
              <a:rPr lang="zh-CN" altLang="en-US"/>
              <a:t>第四級</a:t>
            </a:r>
          </a:p>
          <a:p>
            <a:pPr lvl="4"/>
            <a:r>
              <a:rPr lang="zh-CN" altLang="en-US"/>
              <a:t>第五級</a:t>
            </a:r>
          </a:p>
        </p:txBody>
      </p:sp>
      <p:sp>
        <p:nvSpPr>
          <p:cNvPr id="26630" name="Rectangle 6">
            <a:extLst>
              <a:ext uri="{FF2B5EF4-FFF2-40B4-BE49-F238E27FC236}">
                <a16:creationId xmlns:a16="http://schemas.microsoft.com/office/drawing/2014/main" id="{6B039842-2651-4847-ACED-CFA12D4F0403}"/>
              </a:ext>
            </a:extLst>
          </p:cNvPr>
          <p:cNvSpPr>
            <a:spLocks noGrp="1" noChangeArrowheads="1"/>
          </p:cNvSpPr>
          <p:nvPr>
            <p:ph type="sldNum" sz="quarter" idx="4"/>
          </p:nvPr>
        </p:nvSpPr>
        <p:spPr bwMode="auto">
          <a:xfrm>
            <a:off x="6588125" y="6524625"/>
            <a:ext cx="2133600" cy="2889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rgbClr val="2A0015"/>
                </a:solidFill>
                <a:latin typeface="Adobe Jenson Pro Capt" panose="020A0503050201030203" pitchFamily="18" charset="0"/>
                <a:cs typeface="Arial" panose="020B0604020202020204" pitchFamily="34" charset="0"/>
              </a:defRPr>
            </a:lvl1pPr>
          </a:lstStyle>
          <a:p>
            <a:pPr>
              <a:defRPr/>
            </a:pPr>
            <a:fld id="{D3A176F5-ABBA-4BAA-B01D-00F44F71B7BC}" type="slidenum">
              <a:rPr lang="zh-CN" altLang="en-US"/>
              <a:pPr>
                <a:defRPr/>
              </a:pPr>
              <a:t>‹#›</a:t>
            </a:fld>
            <a:endParaRPr lang="zh-CN" altLang="en-US"/>
          </a:p>
        </p:txBody>
      </p:sp>
      <p:cxnSp>
        <p:nvCxnSpPr>
          <p:cNvPr id="7" name="直接连接符 6">
            <a:extLst>
              <a:ext uri="{FF2B5EF4-FFF2-40B4-BE49-F238E27FC236}">
                <a16:creationId xmlns:a16="http://schemas.microsoft.com/office/drawing/2014/main" id="{292C791D-2662-4636-91ED-7B8C9D645315}"/>
              </a:ext>
            </a:extLst>
          </p:cNvPr>
          <p:cNvCxnSpPr/>
          <p:nvPr userDrawn="1"/>
        </p:nvCxnSpPr>
        <p:spPr>
          <a:xfrm>
            <a:off x="0" y="6480175"/>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15989D7E-F7BA-438E-AB65-5BC4E5E31C4A}"/>
              </a:ext>
            </a:extLst>
          </p:cNvPr>
          <p:cNvCxnSpPr/>
          <p:nvPr userDrawn="1"/>
        </p:nvCxnSpPr>
        <p:spPr>
          <a:xfrm>
            <a:off x="467544" y="993775"/>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0" name="Rectangle 6">
            <a:extLst>
              <a:ext uri="{FF2B5EF4-FFF2-40B4-BE49-F238E27FC236}">
                <a16:creationId xmlns:a16="http://schemas.microsoft.com/office/drawing/2014/main" id="{5B0AFF49-4057-EB4C-8BE8-83790218E0AC}"/>
              </a:ext>
            </a:extLst>
          </p:cNvPr>
          <p:cNvSpPr txBox="1">
            <a:spLocks noChangeArrowheads="1"/>
          </p:cNvSpPr>
          <p:nvPr userDrawn="1"/>
        </p:nvSpPr>
        <p:spPr bwMode="auto">
          <a:xfrm>
            <a:off x="1752600" y="6553200"/>
            <a:ext cx="5334000" cy="287338"/>
          </a:xfrm>
          <a:prstGeom prst="rect">
            <a:avLst/>
          </a:prstGeom>
          <a:noFill/>
          <a:ln w="9525">
            <a:noFill/>
            <a:miter lim="800000"/>
            <a:headEnd/>
            <a:tailEnd/>
          </a:ln>
          <a:effectLst/>
        </p:spPr>
        <p:txBody>
          <a:bodyPr anchor="b"/>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固定收益证券</a:t>
            </a:r>
            <a:r>
              <a:rPr lang="en-US" altLang="zh-CN" dirty="0">
                <a:latin typeface="Adobe Jenson Pro Capt" panose="020A0503050201030203" pitchFamily="18" charset="0"/>
                <a:ea typeface="KaiTi" panose="02010609060101010101" pitchFamily="49" charset="-122"/>
              </a:rPr>
              <a:t>》</a:t>
            </a:r>
            <a:r>
              <a:rPr lang="zh-CN" altLang="en-US" dirty="0">
                <a:latin typeface="Adobe Jenson Pro Capt" panose="020A0503050201030203" pitchFamily="18" charset="0"/>
                <a:ea typeface="KaiTi" panose="02010609060101010101" pitchFamily="49" charset="-122"/>
              </a:rPr>
              <a:t>（陈蓉 郑振龙</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高等教育出版社</a:t>
            </a:r>
            <a:r>
              <a:rPr lang="en-US" altLang="zh-CN" dirty="0">
                <a:latin typeface="Adobe Jenson Pro Capt" panose="020A0503050201030203" pitchFamily="18" charset="0"/>
                <a:ea typeface="KaiTi" panose="02010609060101010101" pitchFamily="49" charset="-122"/>
              </a:rPr>
              <a:t>, </a:t>
            </a:r>
            <a:r>
              <a:rPr lang="zh-CN" altLang="en-US" dirty="0">
                <a:latin typeface="Adobe Jenson Pro Capt" panose="020A0503050201030203" pitchFamily="18" charset="0"/>
                <a:ea typeface="KaiTi" panose="02010609060101010101" pitchFamily="49" charset="-122"/>
              </a:rPr>
              <a:t> </a:t>
            </a:r>
            <a:r>
              <a:rPr lang="en-US" altLang="zh-CN" dirty="0">
                <a:latin typeface="Adobe Jenson Pro Capt" panose="020A0503050201030203" pitchFamily="18" charset="0"/>
                <a:ea typeface="KaiTi" panose="02010609060101010101" pitchFamily="49" charset="-122"/>
              </a:rPr>
              <a:t>2021</a:t>
            </a:r>
            <a:r>
              <a:rPr lang="zh-CN" altLang="en-US" dirty="0">
                <a:latin typeface="Adobe Jenson Pro Capt" panose="020A0503050201030203" pitchFamily="18" charset="0"/>
                <a:ea typeface="KaiTi" panose="02010609060101010101" pitchFamily="49" charset="-122"/>
              </a:rPr>
              <a:t>）配套课件</a:t>
            </a:r>
            <a:endParaRPr lang="en-US" altLang="zh-CN" dirty="0">
              <a:latin typeface="Adobe Jenson Pro Capt" panose="020A0503050201030203" pitchFamily="18" charset="0"/>
              <a:ea typeface="KaiTi"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4353" r:id="rId1"/>
    <p:sldLayoutId id="2147484340" r:id="rId2"/>
    <p:sldLayoutId id="2147484336" r:id="rId3"/>
    <p:sldLayoutId id="2147484341" r:id="rId4"/>
    <p:sldLayoutId id="2147484337" r:id="rId5"/>
    <p:sldLayoutId id="2147484342" r:id="rId6"/>
    <p:sldLayoutId id="2147484343" r:id="rId7"/>
    <p:sldLayoutId id="2147484344" r:id="rId8"/>
    <p:sldLayoutId id="2147484338" r:id="rId9"/>
    <p:sldLayoutId id="2147484339" r:id="rId10"/>
    <p:sldLayoutId id="2147484345" r:id="rId11"/>
    <p:sldLayoutId id="2147484346" r:id="rId12"/>
    <p:sldLayoutId id="2147484347" r:id="rId13"/>
    <p:sldLayoutId id="2147484348" r:id="rId14"/>
    <p:sldLayoutId id="2147484349" r:id="rId15"/>
    <p:sldLayoutId id="2147484350" r:id="rId16"/>
    <p:sldLayoutId id="2147484351" r:id="rId17"/>
    <p:sldLayoutId id="2147484352" r:id="rId18"/>
  </p:sldLayoutIdLst>
  <p:transition/>
  <p:hf hdr="0" ftr="0" dt="0"/>
  <p:txStyles>
    <p:titleStyle>
      <a:lvl1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2pPr>
      <a:lvl3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3pPr>
      <a:lvl4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4pPr>
      <a:lvl5pPr algn="l" rtl="0" eaLnBrk="0" fontAlgn="base" hangingPunct="0">
        <a:spcBef>
          <a:spcPct val="0"/>
        </a:spcBef>
        <a:spcAft>
          <a:spcPct val="0"/>
        </a:spcAft>
        <a:defRPr sz="4200">
          <a:solidFill>
            <a:srgbClr val="006600"/>
          </a:solidFill>
          <a:latin typeface="Adobe Jenson Pro Capt" pitchFamily="18" charset="0"/>
          <a:ea typeface="Adobe 黑体 Std R" pitchFamily="34"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ts val="1200"/>
        </a:spcBef>
        <a:spcAft>
          <a:spcPct val="0"/>
        </a:spcAft>
        <a:buClr>
          <a:srgbClr val="28571F"/>
        </a:buClr>
        <a:buSzPct val="65000"/>
        <a:buBlip>
          <a:blip r:embed="rId20"/>
        </a:buBlip>
        <a:defRPr sz="3000">
          <a:solidFill>
            <a:srgbClr val="262626"/>
          </a:solidFill>
          <a:latin typeface="Adobe Jenson Pro" pitchFamily="18" charset="0"/>
          <a:ea typeface="Adobe 楷体 Std R" pitchFamily="18" charset="-122"/>
          <a:cs typeface="+mn-cs"/>
        </a:defRPr>
      </a:lvl1pPr>
      <a:lvl2pPr marL="669925" indent="-325438" algn="l" rtl="0" eaLnBrk="0" fontAlgn="base" hangingPunct="0">
        <a:spcBef>
          <a:spcPts val="1200"/>
        </a:spcBef>
        <a:spcAft>
          <a:spcPct val="0"/>
        </a:spcAft>
        <a:buClr>
          <a:srgbClr val="000066"/>
        </a:buClr>
        <a:buSzPct val="60000"/>
        <a:buBlip>
          <a:blip r:embed="rId20"/>
        </a:buBlip>
        <a:defRPr sz="2600">
          <a:solidFill>
            <a:srgbClr val="262626"/>
          </a:solidFill>
          <a:latin typeface="Adobe Jenson Pro" pitchFamily="18" charset="0"/>
          <a:ea typeface="Adobe 楷体 Std R" pitchFamily="18" charset="-122"/>
        </a:defRPr>
      </a:lvl2pPr>
      <a:lvl3pPr marL="1022350" indent="-350838" algn="l" rtl="0" eaLnBrk="0" fontAlgn="base" hangingPunct="0">
        <a:spcBef>
          <a:spcPts val="1200"/>
        </a:spcBef>
        <a:spcAft>
          <a:spcPct val="0"/>
        </a:spcAft>
        <a:buClr>
          <a:srgbClr val="28571F"/>
        </a:buClr>
        <a:buSzPct val="65000"/>
        <a:buBlip>
          <a:blip r:embed="rId20"/>
        </a:buBlip>
        <a:defRPr sz="2200">
          <a:solidFill>
            <a:srgbClr val="262626"/>
          </a:solidFill>
          <a:latin typeface="Adobe Jenson Pro" pitchFamily="18" charset="0"/>
          <a:ea typeface="Adobe 楷体 Std R" pitchFamily="18" charset="-122"/>
        </a:defRPr>
      </a:lvl3pPr>
      <a:lvl4pPr marL="1339850" indent="-315913" algn="l" rtl="0" eaLnBrk="0" fontAlgn="base" hangingPunct="0">
        <a:spcBef>
          <a:spcPts val="1200"/>
        </a:spcBef>
        <a:spcAft>
          <a:spcPct val="0"/>
        </a:spcAft>
        <a:buClr>
          <a:srgbClr val="000066"/>
        </a:buClr>
        <a:buSzPct val="70000"/>
        <a:buBlip>
          <a:blip r:embed="rId20"/>
        </a:buBlip>
        <a:defRPr sz="2000">
          <a:solidFill>
            <a:srgbClr val="262626"/>
          </a:solidFill>
          <a:latin typeface="Adobe Jenson Pro" pitchFamily="18" charset="0"/>
          <a:ea typeface="Adobe 楷体 Std R" pitchFamily="18" charset="-122"/>
        </a:defRPr>
      </a:lvl4pPr>
      <a:lvl5pPr marL="1681163" indent="-339725" algn="l" rtl="0" eaLnBrk="0" fontAlgn="base" hangingPunct="0">
        <a:spcBef>
          <a:spcPts val="1200"/>
        </a:spcBef>
        <a:spcAft>
          <a:spcPct val="0"/>
        </a:spcAft>
        <a:buClr>
          <a:srgbClr val="28571F"/>
        </a:buClr>
        <a:buSzPct val="75000"/>
        <a:buBlip>
          <a:blip r:embed="rId20"/>
        </a:buBlip>
        <a:defRPr sz="2000">
          <a:solidFill>
            <a:srgbClr val="262626"/>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30.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2">
            <a:extLst>
              <a:ext uri="{FF2B5EF4-FFF2-40B4-BE49-F238E27FC236}">
                <a16:creationId xmlns:a16="http://schemas.microsoft.com/office/drawing/2014/main" id="{0F794929-33E5-4882-A6E3-D9E2E6999E46}"/>
              </a:ext>
            </a:extLst>
          </p:cNvPr>
          <p:cNvSpPr>
            <a:spLocks noGrp="1" noChangeArrowheads="1"/>
          </p:cNvSpPr>
          <p:nvPr>
            <p:ph type="title"/>
          </p:nvPr>
        </p:nvSpPr>
        <p:spPr/>
        <p:txBody>
          <a:bodyPr/>
          <a:lstStyle/>
          <a:p>
            <a:r>
              <a:rPr lang="zh-CN" altLang="en-US"/>
              <a:t>第</a:t>
            </a:r>
            <a:r>
              <a:rPr lang="en-US" altLang="zh-CN"/>
              <a:t>9</a:t>
            </a:r>
            <a:r>
              <a:rPr lang="zh-CN" altLang="en-US"/>
              <a:t>章 利率风险管理</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a:extLst>
              <a:ext uri="{FF2B5EF4-FFF2-40B4-BE49-F238E27FC236}">
                <a16:creationId xmlns:a16="http://schemas.microsoft.com/office/drawing/2014/main" id="{C749A068-7278-45DE-A190-53F5B2304527}"/>
              </a:ext>
            </a:extLst>
          </p:cNvPr>
          <p:cNvSpPr>
            <a:spLocks noGrp="1" noChangeArrowheads="1"/>
          </p:cNvSpPr>
          <p:nvPr>
            <p:ph type="title"/>
          </p:nvPr>
        </p:nvSpPr>
        <p:spPr>
          <a:xfrm>
            <a:off x="492125" y="76200"/>
            <a:ext cx="8229600" cy="846138"/>
          </a:xfrm>
        </p:spPr>
        <p:txBody>
          <a:bodyPr/>
          <a:lstStyle/>
          <a:p>
            <a:r>
              <a:rPr kumimoji="1" lang="zh-CN" altLang="en-US" sz="4400" dirty="0"/>
              <a:t>货币久期的特征</a:t>
            </a:r>
          </a:p>
        </p:txBody>
      </p:sp>
      <p:sp>
        <p:nvSpPr>
          <p:cNvPr id="29700" name="灯片编号占位符 3">
            <a:extLst>
              <a:ext uri="{FF2B5EF4-FFF2-40B4-BE49-F238E27FC236}">
                <a16:creationId xmlns:a16="http://schemas.microsoft.com/office/drawing/2014/main" id="{DB7DDB2B-4DCA-4CE6-9BE9-627A81ADF71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D950FFD-C47C-49DE-B923-9C88B7637523}" type="slidenum">
              <a:rPr lang="zh-CN" altLang="en-US" smtClean="0">
                <a:solidFill>
                  <a:srgbClr val="7F7F7F"/>
                </a:solidFill>
                <a:latin typeface="Adobe Jenson Pro Capt" pitchFamily="18" charset="0"/>
              </a:rPr>
              <a:pPr/>
              <a:t>9</a:t>
            </a:fld>
            <a:endParaRPr lang="zh-CN" altLang="en-US">
              <a:solidFill>
                <a:srgbClr val="7F7F7F"/>
              </a:solidFill>
              <a:latin typeface="Adobe Jenson Pro Capt" pitchFamily="18" charset="0"/>
            </a:endParaRPr>
          </a:p>
        </p:txBody>
      </p:sp>
      <p:sp>
        <p:nvSpPr>
          <p:cNvPr id="2" name="内容占位符 1">
            <a:extLst>
              <a:ext uri="{FF2B5EF4-FFF2-40B4-BE49-F238E27FC236}">
                <a16:creationId xmlns:a16="http://schemas.microsoft.com/office/drawing/2014/main" id="{8B971EDB-245E-4AFB-AC06-F88518F3E915}"/>
              </a:ext>
            </a:extLst>
          </p:cNvPr>
          <p:cNvSpPr>
            <a:spLocks noGrp="1"/>
          </p:cNvSpPr>
          <p:nvPr>
            <p:ph idx="1"/>
          </p:nvPr>
        </p:nvSpPr>
        <p:spPr/>
        <p:txBody>
          <a:bodyPr/>
          <a:lstStyle/>
          <a:p>
            <a:r>
              <a:rPr lang="zh-CN" altLang="zh-CN" sz="2000" dirty="0"/>
              <a:t>曲线上各点的切线斜率就是特定到期收益率水平下的债券货币久期</a:t>
            </a:r>
            <a:endParaRPr lang="en-US" altLang="zh-CN" sz="2000" dirty="0"/>
          </a:p>
          <a:p>
            <a:r>
              <a:rPr lang="zh-CN" altLang="zh-CN" sz="2000" dirty="0"/>
              <a:t>债券的久期和货币久期是时变的</a:t>
            </a:r>
            <a:endParaRPr lang="en-US" altLang="zh-CN" sz="2000" dirty="0"/>
          </a:p>
          <a:p>
            <a:r>
              <a:rPr lang="zh-CN" altLang="en-US" sz="2000" dirty="0"/>
              <a:t>给定其他条件相同，到期收益率水平越高（低），曲线斜率绝对值越低（高），利率风险越高（低）</a:t>
            </a:r>
          </a:p>
        </p:txBody>
      </p:sp>
      <p:pic>
        <p:nvPicPr>
          <p:cNvPr id="4" name="图片 3">
            <a:extLst>
              <a:ext uri="{FF2B5EF4-FFF2-40B4-BE49-F238E27FC236}">
                <a16:creationId xmlns:a16="http://schemas.microsoft.com/office/drawing/2014/main" id="{E8FCF0BF-0194-4C0F-BAA5-9475C3DBE071}"/>
              </a:ext>
            </a:extLst>
          </p:cNvPr>
          <p:cNvPicPr>
            <a:picLocks noChangeAspect="1"/>
          </p:cNvPicPr>
          <p:nvPr/>
        </p:nvPicPr>
        <p:blipFill>
          <a:blip r:embed="rId2"/>
          <a:stretch>
            <a:fillRect/>
          </a:stretch>
        </p:blipFill>
        <p:spPr>
          <a:xfrm>
            <a:off x="3048000" y="3438971"/>
            <a:ext cx="3276600" cy="2809429"/>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久期与货币久期</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单个证券的久期与货币久期</a:t>
            </a:r>
            <a:endParaRPr kumimoji="1" lang="en-US" altLang="zh-CN" sz="32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10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88478334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a:extLst>
              <a:ext uri="{FF2B5EF4-FFF2-40B4-BE49-F238E27FC236}">
                <a16:creationId xmlns:a16="http://schemas.microsoft.com/office/drawing/2014/main" id="{CB07A3FD-9A92-490B-AB34-0E61A3DC7E4A}"/>
              </a:ext>
            </a:extLst>
          </p:cNvPr>
          <p:cNvSpPr>
            <a:spLocks noGrp="1" noChangeArrowheads="1"/>
          </p:cNvSpPr>
          <p:nvPr>
            <p:ph type="title"/>
          </p:nvPr>
        </p:nvSpPr>
        <p:spPr>
          <a:xfrm>
            <a:off x="492125" y="76200"/>
            <a:ext cx="8229600" cy="846138"/>
          </a:xfrm>
        </p:spPr>
        <p:txBody>
          <a:bodyPr/>
          <a:lstStyle/>
          <a:p>
            <a:r>
              <a:rPr lang="zh-CN" altLang="en-US" sz="3200" dirty="0"/>
              <a:t>不含权债的久期与货币久期：普通复利形式</a:t>
            </a:r>
          </a:p>
        </p:txBody>
      </p:sp>
      <mc:AlternateContent xmlns:mc="http://schemas.openxmlformats.org/markup-compatibility/2006" xmlns:a14="http://schemas.microsoft.com/office/drawing/2010/main">
        <mc:Choice Requires="a14">
          <p:sp>
            <p:nvSpPr>
              <p:cNvPr id="2" name="内容占位符 1">
                <a:extLst>
                  <a:ext uri="{FF2B5EF4-FFF2-40B4-BE49-F238E27FC236}">
                    <a16:creationId xmlns:a16="http://schemas.microsoft.com/office/drawing/2014/main" id="{B07C7B6D-62B0-46FE-AC46-2852E8085C17}"/>
                  </a:ext>
                </a:extLst>
              </p:cNvPr>
              <p:cNvSpPr>
                <a:spLocks noGrp="1"/>
              </p:cNvSpPr>
              <p:nvPr>
                <p:ph idx="1"/>
              </p:nvPr>
            </p:nvSpPr>
            <p:spPr>
              <a:xfrm>
                <a:off x="457200" y="1295400"/>
                <a:ext cx="8229600" cy="5183187"/>
              </a:xfrm>
            </p:spPr>
            <p:txBody>
              <a:bodyPr/>
              <a:lstStyle/>
              <a:p>
                <a:pPr>
                  <a:defRPr/>
                </a:pPr>
                <a:r>
                  <a:rPr lang="zh-CN" altLang="en-US" sz="2400" dirty="0"/>
                  <a:t>普通复利的不含权债券价格</a:t>
                </a:r>
                <a:endParaRPr lang="en-US" altLang="zh-CN" sz="2400" dirty="0"/>
              </a:p>
              <a:p>
                <a:pPr marL="0" indent="0">
                  <a:lnSpc>
                    <a:spcPct val="125000"/>
                  </a:lnSpc>
                  <a:buNone/>
                  <a:defRPr/>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4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p>
                        <m:e>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𝑐</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𝑓</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num>
                            <m:den>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f>
                                    <m:fPr>
                                      <m:ctrlPr>
                                        <a:rPr lang="zh-CN" altLang="zh-CN" sz="1400" i="1">
                                          <a:effectLst/>
                                          <a:latin typeface="Cambria Math" panose="02040503050406030204" pitchFamily="18" charset="0"/>
                                          <a:ea typeface="Cambria Math" panose="02040503050406030204" pitchFamily="18" charset="0"/>
                                        </a:rPr>
                                      </m:ctrlPr>
                                    </m:fPr>
                                    <m:num>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𝑚</m:t>
                                      </m:r>
                                    </m:den>
                                  </m:f>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p>
                              </m:sSup>
                            </m:den>
                          </m:f>
                        </m:e>
                      </m:nary>
                    </m:oMath>
                  </m:oMathPara>
                </a14:m>
                <a:endParaRPr lang="en-US" altLang="zh-CN" sz="24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对应的久期</a:t>
                </a: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25000"/>
                  </a:lnSpc>
                  <a:spcBef>
                    <a:spcPts val="800"/>
                  </a:spcBef>
                  <a:spcAft>
                    <a:spcPct val="0"/>
                  </a:spcAft>
                  <a:buClr>
                    <a:srgbClr val="35742A">
                      <a:lumMod val="75000"/>
                    </a:srgbClr>
                  </a:buClr>
                  <a:buSzPct val="65000"/>
                  <a:buNone/>
                  <a:tabLst/>
                  <a:defRPr/>
                </a:pPr>
                <a14:m>
                  <m:oMathPara xmlns:m="http://schemas.openxmlformats.org/officeDocument/2006/math">
                    <m:oMathParaPr>
                      <m:jc m:val="centerGroup"/>
                    </m:oMathParaPr>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den>
                      </m:f>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sSub>
                            <m:sSubPr>
                              <m:ctrlPr>
                                <a:rPr lang="zh-CN" altLang="zh-CN" sz="18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den>
                      </m:f>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f>
                            <m:fPr>
                              <m:ctrlPr>
                                <a:rPr lang="zh-CN" altLang="zh-CN" sz="1800" i="1">
                                  <a:effectLst/>
                                  <a:latin typeface="Cambria Math" panose="02040503050406030204" pitchFamily="18" charset="0"/>
                                  <a:ea typeface="Cambria Math" panose="02040503050406030204" pitchFamily="18" charset="0"/>
                                </a:rPr>
                              </m:ctrlPr>
                            </m:fPr>
                            <m:num>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𝑚</m:t>
                              </m:r>
                            </m:den>
                          </m:f>
                        </m:den>
                      </m:f>
                      <m:d>
                        <m:dPr>
                          <m:begChr m:val="["/>
                          <m:endChr m:val="]"/>
                          <m:ctrlPr>
                            <a:rPr lang="zh-CN" altLang="zh-CN" sz="1800" i="1">
                              <a:effectLst/>
                              <a:latin typeface="Cambria Math" panose="02040503050406030204" pitchFamily="18" charset="0"/>
                              <a:ea typeface="Cambria Math" panose="02040503050406030204" pitchFamily="18" charset="0"/>
                            </a:rPr>
                          </m:ctrlPr>
                        </m:dPr>
                        <m:e>
                          <m:nary>
                            <m:naryPr>
                              <m:chr m:val="∑"/>
                              <m:limLoc m:val="subSup"/>
                              <m:ctrlPr>
                                <a:rPr lang="zh-CN" altLang="zh-CN" sz="1800" i="1" smtClean="0">
                                  <a:solidFill>
                                    <a:srgbClr val="FF0000"/>
                                  </a:solidFill>
                                  <a:effectLst/>
                                  <a:latin typeface="Cambria Math" panose="02040503050406030204" pitchFamily="18" charset="0"/>
                                  <a:ea typeface="Cambria Math" panose="02040503050406030204" pitchFamily="18" charset="0"/>
                                </a:rPr>
                              </m:ctrlPr>
                            </m:naryPr>
                            <m: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𝑁</m:t>
                              </m:r>
                            </m:sup>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a:solidFill>
                                        <a:srgbClr val="FF0000"/>
                                      </a:solidFill>
                                      <a:effectLst/>
                                      <a:latin typeface="Cambria Math" panose="02040503050406030204" pitchFamily="18" charset="0"/>
                                      <a:ea typeface="Cambria Math" panose="02040503050406030204" pitchFamily="18" charset="0"/>
                                    </a:rPr>
                                  </m:ctrlPr>
                                </m:sSubPr>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solidFill>
                                        <a:srgbClr val="FF0000"/>
                                      </a:solidFill>
                                      <a:effectLst/>
                                      <a:latin typeface="Cambria Math" panose="02040503050406030204" pitchFamily="18" charset="0"/>
                                      <a:ea typeface="Cambria Math" panose="02040503050406030204" pitchFamily="18" charset="0"/>
                                    </a:rPr>
                                  </m:ctrlPr>
                                </m:fPr>
                                <m:num>
                                  <m:f>
                                    <m:fPr>
                                      <m:type m:val="lin"/>
                                      <m:ctrlPr>
                                        <a:rPr lang="zh-CN" altLang="zh-CN" sz="1800" i="1">
                                          <a:solidFill>
                                            <a:srgbClr val="FF0000"/>
                                          </a:solidFill>
                                          <a:effectLst/>
                                          <a:latin typeface="Cambria Math" panose="02040503050406030204" pitchFamily="18" charset="0"/>
                                          <a:ea typeface="Cambria Math" panose="02040503050406030204" pitchFamily="18" charset="0"/>
                                        </a:rPr>
                                      </m:ctrlPr>
                                    </m:fPr>
                                    <m:num>
                                      <m:sSub>
                                        <m:sSubPr>
                                          <m:ctrlPr>
                                            <a:rPr lang="zh-CN" altLang="zh-CN" sz="1800" i="1">
                                              <a:solidFill>
                                                <a:srgbClr val="FF0000"/>
                                              </a:solidFill>
                                              <a:effectLst/>
                                              <a:latin typeface="Cambria Math" panose="02040503050406030204" pitchFamily="18" charset="0"/>
                                              <a:ea typeface="Cambria Math" panose="02040503050406030204" pitchFamily="18" charset="0"/>
                                            </a:rPr>
                                          </m:ctrlPr>
                                        </m:sSubPr>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𝑐𝑓</m:t>
                                          </m:r>
                                        </m:e>
                                        <m: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𝑖</m:t>
                                          </m:r>
                                        </m:sub>
                                      </m:sSub>
                                    </m:num>
                                    <m:den>
                                      <m:sSup>
                                        <m:sSupPr>
                                          <m:ctrlPr>
                                            <a:rPr lang="zh-CN" altLang="zh-CN" sz="1800" i="1">
                                              <a:solidFill>
                                                <a:srgbClr val="FF0000"/>
                                              </a:solidFill>
                                              <a:effectLst/>
                                              <a:latin typeface="Cambria Math" panose="02040503050406030204" pitchFamily="18" charset="0"/>
                                              <a:ea typeface="Cambria Math" panose="02040503050406030204" pitchFamily="18" charset="0"/>
                                            </a:rPr>
                                          </m:ctrlPr>
                                        </m:sSupPr>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(1+</m:t>
                                          </m:r>
                                          <m:f>
                                            <m:fPr>
                                              <m:ctrlPr>
                                                <a:rPr lang="zh-CN" altLang="zh-CN" sz="1800" i="1">
                                                  <a:solidFill>
                                                    <a:srgbClr val="FF0000"/>
                                                  </a:solidFill>
                                                  <a:effectLst/>
                                                  <a:latin typeface="Cambria Math" panose="02040503050406030204" pitchFamily="18" charset="0"/>
                                                  <a:ea typeface="Cambria Math" panose="02040503050406030204" pitchFamily="18" charset="0"/>
                                                </a:rPr>
                                              </m:ctrlPr>
                                            </m:fPr>
                                            <m:num>
                                              <m:sSubSup>
                                                <m:sSubSupPr>
                                                  <m:ctrlPr>
                                                    <a:rPr lang="zh-CN" altLang="zh-CN" sz="1400" i="1">
                                                      <a:solidFill>
                                                        <a:srgbClr val="FF0000"/>
                                                      </a:solidFill>
                                                      <a:effectLst/>
                                                      <a:latin typeface="Cambria Math" panose="02040503050406030204" pitchFamily="18" charset="0"/>
                                                      <a:ea typeface="Cambria Math" panose="02040503050406030204" pitchFamily="18" charset="0"/>
                                                    </a:rPr>
                                                  </m:ctrlPr>
                                                </m:sSubSupPr>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400" i="1">
                                                          <a:solidFill>
                                                            <a:srgbClr val="FF0000"/>
                                                          </a:solidFill>
                                                          <a:effectLst/>
                                                          <a:latin typeface="Cambria Math" panose="02040503050406030204" pitchFamily="18" charset="0"/>
                                                          <a:ea typeface="Cambria Math" panose="02040503050406030204" pitchFamily="18" charset="0"/>
                                                        </a:rPr>
                                                      </m:ctrlPr>
                                                    </m:sSubPr>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num>
                                            <m:den>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𝑚</m:t>
                                              </m:r>
                                            </m:den>
                                          </m:f>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𝑖</m:t>
                                          </m:r>
                                        </m:sup>
                                      </m:sSup>
                                    </m:den>
                                  </m:f>
                                </m:num>
                                <m:den>
                                  <m:sSub>
                                    <m:sSubPr>
                                      <m:ctrlPr>
                                        <a:rPr lang="zh-CN" altLang="zh-CN" sz="1800" i="1">
                                          <a:solidFill>
                                            <a:srgbClr val="FF0000"/>
                                          </a:solidFill>
                                          <a:effectLst/>
                                          <a:latin typeface="Cambria Math" panose="02040503050406030204" pitchFamily="18" charset="0"/>
                                          <a:ea typeface="Cambria Math" panose="02040503050406030204" pitchFamily="18" charset="0"/>
                                        </a:rPr>
                                      </m:ctrlPr>
                                    </m:sSubPr>
                                    <m:e>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solidFill>
                                            <a:srgbClr val="FF0000"/>
                                          </a:solidFill>
                                          <a:effectLst/>
                                          <a:latin typeface="Cambria Math" panose="02040503050406030204" pitchFamily="18" charset="0"/>
                                          <a:ea typeface="宋体" panose="02010600030101010101" pitchFamily="2" charset="-122"/>
                                          <a:cs typeface="Times New Roman" panose="02020603050405020304" pitchFamily="18" charset="0"/>
                                        </a:rPr>
                                        <m:t>𝑡</m:t>
                                      </m:r>
                                    </m:sub>
                                  </m:sSub>
                                </m:den>
                              </m:f>
                            </m:e>
                          </m:nary>
                        </m:e>
                      </m:d>
                    </m:oMath>
                  </m:oMathPara>
                </a14:m>
                <a:endParaRPr lang="en-US" altLang="zh-CN" sz="2400" dirty="0"/>
              </a:p>
              <a:p>
                <a:pPr marL="0" marR="0" lvl="0" indent="0" algn="l" defTabSz="914400" rtl="0" eaLnBrk="0" fontAlgn="base" latinLnBrk="0" hangingPunct="0">
                  <a:lnSpc>
                    <a:spcPct val="100000"/>
                  </a:lnSpc>
                  <a:spcBef>
                    <a:spcPts val="800"/>
                  </a:spcBef>
                  <a:spcAft>
                    <a:spcPct val="0"/>
                  </a:spcAft>
                  <a:buClr>
                    <a:srgbClr val="35742A">
                      <a:lumMod val="75000"/>
                    </a:srgbClr>
                  </a:buClr>
                  <a:buSzPct val="65000"/>
                  <a:buNone/>
                  <a:tabLst/>
                  <a:defRPr/>
                </a:pPr>
                <a:endParaRPr lang="en-US" altLang="zh-CN" sz="24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lang="zh-CN" altLang="en-US" sz="2400" dirty="0">
                    <a:solidFill>
                      <a:srgbClr val="FF0000"/>
                    </a:solidFill>
                  </a:rPr>
                  <a:t>麦考利久期</a:t>
                </a:r>
                <a:r>
                  <a:rPr lang="zh-CN" altLang="en-US" sz="2400" dirty="0"/>
                  <a:t>与修正久期</a:t>
                </a:r>
              </a:p>
            </p:txBody>
          </p:sp>
        </mc:Choice>
        <mc:Fallback xmlns="">
          <p:sp>
            <p:nvSpPr>
              <p:cNvPr id="2" name="内容占位符 1">
                <a:extLst>
                  <a:ext uri="{FF2B5EF4-FFF2-40B4-BE49-F238E27FC236}">
                    <a16:creationId xmlns:a16="http://schemas.microsoft.com/office/drawing/2014/main" id="{B07C7B6D-62B0-46FE-AC46-2852E8085C17}"/>
                  </a:ext>
                </a:extLst>
              </p:cNvPr>
              <p:cNvSpPr>
                <a:spLocks noGrp="1" noRot="1" noChangeAspect="1" noMove="1" noResize="1" noEditPoints="1" noAdjustHandles="1" noChangeArrowheads="1" noChangeShapeType="1" noTextEdit="1"/>
              </p:cNvSpPr>
              <p:nvPr>
                <p:ph idx="1"/>
              </p:nvPr>
            </p:nvSpPr>
            <p:spPr>
              <a:xfrm>
                <a:off x="457200" y="1295400"/>
                <a:ext cx="8229600" cy="5183187"/>
              </a:xfrm>
              <a:blipFill>
                <a:blip r:embed="rId3"/>
                <a:stretch>
                  <a:fillRect t="-1059"/>
                </a:stretch>
              </a:blipFill>
            </p:spPr>
            <p:txBody>
              <a:bodyPr/>
              <a:lstStyle/>
              <a:p>
                <a:r>
                  <a:rPr lang="zh-CN" altLang="en-US">
                    <a:noFill/>
                  </a:rPr>
                  <a:t> </a:t>
                </a:r>
              </a:p>
            </p:txBody>
          </p:sp>
        </mc:Fallback>
      </mc:AlternateContent>
      <p:sp>
        <p:nvSpPr>
          <p:cNvPr id="30750" name="灯片编号占位符 2">
            <a:extLst>
              <a:ext uri="{FF2B5EF4-FFF2-40B4-BE49-F238E27FC236}">
                <a16:creationId xmlns:a16="http://schemas.microsoft.com/office/drawing/2014/main" id="{CD5909F9-D563-4BE6-B0F7-CFEA25DD02E2}"/>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A2F8636-CDD8-45DC-B223-69C0E8F224FB}" type="slidenum">
              <a:rPr lang="zh-CN" altLang="en-US" smtClean="0">
                <a:solidFill>
                  <a:srgbClr val="7F7F7F"/>
                </a:solidFill>
                <a:latin typeface="Adobe Jenson Pro Capt" pitchFamily="18" charset="0"/>
              </a:rPr>
              <a:pPr/>
              <a:t>11</a:t>
            </a:fld>
            <a:endParaRPr lang="zh-CN" altLang="en-US">
              <a:solidFill>
                <a:srgbClr val="7F7F7F"/>
              </a:solidFill>
              <a:latin typeface="Adobe Jenson Pro Capt" pitchFamily="18" charset="0"/>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a:extLst>
              <a:ext uri="{FF2B5EF4-FFF2-40B4-BE49-F238E27FC236}">
                <a16:creationId xmlns:a16="http://schemas.microsoft.com/office/drawing/2014/main" id="{C139D69E-69A6-4C54-B39A-BF9056B95F79}"/>
              </a:ext>
            </a:extLst>
          </p:cNvPr>
          <p:cNvSpPr>
            <a:spLocks noGrp="1" noChangeArrowheads="1"/>
          </p:cNvSpPr>
          <p:nvPr>
            <p:ph type="title"/>
          </p:nvPr>
        </p:nvSpPr>
        <p:spPr>
          <a:xfrm>
            <a:off x="492125" y="76200"/>
            <a:ext cx="8229600" cy="846138"/>
          </a:xfrm>
        </p:spPr>
        <p:txBody>
          <a:bodyPr/>
          <a:lstStyle/>
          <a:p>
            <a:r>
              <a:rPr lang="zh-CN" altLang="en-US" dirty="0"/>
              <a:t>麦考利久期</a:t>
            </a:r>
          </a:p>
        </p:txBody>
      </p:sp>
      <p:sp>
        <p:nvSpPr>
          <p:cNvPr id="31747" name="文本占位符 2">
            <a:extLst>
              <a:ext uri="{FF2B5EF4-FFF2-40B4-BE49-F238E27FC236}">
                <a16:creationId xmlns:a16="http://schemas.microsoft.com/office/drawing/2014/main" id="{0B41F50A-A17E-4704-9B63-A8F79E6A24C3}"/>
              </a:ext>
            </a:extLst>
          </p:cNvPr>
          <p:cNvSpPr>
            <a:spLocks noGrp="1" noChangeArrowheads="1"/>
          </p:cNvSpPr>
          <p:nvPr>
            <p:ph idx="1"/>
          </p:nvPr>
        </p:nvSpPr>
        <p:spPr>
          <a:xfrm>
            <a:off x="457200" y="1341438"/>
            <a:ext cx="8229600" cy="5183187"/>
          </a:xfrm>
        </p:spPr>
        <p:txBody>
          <a:bodyPr/>
          <a:lstStyle/>
          <a:p>
            <a:pPr>
              <a:buClr>
                <a:srgbClr val="28571F"/>
              </a:buClr>
            </a:pPr>
            <a:r>
              <a:rPr lang="zh-CN" altLang="en-US" sz="2600" dirty="0"/>
              <a:t>优点：</a:t>
            </a:r>
            <a:endParaRPr lang="en-US" altLang="zh-CN" sz="2600" dirty="0"/>
          </a:p>
          <a:p>
            <a:pPr lvl="1">
              <a:buClr>
                <a:srgbClr val="28571F"/>
              </a:buClr>
            </a:pPr>
            <a:r>
              <a:rPr lang="zh-CN" altLang="en-US" sz="2200" dirty="0"/>
              <a:t>经济含义直观：可以视为付息期限的加权平均，其权重为每次现金流现值占债券价格的比重，权重之和为</a:t>
            </a:r>
            <a:r>
              <a:rPr lang="en-US" altLang="zh-CN" sz="2200" dirty="0"/>
              <a:t>1</a:t>
            </a:r>
            <a:r>
              <a:rPr lang="zh-CN" altLang="en-US" sz="2200" dirty="0"/>
              <a:t>。因此，麦考利久期是期限的加权平均，其单位是年，相应的修正久期的单位也是年，这是久期名称的最初来源。</a:t>
            </a:r>
            <a:endParaRPr lang="en-US" altLang="zh-CN" sz="2200" dirty="0"/>
          </a:p>
          <a:p>
            <a:pPr lvl="1">
              <a:buClr>
                <a:srgbClr val="28571F"/>
              </a:buClr>
            </a:pPr>
            <a:r>
              <a:rPr lang="zh-CN" altLang="en-US" sz="2200" dirty="0"/>
              <a:t>计算便捷：运用上述特征，可以帮助人们快速推断不含权债的久期。</a:t>
            </a:r>
            <a:endParaRPr lang="en-US" altLang="zh-CN" sz="2200" dirty="0"/>
          </a:p>
          <a:p>
            <a:pPr>
              <a:buClr>
                <a:srgbClr val="28571F"/>
              </a:buClr>
            </a:pPr>
            <a:r>
              <a:rPr lang="zh-CN" altLang="en-US" sz="2400" dirty="0"/>
              <a:t>误解：麦考利久期就是久期，久期一定是时间的加权平均，久期的单位一定是年</a:t>
            </a:r>
            <a:endParaRPr lang="en-US" altLang="zh-CN" sz="2400" dirty="0"/>
          </a:p>
          <a:p>
            <a:pPr>
              <a:buClr>
                <a:srgbClr val="28571F"/>
              </a:buClr>
            </a:pPr>
            <a:r>
              <a:rPr lang="zh-CN" altLang="en-US" sz="2400" dirty="0">
                <a:solidFill>
                  <a:srgbClr val="FF0000"/>
                </a:solidFill>
              </a:rPr>
              <a:t>修正久期才是真正的久期；久期与期限的加权没有必然联系；久期的单位也不必然是年。</a:t>
            </a:r>
            <a:endParaRPr lang="en-US" altLang="zh-CN" sz="2400" dirty="0">
              <a:solidFill>
                <a:srgbClr val="FF0000"/>
              </a:solidFill>
            </a:endParaRPr>
          </a:p>
        </p:txBody>
      </p:sp>
      <p:sp>
        <p:nvSpPr>
          <p:cNvPr id="31748" name="Rectangle 2">
            <a:extLst>
              <a:ext uri="{FF2B5EF4-FFF2-40B4-BE49-F238E27FC236}">
                <a16:creationId xmlns:a16="http://schemas.microsoft.com/office/drawing/2014/main" id="{DB72CF23-A79F-41F7-B504-B633B974414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1750" name="Rectangle 4">
            <a:extLst>
              <a:ext uri="{FF2B5EF4-FFF2-40B4-BE49-F238E27FC236}">
                <a16:creationId xmlns:a16="http://schemas.microsoft.com/office/drawing/2014/main" id="{9FC64202-84CD-4F42-88D7-7662D8F52DD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1752" name="灯片编号占位符 1">
            <a:extLst>
              <a:ext uri="{FF2B5EF4-FFF2-40B4-BE49-F238E27FC236}">
                <a16:creationId xmlns:a16="http://schemas.microsoft.com/office/drawing/2014/main" id="{FF66B999-EFD4-4014-B518-AF00955248B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FCA6430-F05A-4ECD-B737-57FBF666552F}" type="slidenum">
              <a:rPr lang="zh-CN" altLang="en-US" smtClean="0">
                <a:solidFill>
                  <a:srgbClr val="7F7F7F"/>
                </a:solidFill>
                <a:latin typeface="Adobe Jenson Pro Capt" pitchFamily="18" charset="0"/>
              </a:rPr>
              <a:pPr/>
              <a:t>12</a:t>
            </a:fld>
            <a:endParaRPr lang="zh-CN" altLang="en-US">
              <a:solidFill>
                <a:srgbClr val="7F7F7F"/>
              </a:solidFill>
              <a:latin typeface="Adobe Jenson Pro Capt" pitchFamily="18"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a:extLst>
              <a:ext uri="{FF2B5EF4-FFF2-40B4-BE49-F238E27FC236}">
                <a16:creationId xmlns:a16="http://schemas.microsoft.com/office/drawing/2014/main" id="{CAB1D416-A9CF-4657-ABD1-D009064CEC68}"/>
              </a:ext>
            </a:extLst>
          </p:cNvPr>
          <p:cNvSpPr>
            <a:spLocks noGrp="1" noChangeArrowheads="1"/>
          </p:cNvSpPr>
          <p:nvPr>
            <p:ph type="title"/>
          </p:nvPr>
        </p:nvSpPr>
        <p:spPr>
          <a:xfrm>
            <a:off x="492125" y="76200"/>
            <a:ext cx="8229600" cy="846138"/>
          </a:xfrm>
        </p:spPr>
        <p:txBody>
          <a:bodyPr/>
          <a:lstStyle/>
          <a:p>
            <a:r>
              <a:rPr lang="zh-CN" altLang="en-US" sz="3200" dirty="0"/>
              <a:t>不含权债的久期与货币久期：连续复利形式</a:t>
            </a:r>
            <a:endParaRPr kumimoji="1" lang="zh-CN" altLang="en-US" sz="3200" dirty="0"/>
          </a:p>
        </p:txBody>
      </p:sp>
      <mc:AlternateContent xmlns:mc="http://schemas.openxmlformats.org/markup-compatibility/2006" xmlns:a14="http://schemas.microsoft.com/office/drawing/2010/main">
        <mc:Choice Requires="a14">
          <p:sp>
            <p:nvSpPr>
              <p:cNvPr id="32771" name="内容占位符 2">
                <a:extLst>
                  <a:ext uri="{FF2B5EF4-FFF2-40B4-BE49-F238E27FC236}">
                    <a16:creationId xmlns:a16="http://schemas.microsoft.com/office/drawing/2014/main" id="{D8CB2000-0D8B-4247-A568-48622AE5FD3E}"/>
                  </a:ext>
                </a:extLst>
              </p:cNvPr>
              <p:cNvSpPr>
                <a:spLocks noGrp="1" noChangeArrowheads="1"/>
              </p:cNvSpPr>
              <p:nvPr>
                <p:ph idx="1"/>
              </p:nvPr>
            </p:nvSpPr>
            <p:spPr>
              <a:xfrm>
                <a:off x="457200" y="1341438"/>
                <a:ext cx="8458200" cy="5183187"/>
              </a:xfrm>
            </p:spPr>
            <p:txBody>
              <a:bodyPr/>
              <a:lstStyle/>
              <a:p>
                <a:pPr>
                  <a:buClr>
                    <a:srgbClr val="28571F"/>
                  </a:buClr>
                </a:pPr>
                <a:r>
                  <a:rPr kumimoji="1" lang="zh-CN" altLang="en-US" sz="2400" dirty="0"/>
                  <a:t>若以连续复利形式计算</a:t>
                </a:r>
                <a:endParaRPr kumimoji="1" lang="en-US" altLang="zh-CN" sz="2400" dirty="0"/>
              </a:p>
              <a:p>
                <a:pPr marL="0" indent="0">
                  <a:lnSpc>
                    <a:spcPct val="125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den>
                      </m:f>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sSub>
                            <m:sSubPr>
                              <m:ctrlPr>
                                <a:rPr lang="zh-CN" altLang="zh-CN" sz="18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den>
                      </m:f>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ctrlPr>
                            <a:rPr lang="zh-CN" altLang="zh-CN" sz="18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p>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𝑐</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𝑓</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up>
                              </m:sSup>
                            </m:num>
                            <m:den>
                              <m:sSub>
                                <m:sSubPr>
                                  <m:ctrlPr>
                                    <a:rPr lang="zh-CN" altLang="zh-CN" sz="18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den>
                          </m:f>
                        </m:e>
                      </m:nary>
                    </m:oMath>
                  </m:oMathPara>
                </a14:m>
                <a:endParaRPr kumimoji="1" lang="en-US" altLang="zh-CN" sz="2400" dirty="0"/>
              </a:p>
              <a:p>
                <a:pPr>
                  <a:buClr>
                    <a:srgbClr val="28571F"/>
                  </a:buClr>
                </a:pPr>
                <a:r>
                  <a:rPr kumimoji="1" lang="zh-CN" altLang="en-US" sz="2400" dirty="0"/>
                  <a:t>不存在麦考利久期和修正久期的区别</a:t>
                </a:r>
                <a:endParaRPr kumimoji="1" lang="en-US" altLang="zh-CN" sz="2400" dirty="0"/>
              </a:p>
              <a:p>
                <a:pPr>
                  <a:buClr>
                    <a:srgbClr val="28571F"/>
                  </a:buClr>
                </a:pPr>
                <a:r>
                  <a:rPr kumimoji="1" lang="zh-CN" altLang="en-US" sz="2400" dirty="0"/>
                  <a:t>久期公式对定价公式的依赖性很高</a:t>
                </a:r>
                <a:endParaRPr kumimoji="1" lang="en-US" altLang="zh-CN" sz="2400" dirty="0"/>
              </a:p>
              <a:p>
                <a:pPr>
                  <a:buClr>
                    <a:srgbClr val="28571F"/>
                  </a:buClr>
                </a:pPr>
                <a:r>
                  <a:rPr kumimoji="1" lang="zh-CN" altLang="en-US" sz="2400" dirty="0">
                    <a:solidFill>
                      <a:srgbClr val="FF0000"/>
                    </a:solidFill>
                  </a:rPr>
                  <a:t>久期的真正含义是固定收益证券价值对利率的一阶敏感性</a:t>
                </a:r>
                <a:endParaRPr kumimoji="1" lang="en-US" altLang="zh-CN" sz="2400" dirty="0">
                  <a:solidFill>
                    <a:srgbClr val="FF0000"/>
                  </a:solidFill>
                </a:endParaRPr>
              </a:p>
              <a:p>
                <a:pPr>
                  <a:buClr>
                    <a:srgbClr val="28571F"/>
                  </a:buClr>
                </a:pPr>
                <a:r>
                  <a:rPr kumimoji="1" lang="zh-CN" altLang="en-US" sz="2400" dirty="0"/>
                  <a:t>连续复利的计算方式更为简洁和简单</a:t>
                </a:r>
                <a:endParaRPr kumimoji="1" lang="en-US" altLang="zh-CN" sz="2400" dirty="0"/>
              </a:p>
            </p:txBody>
          </p:sp>
        </mc:Choice>
        <mc:Fallback xmlns="">
          <p:sp>
            <p:nvSpPr>
              <p:cNvPr id="32771" name="内容占位符 2">
                <a:extLst>
                  <a:ext uri="{FF2B5EF4-FFF2-40B4-BE49-F238E27FC236}">
                    <a16:creationId xmlns:a16="http://schemas.microsoft.com/office/drawing/2014/main" id="{D8CB2000-0D8B-4247-A568-48622AE5FD3E}"/>
                  </a:ext>
                </a:extLst>
              </p:cNvPr>
              <p:cNvSpPr>
                <a:spLocks noGrp="1" noRot="1" noChangeAspect="1" noMove="1" noResize="1" noEditPoints="1" noAdjustHandles="1" noChangeArrowheads="1" noChangeShapeType="1" noTextEdit="1"/>
              </p:cNvSpPr>
              <p:nvPr>
                <p:ph idx="1"/>
              </p:nvPr>
            </p:nvSpPr>
            <p:spPr>
              <a:xfrm>
                <a:off x="457200" y="1341438"/>
                <a:ext cx="8458200" cy="5183187"/>
              </a:xfrm>
              <a:blipFill>
                <a:blip r:embed="rId2"/>
                <a:stretch>
                  <a:fillRect t="-1059"/>
                </a:stretch>
              </a:blipFill>
            </p:spPr>
            <p:txBody>
              <a:bodyPr/>
              <a:lstStyle/>
              <a:p>
                <a:r>
                  <a:rPr lang="zh-CN" altLang="en-US">
                    <a:noFill/>
                  </a:rPr>
                  <a:t> </a:t>
                </a:r>
              </a:p>
            </p:txBody>
          </p:sp>
        </mc:Fallback>
      </mc:AlternateContent>
      <p:sp>
        <p:nvSpPr>
          <p:cNvPr id="32772" name="灯片编号占位符 3">
            <a:extLst>
              <a:ext uri="{FF2B5EF4-FFF2-40B4-BE49-F238E27FC236}">
                <a16:creationId xmlns:a16="http://schemas.microsoft.com/office/drawing/2014/main" id="{49CF209A-6B94-4E49-AD6E-E87BC768F7DC}"/>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44F36E6-7BC4-40BE-A077-81DFDD616631}" type="slidenum">
              <a:rPr lang="zh-CN" altLang="en-US" smtClean="0">
                <a:solidFill>
                  <a:srgbClr val="7F7F7F"/>
                </a:solidFill>
                <a:latin typeface="Adobe Jenson Pro Capt" pitchFamily="18" charset="0"/>
              </a:rPr>
              <a:pPr/>
              <a:t>13</a:t>
            </a:fld>
            <a:endParaRPr lang="zh-CN" altLang="en-US">
              <a:solidFill>
                <a:srgbClr val="7F7F7F"/>
              </a:solidFill>
              <a:latin typeface="Adobe Jenson Pro Capt" pitchFamily="18"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a:extLst>
              <a:ext uri="{FF2B5EF4-FFF2-40B4-BE49-F238E27FC236}">
                <a16:creationId xmlns:a16="http://schemas.microsoft.com/office/drawing/2014/main" id="{5BD64AB1-254D-4E01-9008-E33A91898476}"/>
              </a:ext>
            </a:extLst>
          </p:cNvPr>
          <p:cNvSpPr>
            <a:spLocks noGrp="1" noChangeArrowheads="1"/>
          </p:cNvSpPr>
          <p:nvPr>
            <p:ph type="title"/>
          </p:nvPr>
        </p:nvSpPr>
        <p:spPr>
          <a:xfrm>
            <a:off x="492125" y="76200"/>
            <a:ext cx="8229600" cy="846138"/>
          </a:xfrm>
        </p:spPr>
        <p:txBody>
          <a:bodyPr/>
          <a:lstStyle/>
          <a:p>
            <a:r>
              <a:rPr kumimoji="1" lang="zh-CN" altLang="en-US" dirty="0"/>
              <a:t>不含权债久期的一些结论</a:t>
            </a:r>
          </a:p>
        </p:txBody>
      </p:sp>
      <p:sp>
        <p:nvSpPr>
          <p:cNvPr id="33795" name="内容占位符 2">
            <a:extLst>
              <a:ext uri="{FF2B5EF4-FFF2-40B4-BE49-F238E27FC236}">
                <a16:creationId xmlns:a16="http://schemas.microsoft.com/office/drawing/2014/main" id="{F3B954F3-7DAD-44AA-9018-9EDFCB9510D3}"/>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400" dirty="0"/>
              <a:t>零息债的麦考利久期等于其剩余期限</a:t>
            </a:r>
            <a:endParaRPr kumimoji="1" lang="en-US" altLang="zh-CN" sz="2400" dirty="0"/>
          </a:p>
          <a:p>
            <a:pPr>
              <a:buClr>
                <a:srgbClr val="28571F"/>
              </a:buClr>
            </a:pPr>
            <a:endParaRPr kumimoji="1" lang="en-US" altLang="zh-CN" sz="2400" dirty="0"/>
          </a:p>
          <a:p>
            <a:pPr>
              <a:buClr>
                <a:srgbClr val="28571F"/>
              </a:buClr>
            </a:pPr>
            <a:r>
              <a:rPr kumimoji="1" lang="zh-CN" altLang="zh-CN" sz="2400" dirty="0"/>
              <a:t>只剩一期到期的附息债等价于零息票债券，其麦考利久期也等于其剩余期限</a:t>
            </a:r>
            <a:endParaRPr kumimoji="1" lang="en-US" altLang="zh-CN" sz="2400" dirty="0"/>
          </a:p>
          <a:p>
            <a:pPr>
              <a:buClr>
                <a:srgbClr val="28571F"/>
              </a:buClr>
            </a:pPr>
            <a:endParaRPr kumimoji="1" lang="en-US" altLang="zh-CN" sz="2400" dirty="0"/>
          </a:p>
          <a:p>
            <a:pPr>
              <a:buClr>
                <a:srgbClr val="28571F"/>
              </a:buClr>
            </a:pPr>
            <a:r>
              <a:rPr kumimoji="1" lang="zh-CN" altLang="zh-CN" sz="2400" dirty="0"/>
              <a:t>标准浮息债的麦考利久期就等于下一个现金流期限</a:t>
            </a:r>
            <a:endParaRPr kumimoji="1" lang="en-US" altLang="zh-CN" sz="2400" dirty="0"/>
          </a:p>
          <a:p>
            <a:pPr>
              <a:buClr>
                <a:srgbClr val="28571F"/>
              </a:buClr>
            </a:pPr>
            <a:endParaRPr kumimoji="1" lang="en-US" altLang="zh-CN" sz="2400" dirty="0"/>
          </a:p>
          <a:p>
            <a:pPr>
              <a:buClr>
                <a:srgbClr val="28571F"/>
              </a:buClr>
            </a:pPr>
            <a:r>
              <a:rPr kumimoji="1" lang="zh-CN" altLang="zh-CN" sz="2400" dirty="0"/>
              <a:t>对于剩余期限超过一期的固定利率附息债来说，其麦考利久期由于是未来现金流期限期的加权平均，因此一定小于其剩余期限</a:t>
            </a:r>
            <a:r>
              <a:rPr kumimoji="1" lang="zh-CN" altLang="en-US" sz="2400" dirty="0"/>
              <a:t>。</a:t>
            </a:r>
          </a:p>
        </p:txBody>
      </p:sp>
      <p:sp>
        <p:nvSpPr>
          <p:cNvPr id="33796" name="灯片编号占位符 3">
            <a:extLst>
              <a:ext uri="{FF2B5EF4-FFF2-40B4-BE49-F238E27FC236}">
                <a16:creationId xmlns:a16="http://schemas.microsoft.com/office/drawing/2014/main" id="{84DC53B0-A92E-4E31-B546-EECF4FC63AF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5277E0D-EEC0-42E4-BEED-7C3D3A4D61CB}" type="slidenum">
              <a:rPr lang="zh-CN" altLang="en-US" smtClean="0">
                <a:solidFill>
                  <a:srgbClr val="7F7F7F"/>
                </a:solidFill>
                <a:latin typeface="Adobe Jenson Pro Capt" pitchFamily="18" charset="0"/>
              </a:rPr>
              <a:pPr/>
              <a:t>14</a:t>
            </a:fld>
            <a:endParaRPr lang="zh-CN" altLang="en-US">
              <a:solidFill>
                <a:srgbClr val="7F7F7F"/>
              </a:solidFill>
              <a:latin typeface="Adobe Jenson Pro Capt"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a:extLst>
              <a:ext uri="{FF2B5EF4-FFF2-40B4-BE49-F238E27FC236}">
                <a16:creationId xmlns:a16="http://schemas.microsoft.com/office/drawing/2014/main" id="{C139D69E-69A6-4C54-B39A-BF9056B95F79}"/>
              </a:ext>
            </a:extLst>
          </p:cNvPr>
          <p:cNvSpPr>
            <a:spLocks noGrp="1" noChangeArrowheads="1"/>
          </p:cNvSpPr>
          <p:nvPr>
            <p:ph type="title"/>
          </p:nvPr>
        </p:nvSpPr>
        <p:spPr>
          <a:xfrm>
            <a:off x="492125" y="76200"/>
            <a:ext cx="8229600" cy="846138"/>
          </a:xfrm>
        </p:spPr>
        <p:txBody>
          <a:bodyPr/>
          <a:lstStyle/>
          <a:p>
            <a:r>
              <a:rPr lang="zh-CN" altLang="en-US" dirty="0"/>
              <a:t>不含权债久期的影响因素</a:t>
            </a:r>
          </a:p>
        </p:txBody>
      </p:sp>
      <p:sp>
        <p:nvSpPr>
          <p:cNvPr id="31747" name="文本占位符 2">
            <a:extLst>
              <a:ext uri="{FF2B5EF4-FFF2-40B4-BE49-F238E27FC236}">
                <a16:creationId xmlns:a16="http://schemas.microsoft.com/office/drawing/2014/main" id="{0B41F50A-A17E-4704-9B63-A8F79E6A24C3}"/>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solidFill>
                  <a:schemeClr val="tx1"/>
                </a:solidFill>
              </a:rPr>
              <a:t>其他条件相同，息票率越高，债券久期越小（唯一的例外是永续债的久期与票面利率无关）</a:t>
            </a:r>
            <a:endParaRPr lang="en-US" altLang="zh-CN" sz="2400" dirty="0">
              <a:solidFill>
                <a:schemeClr val="tx1"/>
              </a:solidFill>
            </a:endParaRPr>
          </a:p>
          <a:p>
            <a:pPr>
              <a:buClr>
                <a:srgbClr val="28571F"/>
              </a:buClr>
            </a:pPr>
            <a:endParaRPr lang="en-US" altLang="zh-CN" sz="2400" dirty="0">
              <a:solidFill>
                <a:schemeClr val="tx1"/>
              </a:solidFill>
            </a:endParaRPr>
          </a:p>
          <a:p>
            <a:pPr>
              <a:buClr>
                <a:srgbClr val="28571F"/>
              </a:buClr>
            </a:pPr>
            <a:r>
              <a:rPr lang="zh-CN" altLang="en-US" sz="2400" dirty="0">
                <a:solidFill>
                  <a:schemeClr val="tx1"/>
                </a:solidFill>
              </a:rPr>
              <a:t>其他条件相同，剩余期限越长，债券久期越大（但随着剩余期限延长，债券久期将收敛于其他条件相同的永续债久期）</a:t>
            </a:r>
            <a:endParaRPr lang="en-US" altLang="zh-CN" sz="2400" dirty="0">
              <a:solidFill>
                <a:schemeClr val="tx1"/>
              </a:solidFill>
            </a:endParaRPr>
          </a:p>
          <a:p>
            <a:pPr>
              <a:buClr>
                <a:srgbClr val="28571F"/>
              </a:buClr>
            </a:pPr>
            <a:endParaRPr lang="en-US" altLang="zh-CN" sz="2400" dirty="0">
              <a:solidFill>
                <a:schemeClr val="tx1"/>
              </a:solidFill>
            </a:endParaRPr>
          </a:p>
          <a:p>
            <a:pPr>
              <a:buClr>
                <a:srgbClr val="28571F"/>
              </a:buClr>
            </a:pPr>
            <a:r>
              <a:rPr lang="zh-CN" altLang="en-US" sz="2400" dirty="0">
                <a:solidFill>
                  <a:schemeClr val="tx1"/>
                </a:solidFill>
              </a:rPr>
              <a:t>其他条件相同，到期收益率越低，债券久期越大</a:t>
            </a:r>
            <a:endParaRPr lang="en-US" altLang="zh-CN" sz="2400" dirty="0">
              <a:solidFill>
                <a:schemeClr val="tx1"/>
              </a:solidFill>
            </a:endParaRPr>
          </a:p>
        </p:txBody>
      </p:sp>
      <p:sp>
        <p:nvSpPr>
          <p:cNvPr id="31748" name="Rectangle 2">
            <a:extLst>
              <a:ext uri="{FF2B5EF4-FFF2-40B4-BE49-F238E27FC236}">
                <a16:creationId xmlns:a16="http://schemas.microsoft.com/office/drawing/2014/main" id="{DB72CF23-A79F-41F7-B504-B633B9744148}"/>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1750" name="Rectangle 4">
            <a:extLst>
              <a:ext uri="{FF2B5EF4-FFF2-40B4-BE49-F238E27FC236}">
                <a16:creationId xmlns:a16="http://schemas.microsoft.com/office/drawing/2014/main" id="{9FC64202-84CD-4F42-88D7-7662D8F52DD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742950" indent="-285750">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143000" indent="-228600">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600200" indent="-228600">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2057400" indent="-228600">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5146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9718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4290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886200" indent="-228600"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eaLnBrk="1" hangingPunct="1">
              <a:spcBef>
                <a:spcPct val="0"/>
              </a:spcBef>
              <a:buClrTx/>
              <a:buSzTx/>
              <a:buFontTx/>
              <a:buNone/>
            </a:pPr>
            <a:endParaRPr lang="zh-CN" altLang="en-US" sz="1800">
              <a:solidFill>
                <a:schemeClr val="tx1"/>
              </a:solidFill>
              <a:latin typeface="Arial" panose="020B0604020202020204" pitchFamily="34" charset="0"/>
              <a:ea typeface="宋体" panose="02010600030101010101" pitchFamily="2" charset="-122"/>
              <a:cs typeface="Arial" panose="020B0604020202020204" pitchFamily="34" charset="0"/>
            </a:endParaRPr>
          </a:p>
        </p:txBody>
      </p:sp>
      <p:sp>
        <p:nvSpPr>
          <p:cNvPr id="31752" name="灯片编号占位符 1">
            <a:extLst>
              <a:ext uri="{FF2B5EF4-FFF2-40B4-BE49-F238E27FC236}">
                <a16:creationId xmlns:a16="http://schemas.microsoft.com/office/drawing/2014/main" id="{FF66B999-EFD4-4014-B518-AF00955248B0}"/>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FCA6430-F05A-4ECD-B737-57FBF666552F}" type="slidenum">
              <a:rPr lang="zh-CN" altLang="en-US" smtClean="0">
                <a:solidFill>
                  <a:srgbClr val="7F7F7F"/>
                </a:solidFill>
                <a:latin typeface="Adobe Jenson Pro Capt" pitchFamily="18" charset="0"/>
              </a:rPr>
              <a:pPr/>
              <a:t>15</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44851757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久期与货币久期</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国债期货的久期与货币久期</a:t>
            </a:r>
            <a:endParaRPr kumimoji="1" lang="en-US" altLang="zh-CN" sz="32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16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49415630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2B97DDDA-BF1E-4B35-B321-E8EB53154441}"/>
              </a:ext>
            </a:extLst>
          </p:cNvPr>
          <p:cNvSpPr>
            <a:spLocks noGrp="1" noChangeArrowheads="1"/>
          </p:cNvSpPr>
          <p:nvPr>
            <p:ph type="title"/>
          </p:nvPr>
        </p:nvSpPr>
        <p:spPr>
          <a:xfrm>
            <a:off x="492125" y="76200"/>
            <a:ext cx="8229600" cy="846138"/>
          </a:xfrm>
        </p:spPr>
        <p:txBody>
          <a:bodyPr/>
          <a:lstStyle/>
          <a:p>
            <a:r>
              <a:rPr lang="zh-CN" altLang="en-US" dirty="0"/>
              <a:t>不考虑隐含期权的国债期货久期</a:t>
            </a:r>
            <a:endParaRPr lang="en-US" altLang="zh-CN" dirty="0"/>
          </a:p>
        </p:txBody>
      </p:sp>
      <mc:AlternateContent xmlns:mc="http://schemas.openxmlformats.org/markup-compatibility/2006" xmlns:a14="http://schemas.microsoft.com/office/drawing/2010/main">
        <mc:Choice Requires="a14">
          <p:sp>
            <p:nvSpPr>
              <p:cNvPr id="34819" name="文本占位符 2">
                <a:extLst>
                  <a:ext uri="{FF2B5EF4-FFF2-40B4-BE49-F238E27FC236}">
                    <a16:creationId xmlns:a16="http://schemas.microsoft.com/office/drawing/2014/main" id="{512E8B11-253E-44F9-844A-3CBFC430ADBB}"/>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solidFill>
                      <a:schemeClr val="tx1"/>
                    </a:solidFill>
                  </a:rPr>
                  <a:t>国债期货久期：</a:t>
                </a:r>
                <a:r>
                  <a:rPr lang="zh-CN" altLang="zh-CN" sz="2400" dirty="0">
                    <a:solidFill>
                      <a:schemeClr val="tx1"/>
                    </a:solidFill>
                  </a:rPr>
                  <a:t>国债期货标准券净价</a:t>
                </a:r>
                <a:r>
                  <a:rPr lang="en-US" altLang="zh-CN" sz="2400" dirty="0">
                    <a:solidFill>
                      <a:schemeClr val="tx1"/>
                    </a:solidFill>
                  </a:rPr>
                  <a:t>(</a:t>
                </a:r>
                <a:r>
                  <a:rPr lang="zh-CN" altLang="zh-CN" sz="2400" dirty="0">
                    <a:solidFill>
                      <a:schemeClr val="tx1"/>
                    </a:solidFill>
                  </a:rPr>
                  <a:t>用</a:t>
                </a:r>
                <a14:m>
                  <m:oMath xmlns:m="http://schemas.openxmlformats.org/officeDocument/2006/math">
                    <m:sSub>
                      <m:sSubPr>
                        <m:ctrlPr>
                          <a:rPr lang="zh-CN" altLang="zh-CN" sz="2400" i="1">
                            <a:solidFill>
                              <a:schemeClr val="tx1"/>
                            </a:solidFill>
                            <a:latin typeface="Cambria Math" panose="02040503050406030204" pitchFamily="18" charset="0"/>
                          </a:rPr>
                        </m:ctrlPr>
                      </m:sSubPr>
                      <m:e>
                        <m:r>
                          <a:rPr lang="en-US" altLang="zh-CN" sz="2400">
                            <a:solidFill>
                              <a:schemeClr val="tx1"/>
                            </a:solidFill>
                            <a:latin typeface="Cambria Math" panose="02040503050406030204" pitchFamily="18" charset="0"/>
                          </a:rPr>
                          <m:t>𝑄</m:t>
                        </m:r>
                      </m:e>
                      <m:sub>
                        <m:r>
                          <a:rPr lang="en-US" altLang="zh-CN" sz="2400">
                            <a:solidFill>
                              <a:schemeClr val="tx1"/>
                            </a:solidFill>
                            <a:latin typeface="Cambria Math" panose="02040503050406030204" pitchFamily="18" charset="0"/>
                          </a:rPr>
                          <m:t>𝑡</m:t>
                        </m:r>
                      </m:sub>
                    </m:sSub>
                  </m:oMath>
                </a14:m>
                <a:r>
                  <a:rPr lang="zh-CN" altLang="zh-CN" sz="2400" dirty="0">
                    <a:solidFill>
                      <a:schemeClr val="tx1"/>
                    </a:solidFill>
                  </a:rPr>
                  <a:t>表示</a:t>
                </a:r>
                <a:r>
                  <a:rPr lang="en-US" altLang="zh-CN" sz="2400" dirty="0">
                    <a:solidFill>
                      <a:schemeClr val="tx1"/>
                    </a:solidFill>
                  </a:rPr>
                  <a:t>)</a:t>
                </a:r>
                <a:r>
                  <a:rPr lang="zh-CN" altLang="zh-CN" sz="2400" dirty="0">
                    <a:solidFill>
                      <a:schemeClr val="tx1"/>
                    </a:solidFill>
                  </a:rPr>
                  <a:t>对</a:t>
                </a:r>
                <a:r>
                  <a:rPr lang="en-US" altLang="zh-CN" sz="2400" dirty="0">
                    <a:solidFill>
                      <a:schemeClr val="tx1"/>
                    </a:solidFill>
                  </a:rPr>
                  <a:t>CTD</a:t>
                </a:r>
                <a:r>
                  <a:rPr lang="zh-CN" altLang="zh-CN" sz="2400" dirty="0">
                    <a:solidFill>
                      <a:schemeClr val="tx1"/>
                    </a:solidFill>
                  </a:rPr>
                  <a:t>券到期收益率</a:t>
                </a:r>
                <a14:m>
                  <m:oMath xmlns:m="http://schemas.openxmlformats.org/officeDocument/2006/math">
                    <m:sSubSup>
                      <m:sSubSupPr>
                        <m:ctrlPr>
                          <a:rPr lang="zh-CN" altLang="zh-CN" sz="2400" i="1">
                            <a:solidFill>
                              <a:schemeClr val="tx1"/>
                            </a:solidFill>
                            <a:latin typeface="Cambria Math" panose="02040503050406030204" pitchFamily="18" charset="0"/>
                          </a:rPr>
                        </m:ctrlPr>
                      </m:sSubSupPr>
                      <m:e>
                        <m:r>
                          <a:rPr lang="en-US" altLang="zh-CN" sz="2400">
                            <a:solidFill>
                              <a:schemeClr val="tx1"/>
                            </a:solidFill>
                            <a:latin typeface="Cambria Math" panose="02040503050406030204" pitchFamily="18" charset="0"/>
                          </a:rPr>
                          <m:t>𝑦</m:t>
                        </m:r>
                      </m:e>
                      <m:sub>
                        <m:r>
                          <a:rPr lang="en-US" altLang="zh-CN" sz="2400">
                            <a:solidFill>
                              <a:schemeClr val="tx1"/>
                            </a:solidFill>
                            <a:latin typeface="Cambria Math" panose="02040503050406030204" pitchFamily="18" charset="0"/>
                          </a:rPr>
                          <m:t>𝑡</m:t>
                        </m:r>
                      </m:sub>
                      <m:sup>
                        <m:r>
                          <a:rPr lang="en-US" altLang="zh-CN" sz="2400">
                            <a:solidFill>
                              <a:schemeClr val="tx1"/>
                            </a:solidFill>
                            <a:latin typeface="Cambria Math" panose="02040503050406030204" pitchFamily="18" charset="0"/>
                          </a:rPr>
                          <m:t>𝐶𝑇𝐷</m:t>
                        </m:r>
                      </m:sup>
                    </m:sSubSup>
                  </m:oMath>
                </a14:m>
                <a:r>
                  <a:rPr lang="zh-CN" altLang="zh-CN" sz="2400" dirty="0">
                    <a:solidFill>
                      <a:schemeClr val="tx1"/>
                    </a:solidFill>
                  </a:rPr>
                  <a:t>的敏感性</a:t>
                </a:r>
                <a:endParaRPr lang="en-US" altLang="zh-CN" sz="2400" dirty="0">
                  <a:solidFill>
                    <a:schemeClr val="tx1"/>
                  </a:solidFill>
                </a:endParaRPr>
              </a:p>
              <a:p>
                <a:pPr>
                  <a:buClr>
                    <a:srgbClr val="28571F"/>
                  </a:buClr>
                </a:pPr>
                <a:endParaRPr lang="en-US" altLang="zh-CN" sz="2400" dirty="0">
                  <a:solidFill>
                    <a:schemeClr val="tx1"/>
                  </a:solidFill>
                </a:endParaRPr>
              </a:p>
              <a:p>
                <a:pPr>
                  <a:buClr>
                    <a:srgbClr val="28571F"/>
                  </a:buClr>
                </a:pPr>
                <a:r>
                  <a:rPr lang="zh-CN" altLang="zh-CN" sz="2400" dirty="0">
                    <a:solidFill>
                      <a:schemeClr val="tx1"/>
                    </a:solidFill>
                  </a:rPr>
                  <a:t>如果忽略期货应计利息的影响，</a:t>
                </a:r>
                <a:r>
                  <a:rPr lang="zh-CN" altLang="en-US" sz="2400" dirty="0">
                    <a:solidFill>
                      <a:schemeClr val="tx1"/>
                    </a:solidFill>
                  </a:rPr>
                  <a:t>国债期货的久期：</a:t>
                </a:r>
                <a:endParaRPr lang="en-US" altLang="zh-CN" sz="2400" dirty="0">
                  <a:solidFill>
                    <a:schemeClr val="tx1"/>
                  </a:solidFill>
                </a:endParaRPr>
              </a:p>
              <a:p>
                <a:pPr marL="0" indent="0">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100" i="1" smtClean="0">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𝑄</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𝑄</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den>
                      </m:f>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𝑄</m:t>
                          </m:r>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400">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期货应计利息</m:t>
                              </m:r>
                            </m:num>
                            <m:den>
                              <m:sSup>
                                <m:sSupPr>
                                  <m:ctrlPr>
                                    <a:rPr lang="zh-CN" altLang="zh-CN" sz="1100" i="1">
                                      <a:solidFill>
                                        <a:schemeClr val="tx1"/>
                                      </a:solidFill>
                                      <a:effectLst/>
                                      <a:latin typeface="Cambria Math" panose="02040503050406030204" pitchFamily="18" charset="0"/>
                                      <a:ea typeface="Cambria Math" panose="02040503050406030204" pitchFamily="18" charset="0"/>
                                    </a:rPr>
                                  </m:ctrlPr>
                                </m:s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𝐶𝐹</m:t>
                                  </m:r>
                                </m:e>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p>
                            </m:den>
                          </m:f>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100" i="1">
                                  <a:solidFill>
                                    <a:schemeClr val="tx1"/>
                                  </a:solidFill>
                                  <a:effectLst/>
                                  <a:latin typeface="Cambria Math" panose="02040503050406030204" pitchFamily="18" charset="0"/>
                                  <a:ea typeface="Cambria Math" panose="02040503050406030204" pitchFamily="18" charset="0"/>
                                </a:rPr>
                              </m:ctrlPr>
                            </m:dPr>
                            <m:e>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400">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期货应计利息</m:t>
                                  </m:r>
                                </m:num>
                                <m:den>
                                  <m:sSup>
                                    <m:sSupPr>
                                      <m:ctrlPr>
                                        <a:rPr lang="zh-CN" altLang="zh-CN" sz="1100" i="1">
                                          <a:solidFill>
                                            <a:schemeClr val="tx1"/>
                                          </a:solidFill>
                                          <a:effectLst/>
                                          <a:latin typeface="Cambria Math" panose="02040503050406030204" pitchFamily="18" charset="0"/>
                                          <a:ea typeface="Cambria Math" panose="02040503050406030204" pitchFamily="18" charset="0"/>
                                        </a:rPr>
                                      </m:ctrlPr>
                                    </m:s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𝐶𝐹</m:t>
                                      </m:r>
                                    </m:e>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p>
                                </m:den>
                              </m:f>
                            </m:e>
                          </m:d>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oMath>
                  </m:oMathPara>
                </a14:m>
                <a:endParaRPr lang="en-US" altLang="zh-CN" sz="2400" dirty="0">
                  <a:solidFill>
                    <a:schemeClr val="tx1"/>
                  </a:solidFill>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lang="zh-CN" altLang="en-US" sz="2400" dirty="0">
                    <a:solidFill>
                      <a:srgbClr val="000000"/>
                    </a:solidFill>
                  </a:rPr>
                  <a:t>货币</a:t>
                </a:r>
                <a:r>
                  <a:rPr kumimoji="0" lang="zh-CN" altLang="en-US" sz="2400" b="0" i="0" u="none" strike="noStrike" kern="0" cap="none" spc="0" normalizeH="0" baseline="0" noProof="0" dirty="0">
                    <a:ln>
                      <a:noFill/>
                    </a:ln>
                    <a:solidFill>
                      <a:srgbClr val="000000"/>
                    </a:solidFill>
                    <a:effectLst/>
                    <a:uLnTx/>
                    <a:uFillTx/>
                    <a:latin typeface="Adobe Jenson Pro" pitchFamily="18" charset="0"/>
                    <a:ea typeface="Adobe 楷体 Std R" pitchFamily="18" charset="-122"/>
                    <a:cs typeface="+mn-cs"/>
                  </a:rPr>
                  <a:t>久期：</a:t>
                </a:r>
                <a:endParaRPr kumimoji="0" lang="en-US" altLang="zh-CN" sz="2400" b="0" i="0" u="none" strike="noStrike" kern="0" cap="none" spc="0" normalizeH="0" baseline="0" noProof="0" dirty="0">
                  <a:ln>
                    <a:noFill/>
                  </a:ln>
                  <a:solidFill>
                    <a:srgbClr val="000000"/>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r>
                        <a:rPr lang="en-US" altLang="zh-CN" sz="1400" i="1" smtClean="0">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𝑄</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𝑄</m:t>
                          </m:r>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100" i="1">
                                  <a:solidFill>
                                    <a:schemeClr val="tx1"/>
                                  </a:solidFill>
                                  <a:effectLst/>
                                  <a:latin typeface="Cambria Math" panose="02040503050406030204" pitchFamily="18" charset="0"/>
                                  <a:ea typeface="Cambria Math" panose="02040503050406030204" pitchFamily="18" charset="0"/>
                                </a:rPr>
                              </m:ctrlPr>
                            </m:dPr>
                            <m:e>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400">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期货应计利息</m:t>
                                  </m:r>
                                </m:num>
                                <m:den>
                                  <m:sSup>
                                    <m:sSupPr>
                                      <m:ctrlPr>
                                        <a:rPr lang="zh-CN" altLang="zh-CN" sz="1100" i="1">
                                          <a:solidFill>
                                            <a:schemeClr val="tx1"/>
                                          </a:solidFill>
                                          <a:effectLst/>
                                          <a:latin typeface="Cambria Math" panose="02040503050406030204" pitchFamily="18" charset="0"/>
                                          <a:ea typeface="Cambria Math" panose="02040503050406030204" pitchFamily="18" charset="0"/>
                                        </a:rPr>
                                      </m:ctrlPr>
                                    </m:s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𝐶𝐹</m:t>
                                      </m:r>
                                    </m:e>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p>
                                </m:den>
                              </m:f>
                            </m:e>
                          </m:d>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sSup>
                            <m:sSupPr>
                              <m:ctrlPr>
                                <a:rPr lang="zh-CN" altLang="zh-CN" sz="1100" i="1">
                                  <a:solidFill>
                                    <a:schemeClr val="tx1"/>
                                  </a:solidFill>
                                  <a:effectLst/>
                                  <a:latin typeface="Cambria Math" panose="02040503050406030204" pitchFamily="18" charset="0"/>
                                  <a:ea typeface="Cambria Math" panose="02040503050406030204" pitchFamily="18" charset="0"/>
                                </a:rPr>
                              </m:ctrlPr>
                            </m:s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𝐶𝐹</m:t>
                              </m:r>
                            </m:e>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p>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𝑇</m:t>
                              </m:r>
                            </m:sup>
                          </m:sSubSup>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oMath>
                  </m:oMathPara>
                </a14:m>
                <a:endParaRPr kumimoji="0" lang="en-US" altLang="zh-CN" sz="2400" b="0" i="0" u="none" strike="noStrike" kern="0" cap="none" spc="0" normalizeH="0" baseline="0" noProof="0" dirty="0">
                  <a:ln>
                    <a:noFill/>
                  </a:ln>
                  <a:solidFill>
                    <a:srgbClr val="000000"/>
                  </a:solidFill>
                  <a:effectLst/>
                  <a:uLnTx/>
                  <a:uFillTx/>
                  <a:latin typeface="Adobe Jenson Pro" pitchFamily="18" charset="0"/>
                  <a:ea typeface="Adobe 楷体 Std R" pitchFamily="18" charset="-122"/>
                  <a:cs typeface="+mn-cs"/>
                </a:endParaRPr>
              </a:p>
              <a:p>
                <a:pPr marL="0" indent="0">
                  <a:buClr>
                    <a:srgbClr val="28571F"/>
                  </a:buClr>
                  <a:buNone/>
                </a:pPr>
                <a:endParaRPr lang="en-US" altLang="zh-CN" sz="2400" dirty="0">
                  <a:solidFill>
                    <a:schemeClr val="tx1"/>
                  </a:solidFill>
                </a:endParaRPr>
              </a:p>
            </p:txBody>
          </p:sp>
        </mc:Choice>
        <mc:Fallback xmlns="">
          <p:sp>
            <p:nvSpPr>
              <p:cNvPr id="34819" name="文本占位符 2">
                <a:extLst>
                  <a:ext uri="{FF2B5EF4-FFF2-40B4-BE49-F238E27FC236}">
                    <a16:creationId xmlns:a16="http://schemas.microsoft.com/office/drawing/2014/main" id="{512E8B11-253E-44F9-844A-3CBFC430ADBB}"/>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059" r="-963"/>
                </a:stretch>
              </a:blipFill>
            </p:spPr>
            <p:txBody>
              <a:bodyPr/>
              <a:lstStyle/>
              <a:p>
                <a:r>
                  <a:rPr lang="zh-CN" altLang="en-US">
                    <a:noFill/>
                  </a:rPr>
                  <a:t> </a:t>
                </a:r>
              </a:p>
            </p:txBody>
          </p:sp>
        </mc:Fallback>
      </mc:AlternateContent>
      <p:sp>
        <p:nvSpPr>
          <p:cNvPr id="34820" name="灯片编号占位符 1">
            <a:extLst>
              <a:ext uri="{FF2B5EF4-FFF2-40B4-BE49-F238E27FC236}">
                <a16:creationId xmlns:a16="http://schemas.microsoft.com/office/drawing/2014/main" id="{66FB4747-749B-46C8-943F-91CB36F54DD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BDFD4A-E99D-463F-8741-60940E897E66}" type="slidenum">
              <a:rPr lang="zh-CN" altLang="en-US" smtClean="0">
                <a:solidFill>
                  <a:srgbClr val="7F7F7F"/>
                </a:solidFill>
                <a:latin typeface="Adobe Jenson Pro Capt" pitchFamily="18" charset="0"/>
              </a:rPr>
              <a:pPr/>
              <a:t>17</a:t>
            </a:fld>
            <a:endParaRPr lang="zh-CN" altLang="en-US">
              <a:solidFill>
                <a:srgbClr val="7F7F7F"/>
              </a:solidFill>
              <a:latin typeface="Adobe Jenson Pro Capt" pitchFamily="18"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4819" name="文本占位符 2">
                <a:extLst>
                  <a:ext uri="{FF2B5EF4-FFF2-40B4-BE49-F238E27FC236}">
                    <a16:creationId xmlns:a16="http://schemas.microsoft.com/office/drawing/2014/main" id="{512E8B11-253E-44F9-844A-3CBFC430ADBB}"/>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solidFill>
                      <a:schemeClr val="tx1"/>
                    </a:solidFill>
                  </a:rPr>
                  <a:t>根据持有成本模型</a:t>
                </a:r>
                <a:r>
                  <a:rPr lang="zh-CN" altLang="en-US" sz="2400" dirty="0">
                    <a:solidFill>
                      <a:schemeClr val="tx1"/>
                    </a:solidFill>
                  </a:rPr>
                  <a:t>，</a:t>
                </a:r>
                <a:r>
                  <a:rPr lang="zh-CN" altLang="zh-CN" sz="2400" dirty="0">
                    <a:solidFill>
                      <a:schemeClr val="tx1"/>
                    </a:solidFill>
                  </a:rPr>
                  <a:t>如果短期利率</a:t>
                </a:r>
                <a14:m>
                  <m:oMath xmlns:m="http://schemas.openxmlformats.org/officeDocument/2006/math">
                    <m:sSubSup>
                      <m:sSubSupPr>
                        <m:ctrlPr>
                          <a:rPr lang="zh-CN" altLang="zh-CN" sz="2400" i="1">
                            <a:solidFill>
                              <a:schemeClr val="tx1"/>
                            </a:solidFill>
                            <a:latin typeface="Cambria Math" panose="02040503050406030204" pitchFamily="18" charset="0"/>
                          </a:rPr>
                        </m:ctrlPr>
                      </m:sSubSupPr>
                      <m:e>
                        <m:r>
                          <a:rPr lang="en-US" altLang="zh-CN" sz="2400">
                            <a:solidFill>
                              <a:schemeClr val="tx1"/>
                            </a:solidFill>
                            <a:latin typeface="Cambria Math" panose="02040503050406030204" pitchFamily="18" charset="0"/>
                          </a:rPr>
                          <m:t>𝑅</m:t>
                        </m:r>
                      </m:e>
                      <m:sub>
                        <m:r>
                          <a:rPr lang="en-US" altLang="zh-CN" sz="2400">
                            <a:solidFill>
                              <a:schemeClr val="tx1"/>
                            </a:solidFill>
                            <a:latin typeface="Cambria Math" panose="02040503050406030204" pitchFamily="18" charset="0"/>
                          </a:rPr>
                          <m:t>𝑡</m:t>
                        </m:r>
                      </m:sub>
                      <m:sup>
                        <m:r>
                          <a:rPr lang="en-US" altLang="zh-CN" sz="2400">
                            <a:solidFill>
                              <a:schemeClr val="tx1"/>
                            </a:solidFill>
                            <a:latin typeface="Cambria Math" panose="02040503050406030204" pitchFamily="18" charset="0"/>
                          </a:rPr>
                          <m:t>𝑇</m:t>
                        </m:r>
                      </m:sup>
                    </m:sSubSup>
                  </m:oMath>
                </a14:m>
                <a:r>
                  <a:rPr lang="zh-CN" altLang="zh-CN" sz="2400" dirty="0">
                    <a:solidFill>
                      <a:schemeClr val="tx1"/>
                    </a:solidFill>
                  </a:rPr>
                  <a:t>与</a:t>
                </a:r>
                <a:r>
                  <a:rPr lang="en-US" altLang="zh-CN" sz="2400" dirty="0">
                    <a:solidFill>
                      <a:schemeClr val="tx1"/>
                    </a:solidFill>
                  </a:rPr>
                  <a:t>CTD</a:t>
                </a:r>
                <a:r>
                  <a:rPr lang="zh-CN" altLang="zh-CN" sz="2400" dirty="0">
                    <a:solidFill>
                      <a:schemeClr val="tx1"/>
                    </a:solidFill>
                  </a:rPr>
                  <a:t>券到期收益率</a:t>
                </a:r>
                <a14:m>
                  <m:oMath xmlns:m="http://schemas.openxmlformats.org/officeDocument/2006/math">
                    <m:sSubSup>
                      <m:sSubSupPr>
                        <m:ctrlPr>
                          <a:rPr lang="zh-CN" altLang="zh-CN" sz="2400" i="1">
                            <a:solidFill>
                              <a:schemeClr val="tx1"/>
                            </a:solidFill>
                            <a:latin typeface="Cambria Math" panose="02040503050406030204" pitchFamily="18" charset="0"/>
                          </a:rPr>
                        </m:ctrlPr>
                      </m:sSubSupPr>
                      <m:e>
                        <m:r>
                          <a:rPr lang="en-US" altLang="zh-CN" sz="2400">
                            <a:solidFill>
                              <a:schemeClr val="tx1"/>
                            </a:solidFill>
                            <a:latin typeface="Cambria Math" panose="02040503050406030204" pitchFamily="18" charset="0"/>
                          </a:rPr>
                          <m:t>𝑦</m:t>
                        </m:r>
                      </m:e>
                      <m:sub>
                        <m:r>
                          <a:rPr lang="en-US" altLang="zh-CN" sz="2400">
                            <a:solidFill>
                              <a:schemeClr val="tx1"/>
                            </a:solidFill>
                            <a:latin typeface="Cambria Math" panose="02040503050406030204" pitchFamily="18" charset="0"/>
                          </a:rPr>
                          <m:t>𝑡</m:t>
                        </m:r>
                      </m:sub>
                      <m:sup>
                        <m:r>
                          <a:rPr lang="en-US" altLang="zh-CN" sz="2400">
                            <a:solidFill>
                              <a:schemeClr val="tx1"/>
                            </a:solidFill>
                            <a:latin typeface="Cambria Math" panose="02040503050406030204" pitchFamily="18" charset="0"/>
                          </a:rPr>
                          <m:t>𝐶𝑇𝐷</m:t>
                        </m:r>
                      </m:sup>
                    </m:sSubSup>
                  </m:oMath>
                </a14:m>
                <a:r>
                  <a:rPr lang="zh-CN" altLang="zh-CN" sz="2400" dirty="0">
                    <a:solidFill>
                      <a:schemeClr val="tx1"/>
                    </a:solidFill>
                  </a:rPr>
                  <a:t>无关，忽略期货期限内未来现金流现值</a:t>
                </a:r>
                <a14:m>
                  <m:oMath xmlns:m="http://schemas.openxmlformats.org/officeDocument/2006/math">
                    <m:sSub>
                      <m:sSubPr>
                        <m:ctrlPr>
                          <a:rPr lang="zh-CN" altLang="zh-CN" sz="2400" i="1">
                            <a:solidFill>
                              <a:schemeClr val="tx1"/>
                            </a:solidFill>
                            <a:latin typeface="Cambria Math" panose="02040503050406030204" pitchFamily="18" charset="0"/>
                          </a:rPr>
                        </m:ctrlPr>
                      </m:sSubPr>
                      <m:e>
                        <m:r>
                          <a:rPr lang="en-US" altLang="zh-CN" sz="2400">
                            <a:solidFill>
                              <a:schemeClr val="tx1"/>
                            </a:solidFill>
                            <a:latin typeface="Cambria Math" panose="02040503050406030204" pitchFamily="18" charset="0"/>
                          </a:rPr>
                          <m:t>𝐼</m:t>
                        </m:r>
                      </m:e>
                      <m:sub>
                        <m:r>
                          <a:rPr lang="en-US" altLang="zh-CN" sz="2400">
                            <a:solidFill>
                              <a:schemeClr val="tx1"/>
                            </a:solidFill>
                            <a:latin typeface="Cambria Math" panose="02040503050406030204" pitchFamily="18" charset="0"/>
                          </a:rPr>
                          <m:t>𝑡</m:t>
                        </m:r>
                      </m:sub>
                    </m:sSub>
                  </m:oMath>
                </a14:m>
                <a:r>
                  <a:rPr lang="zh-CN" altLang="zh-CN" sz="2400" dirty="0">
                    <a:solidFill>
                      <a:schemeClr val="tx1"/>
                    </a:solidFill>
                  </a:rPr>
                  <a:t>的影响，</a:t>
                </a:r>
                <a:r>
                  <a:rPr lang="en-US" altLang="zh-CN" sz="2400" dirty="0">
                    <a:solidFill>
                      <a:schemeClr val="tx1"/>
                    </a:solidFill>
                  </a:rPr>
                  <a:t>CTD</a:t>
                </a:r>
                <a:r>
                  <a:rPr lang="zh-CN" altLang="zh-CN" sz="2400" dirty="0">
                    <a:solidFill>
                      <a:schemeClr val="tx1"/>
                    </a:solidFill>
                  </a:rPr>
                  <a:t>券期货价格</a:t>
                </a:r>
                <a14:m>
                  <m:oMath xmlns:m="http://schemas.openxmlformats.org/officeDocument/2006/math">
                    <m:sSub>
                      <m:sSubPr>
                        <m:ctrlPr>
                          <a:rPr lang="zh-CN" altLang="zh-CN" sz="2400" i="1">
                            <a:solidFill>
                              <a:schemeClr val="tx1"/>
                            </a:solidFill>
                            <a:latin typeface="Cambria Math" panose="02040503050406030204" pitchFamily="18" charset="0"/>
                          </a:rPr>
                        </m:ctrlPr>
                      </m:sSubPr>
                      <m:e>
                        <m:r>
                          <a:rPr lang="en-US" altLang="zh-CN" sz="2400">
                            <a:solidFill>
                              <a:schemeClr val="tx1"/>
                            </a:solidFill>
                            <a:latin typeface="Cambria Math" panose="02040503050406030204" pitchFamily="18" charset="0"/>
                          </a:rPr>
                          <m:t>𝐹</m:t>
                        </m:r>
                      </m:e>
                      <m:sub>
                        <m:r>
                          <a:rPr lang="en-US" altLang="zh-CN" sz="2400">
                            <a:solidFill>
                              <a:schemeClr val="tx1"/>
                            </a:solidFill>
                            <a:latin typeface="Cambria Math" panose="02040503050406030204" pitchFamily="18" charset="0"/>
                          </a:rPr>
                          <m:t>𝑡</m:t>
                        </m:r>
                      </m:sub>
                    </m:sSub>
                  </m:oMath>
                </a14:m>
                <a:r>
                  <a:rPr lang="zh-CN" altLang="zh-CN" sz="2400" dirty="0">
                    <a:solidFill>
                      <a:schemeClr val="tx1"/>
                    </a:solidFill>
                  </a:rPr>
                  <a:t>对</a:t>
                </a:r>
                <a14:m>
                  <m:oMath xmlns:m="http://schemas.openxmlformats.org/officeDocument/2006/math">
                    <m:sSubSup>
                      <m:sSubSupPr>
                        <m:ctrlPr>
                          <a:rPr lang="zh-CN" altLang="zh-CN" sz="2400" i="1">
                            <a:solidFill>
                              <a:schemeClr val="tx1"/>
                            </a:solidFill>
                            <a:latin typeface="Cambria Math" panose="02040503050406030204" pitchFamily="18" charset="0"/>
                          </a:rPr>
                        </m:ctrlPr>
                      </m:sSubSupPr>
                      <m:e>
                        <m:r>
                          <a:rPr lang="en-US" altLang="zh-CN" sz="2400">
                            <a:solidFill>
                              <a:schemeClr val="tx1"/>
                            </a:solidFill>
                            <a:latin typeface="Cambria Math" panose="02040503050406030204" pitchFamily="18" charset="0"/>
                          </a:rPr>
                          <m:t>𝑦</m:t>
                        </m:r>
                      </m:e>
                      <m:sub>
                        <m:r>
                          <a:rPr lang="en-US" altLang="zh-CN" sz="2400">
                            <a:solidFill>
                              <a:schemeClr val="tx1"/>
                            </a:solidFill>
                            <a:latin typeface="Cambria Math" panose="02040503050406030204" pitchFamily="18" charset="0"/>
                          </a:rPr>
                          <m:t>𝑡</m:t>
                        </m:r>
                      </m:sub>
                      <m:sup>
                        <m:r>
                          <a:rPr lang="en-US" altLang="zh-CN" sz="2400">
                            <a:solidFill>
                              <a:schemeClr val="tx1"/>
                            </a:solidFill>
                            <a:latin typeface="Cambria Math" panose="02040503050406030204" pitchFamily="18" charset="0"/>
                          </a:rPr>
                          <m:t>𝐶𝑇𝐷</m:t>
                        </m:r>
                      </m:sup>
                    </m:sSubSup>
                  </m:oMath>
                </a14:m>
                <a:r>
                  <a:rPr lang="zh-CN" altLang="zh-CN" sz="2400" dirty="0">
                    <a:solidFill>
                      <a:schemeClr val="tx1"/>
                    </a:solidFill>
                  </a:rPr>
                  <a:t>的一阶导约等于</a:t>
                </a:r>
                <a:r>
                  <a:rPr lang="zh-CN" altLang="en-US" sz="2400" dirty="0">
                    <a:solidFill>
                      <a:schemeClr val="tx1"/>
                    </a:solidFill>
                  </a:rPr>
                  <a:t>：</a:t>
                </a:r>
                <a:endParaRPr lang="en-US" altLang="zh-CN" sz="2400" dirty="0">
                  <a:solidFill>
                    <a:schemeClr val="tx1"/>
                  </a:solidFill>
                </a:endParaRPr>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f>
                        <m:fPr>
                          <m:ctrlPr>
                            <a:rPr lang="zh-CN" altLang="zh-CN" sz="1400" i="1" smtClean="0">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𝐹</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sup>
                          </m:sSub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𝑒</m:t>
                          </m:r>
                        </m:e>
                        <m:sup>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400" i="1">
                                  <a:effectLst/>
                                  <a:latin typeface="Cambria Math" panose="02040503050406030204" pitchFamily="18" charset="0"/>
                                  <a:ea typeface="Cambria Math" panose="02040503050406030204" pitchFamily="18" charset="0"/>
                                </a:rPr>
                              </m:ctrlPr>
                            </m:d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d>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𝑆</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𝐶𝑇𝐷</m:t>
                              </m:r>
                            </m:sup>
                          </m:sSubSup>
                        </m:den>
                      </m:f>
                    </m:oMath>
                  </m:oMathPara>
                </a14:m>
                <a:endParaRPr lang="en-US" altLang="zh-CN" sz="2400" dirty="0">
                  <a:solidFill>
                    <a:schemeClr val="tx1"/>
                  </a:solidFill>
                </a:endParaRPr>
              </a:p>
              <a:p>
                <a:pPr>
                  <a:buClr>
                    <a:srgbClr val="28571F"/>
                  </a:buClr>
                </a:pPr>
                <a:r>
                  <a:rPr lang="zh-CN" altLang="en-US" sz="2400" dirty="0">
                    <a:solidFill>
                      <a:schemeClr val="tx1"/>
                    </a:solidFill>
                  </a:rPr>
                  <a:t>整理可得国债期货久期与货币久期的“经验法则”：</a:t>
                </a:r>
                <a:endParaRPr lang="en-US" altLang="zh-CN" sz="2400" dirty="0">
                  <a:solidFill>
                    <a:schemeClr val="tx1"/>
                  </a:solidFill>
                </a:endParaRPr>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400" i="1" smtClean="0">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𝑄</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𝐶𝑇𝐷</m:t>
                          </m:r>
                        </m:sup>
                      </m:sSubSup>
                    </m:oMath>
                  </m:oMathPara>
                </a14:m>
                <a:endParaRPr kumimoji="0" lang="en-US" altLang="zh-CN" sz="2400" b="0" i="0" u="none" strike="noStrike" kern="0" cap="none" spc="0" normalizeH="0" baseline="0" noProof="0" dirty="0">
                  <a:ln>
                    <a:noFill/>
                  </a:ln>
                  <a:solidFill>
                    <a:srgbClr val="000000"/>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5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r>
                        <a:rPr lang="en-US" altLang="zh-CN" sz="1800" i="1" smtClean="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𝑄</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𝐶𝑇𝐷</m:t>
                              </m:r>
                            </m:sup>
                          </m:sSubSup>
                        </m:num>
                        <m:den>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𝐶𝐹</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𝐶𝑇𝐷</m:t>
                              </m:r>
                            </m:sup>
                          </m:sSup>
                        </m:den>
                      </m:f>
                    </m:oMath>
                  </m:oMathPara>
                </a14:m>
                <a:endParaRPr kumimoji="0" lang="en-US" altLang="zh-CN" sz="2400" b="0" i="0" u="none" strike="noStrike" kern="0" cap="none" spc="0" normalizeH="0" baseline="0" noProof="0" dirty="0">
                  <a:ln>
                    <a:noFill/>
                  </a:ln>
                  <a:solidFill>
                    <a:srgbClr val="000000"/>
                  </a:solidFill>
                  <a:effectLst/>
                  <a:uLnTx/>
                  <a:uFillTx/>
                  <a:latin typeface="Adobe Jenson Pro" pitchFamily="18" charset="0"/>
                  <a:ea typeface="Adobe 楷体 Std R" pitchFamily="18" charset="-122"/>
                  <a:cs typeface="+mn-cs"/>
                </a:endParaRPr>
              </a:p>
            </p:txBody>
          </p:sp>
        </mc:Choice>
        <mc:Fallback xmlns="">
          <p:sp>
            <p:nvSpPr>
              <p:cNvPr id="34819" name="文本占位符 2">
                <a:extLst>
                  <a:ext uri="{FF2B5EF4-FFF2-40B4-BE49-F238E27FC236}">
                    <a16:creationId xmlns:a16="http://schemas.microsoft.com/office/drawing/2014/main" id="{512E8B11-253E-44F9-844A-3CBFC430ADBB}"/>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a:stretch>
              </a:blipFill>
            </p:spPr>
            <p:txBody>
              <a:bodyPr/>
              <a:lstStyle/>
              <a:p>
                <a:r>
                  <a:rPr lang="zh-CN" altLang="en-US">
                    <a:noFill/>
                  </a:rPr>
                  <a:t> </a:t>
                </a:r>
              </a:p>
            </p:txBody>
          </p:sp>
        </mc:Fallback>
      </mc:AlternateContent>
      <p:sp>
        <p:nvSpPr>
          <p:cNvPr id="34820" name="灯片编号占位符 1">
            <a:extLst>
              <a:ext uri="{FF2B5EF4-FFF2-40B4-BE49-F238E27FC236}">
                <a16:creationId xmlns:a16="http://schemas.microsoft.com/office/drawing/2014/main" id="{66FB4747-749B-46C8-943F-91CB36F54DD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BDFD4A-E99D-463F-8741-60940E897E66}" type="slidenum">
              <a:rPr lang="zh-CN" altLang="en-US" smtClean="0">
                <a:solidFill>
                  <a:srgbClr val="7F7F7F"/>
                </a:solidFill>
                <a:latin typeface="Adobe Jenson Pro Capt" pitchFamily="18" charset="0"/>
              </a:rPr>
              <a:pPr/>
              <a:t>18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8783970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2">
            <a:extLst>
              <a:ext uri="{FF2B5EF4-FFF2-40B4-BE49-F238E27FC236}">
                <a16:creationId xmlns:a16="http://schemas.microsoft.com/office/drawing/2014/main" id="{75FF7783-88BC-4870-ADFE-2F333F3EFD18}"/>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6FAB56C-2862-440A-A8D9-BE800BD27419}" type="slidenum">
              <a:rPr lang="zh-CN" altLang="en-US" smtClean="0">
                <a:solidFill>
                  <a:srgbClr val="2A0015"/>
                </a:solidFill>
                <a:latin typeface="Adobe Jenson Pro Capt" pitchFamily="18" charset="0"/>
              </a:rPr>
              <a:pPr/>
              <a:t>1</a:t>
            </a:fld>
            <a:endParaRPr lang="zh-CN" altLang="en-US">
              <a:solidFill>
                <a:srgbClr val="2A0015"/>
              </a:solidFill>
              <a:latin typeface="Adobe Jenson Pro Capt" pitchFamily="18" charset="0"/>
            </a:endParaRPr>
          </a:p>
        </p:txBody>
      </p:sp>
      <p:sp>
        <p:nvSpPr>
          <p:cNvPr id="19459" name="标题 1">
            <a:extLst>
              <a:ext uri="{FF2B5EF4-FFF2-40B4-BE49-F238E27FC236}">
                <a16:creationId xmlns:a16="http://schemas.microsoft.com/office/drawing/2014/main" id="{DDB91459-5CB4-4F1A-A514-EEF7B1A4C007}"/>
              </a:ext>
            </a:extLst>
          </p:cNvPr>
          <p:cNvSpPr txBox="1">
            <a:spLocks noChangeArrowheads="1"/>
          </p:cNvSpPr>
          <p:nvPr/>
        </p:nvSpPr>
        <p:spPr bwMode="auto">
          <a:xfrm>
            <a:off x="450850" y="2209800"/>
            <a:ext cx="80327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bIns="36000" anchor="b"/>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669925" indent="-325438">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5955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0527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5099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spcBef>
                <a:spcPct val="0"/>
              </a:spcBef>
              <a:buClrTx/>
              <a:buSzTx/>
              <a:buFontTx/>
              <a:buNone/>
            </a:pPr>
            <a:r>
              <a:rPr lang="en-US" altLang="zh-CN" sz="4200" b="1" dirty="0">
                <a:solidFill>
                  <a:srgbClr val="006600"/>
                </a:solidFill>
                <a:latin typeface="Adobe Heiti Std R" pitchFamily="34" charset="-128"/>
                <a:ea typeface="Adobe Heiti Std R" pitchFamily="34" charset="-128"/>
              </a:rPr>
              <a:t>&gt;&gt; </a:t>
            </a:r>
            <a:r>
              <a:rPr lang="zh-CN" altLang="en-US" sz="4200" b="1" dirty="0">
                <a:solidFill>
                  <a:srgbClr val="006600"/>
                </a:solidFill>
                <a:latin typeface="Adobe Jenson Pro Capt" pitchFamily="18" charset="0"/>
                <a:ea typeface="KaiTi" panose="02010609060101010101" pitchFamily="49" charset="-122"/>
              </a:rPr>
              <a:t>第</a:t>
            </a:r>
            <a:r>
              <a:rPr lang="en-US" altLang="zh-CN" sz="4200" b="1" dirty="0">
                <a:solidFill>
                  <a:srgbClr val="006600"/>
                </a:solidFill>
                <a:latin typeface="Adobe Jenson Pro Capt" pitchFamily="18" charset="0"/>
                <a:ea typeface="KaiTi" panose="02010609060101010101" pitchFamily="49" charset="-122"/>
              </a:rPr>
              <a:t>9</a:t>
            </a:r>
            <a:r>
              <a:rPr lang="zh-CN" altLang="en-US" sz="4200" b="1" dirty="0">
                <a:solidFill>
                  <a:srgbClr val="006600"/>
                </a:solidFill>
                <a:latin typeface="Adobe Jenson Pro Capt" pitchFamily="18" charset="0"/>
                <a:ea typeface="KaiTi" panose="02010609060101010101" pitchFamily="49" charset="-122"/>
              </a:rPr>
              <a:t>章 利率风险管理</a:t>
            </a:r>
          </a:p>
        </p:txBody>
      </p:sp>
      <p:sp>
        <p:nvSpPr>
          <p:cNvPr id="19460" name="副标题 3">
            <a:extLst>
              <a:ext uri="{FF2B5EF4-FFF2-40B4-BE49-F238E27FC236}">
                <a16:creationId xmlns:a16="http://schemas.microsoft.com/office/drawing/2014/main" id="{2C43680F-89B2-42DD-9095-BB26F714B740}"/>
              </a:ext>
            </a:extLst>
          </p:cNvPr>
          <p:cNvSpPr txBox="1">
            <a:spLocks noChangeArrowheads="1"/>
          </p:cNvSpPr>
          <p:nvPr/>
        </p:nvSpPr>
        <p:spPr bwMode="auto">
          <a:xfrm>
            <a:off x="1219200" y="2819400"/>
            <a:ext cx="7162800"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200"/>
              </a:spcBef>
              <a:buClr>
                <a:srgbClr val="28571F"/>
              </a:buClr>
              <a:buSzPct val="65000"/>
              <a:buBlip>
                <a:blip r:embed="rId2"/>
              </a:buBlip>
              <a:defRPr sz="3000">
                <a:solidFill>
                  <a:srgbClr val="262626"/>
                </a:solidFill>
                <a:latin typeface="Adobe Jenson Pro" pitchFamily="18" charset="0"/>
                <a:ea typeface="Adobe 楷体 Std R" pitchFamily="18" charset="-122"/>
              </a:defRPr>
            </a:lvl1pPr>
            <a:lvl2pPr marL="669925" indent="-325438">
              <a:spcBef>
                <a:spcPts val="1200"/>
              </a:spcBef>
              <a:buClr>
                <a:srgbClr val="000066"/>
              </a:buClr>
              <a:buSzPct val="60000"/>
              <a:buBlip>
                <a:blip r:embed="rId2"/>
              </a:buBlip>
              <a:defRPr sz="2600">
                <a:solidFill>
                  <a:srgbClr val="262626"/>
                </a:solidFill>
                <a:latin typeface="Adobe Jenson Pro" pitchFamily="18" charset="0"/>
                <a:ea typeface="Adobe 楷体 Std R" pitchFamily="18" charset="-122"/>
              </a:defRPr>
            </a:lvl2pPr>
            <a:lvl3pPr marL="1022350" indent="-350838">
              <a:spcBef>
                <a:spcPts val="1200"/>
              </a:spcBef>
              <a:buClr>
                <a:srgbClr val="28571F"/>
              </a:buClr>
              <a:buSzPct val="65000"/>
              <a:buBlip>
                <a:blip r:embed="rId2"/>
              </a:buBlip>
              <a:defRPr sz="2200">
                <a:solidFill>
                  <a:srgbClr val="262626"/>
                </a:solidFill>
                <a:latin typeface="Adobe Jenson Pro" pitchFamily="18" charset="0"/>
                <a:ea typeface="Adobe 楷体 Std R" pitchFamily="18" charset="-122"/>
              </a:defRPr>
            </a:lvl3pPr>
            <a:lvl4pPr marL="1339850" indent="-315913">
              <a:spcBef>
                <a:spcPts val="1200"/>
              </a:spcBef>
              <a:buClr>
                <a:srgbClr val="000066"/>
              </a:buClr>
              <a:buSzPct val="70000"/>
              <a:buBlip>
                <a:blip r:embed="rId2"/>
              </a:buBlip>
              <a:defRPr sz="2000">
                <a:solidFill>
                  <a:srgbClr val="262626"/>
                </a:solidFill>
                <a:latin typeface="Adobe Jenson Pro" pitchFamily="18" charset="0"/>
                <a:ea typeface="Adobe 楷体 Std R" pitchFamily="18" charset="-122"/>
              </a:defRPr>
            </a:lvl4pPr>
            <a:lvl5pPr marL="1681163" indent="-339725">
              <a:spcBef>
                <a:spcPts val="1200"/>
              </a:spcBef>
              <a:buClr>
                <a:srgbClr val="28571F"/>
              </a:buClr>
              <a:buSzPct val="75000"/>
              <a:buBlip>
                <a:blip r:embed="rId2"/>
              </a:buBlip>
              <a:defRPr sz="2000">
                <a:solidFill>
                  <a:srgbClr val="262626"/>
                </a:solidFill>
                <a:latin typeface="Adobe Jenson Pro" pitchFamily="18" charset="0"/>
                <a:ea typeface="Adobe 楷体 Std R" pitchFamily="18" charset="-122"/>
              </a:defRPr>
            </a:lvl5pPr>
            <a:lvl6pPr marL="21383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6pPr>
            <a:lvl7pPr marL="25955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7pPr>
            <a:lvl8pPr marL="30527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8pPr>
            <a:lvl9pPr marL="3509963" indent="-339725" eaLnBrk="0" fontAlgn="base" hangingPunct="0">
              <a:spcBef>
                <a:spcPts val="1200"/>
              </a:spcBef>
              <a:spcAft>
                <a:spcPct val="0"/>
              </a:spcAft>
              <a:buClr>
                <a:srgbClr val="28571F"/>
              </a:buClr>
              <a:buSzPct val="75000"/>
              <a:buBlip>
                <a:blip r:embed="rId2"/>
              </a:buBlip>
              <a:defRPr sz="2000">
                <a:solidFill>
                  <a:srgbClr val="262626"/>
                </a:solidFill>
                <a:latin typeface="Adobe Jenson Pro" pitchFamily="18" charset="0"/>
                <a:ea typeface="Adobe 楷体 Std R" pitchFamily="18" charset="-122"/>
              </a:defRPr>
            </a:lvl9pPr>
          </a:lstStyle>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利率风险的度量</a:t>
            </a:r>
            <a:endParaRPr lang="en-US" altLang="zh-CN" sz="2400" dirty="0">
              <a:latin typeface="Adobe Heiti Std R" pitchFamily="34" charset="-128"/>
              <a:ea typeface="Adobe Heiti Std R" pitchFamily="34" charset="-128"/>
            </a:endParaRPr>
          </a:p>
          <a:p>
            <a:pPr>
              <a:lnSpc>
                <a:spcPct val="120000"/>
              </a:lnSpc>
              <a:buFontTx/>
              <a:buNone/>
            </a:pPr>
            <a:r>
              <a:rPr lang="en-US" altLang="zh-CN" sz="2400" b="1" dirty="0">
                <a:solidFill>
                  <a:srgbClr val="35742A"/>
                </a:solidFill>
                <a:latin typeface="微软雅黑" panose="020B0503020204020204" pitchFamily="34" charset="-122"/>
                <a:ea typeface="微软雅黑" panose="020B0503020204020204" pitchFamily="34" charset="-122"/>
              </a:rPr>
              <a:t>&gt;</a:t>
            </a:r>
            <a:r>
              <a:rPr lang="zh-CN" altLang="en-US" sz="2400" b="1" dirty="0">
                <a:latin typeface="微软雅黑" panose="020B0503020204020204" pitchFamily="34" charset="-122"/>
                <a:ea typeface="微软雅黑" panose="020B0503020204020204" pitchFamily="34" charset="-122"/>
              </a:rPr>
              <a:t> </a:t>
            </a:r>
            <a:r>
              <a:rPr lang="zh-CN" altLang="en-US" sz="2400" dirty="0">
                <a:latin typeface="Adobe Heiti Std R" pitchFamily="34" charset="-128"/>
                <a:ea typeface="Adobe Heiti Std R" pitchFamily="34" charset="-128"/>
              </a:rPr>
              <a:t>基于利率敏感性分析的利率风险管理</a:t>
            </a:r>
            <a:endParaRPr lang="en-US" altLang="zh-CN" sz="2400" dirty="0">
              <a:latin typeface="Adobe Heiti Std R" pitchFamily="34" charset="-128"/>
              <a:ea typeface="Adobe Heiti Std R" pitchFamily="34" charset="-128"/>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a:extLst>
              <a:ext uri="{FF2B5EF4-FFF2-40B4-BE49-F238E27FC236}">
                <a16:creationId xmlns:a16="http://schemas.microsoft.com/office/drawing/2014/main" id="{2B97DDDA-BF1E-4B35-B321-E8EB53154441}"/>
              </a:ext>
            </a:extLst>
          </p:cNvPr>
          <p:cNvSpPr>
            <a:spLocks noGrp="1" noChangeArrowheads="1"/>
          </p:cNvSpPr>
          <p:nvPr>
            <p:ph type="title"/>
          </p:nvPr>
        </p:nvSpPr>
        <p:spPr>
          <a:xfrm>
            <a:off x="492125" y="76200"/>
            <a:ext cx="8229600" cy="846138"/>
          </a:xfrm>
        </p:spPr>
        <p:txBody>
          <a:bodyPr/>
          <a:lstStyle/>
          <a:p>
            <a:r>
              <a:rPr lang="zh-CN" altLang="en-US" dirty="0"/>
              <a:t>“经验法则”的问题</a:t>
            </a:r>
            <a:endParaRPr lang="en-US" altLang="zh-CN" dirty="0"/>
          </a:p>
        </p:txBody>
      </p:sp>
      <p:sp>
        <p:nvSpPr>
          <p:cNvPr id="34819" name="文本占位符 2">
            <a:extLst>
              <a:ext uri="{FF2B5EF4-FFF2-40B4-BE49-F238E27FC236}">
                <a16:creationId xmlns:a16="http://schemas.microsoft.com/office/drawing/2014/main" id="{512E8B11-253E-44F9-844A-3CBFC430ADBB}"/>
              </a:ext>
            </a:extLst>
          </p:cNvPr>
          <p:cNvSpPr>
            <a:spLocks noGrp="1" noChangeArrowheads="1"/>
          </p:cNvSpPr>
          <p:nvPr>
            <p:ph idx="1"/>
          </p:nvPr>
        </p:nvSpPr>
        <p:spPr>
          <a:xfrm>
            <a:off x="457200" y="1141413"/>
            <a:ext cx="8229600" cy="5183187"/>
          </a:xfrm>
        </p:spPr>
        <p:txBody>
          <a:bodyPr/>
          <a:lstStyle/>
          <a:p>
            <a:pPr algn="just">
              <a:buClr>
                <a:srgbClr val="28571F"/>
              </a:buClr>
            </a:pPr>
            <a:r>
              <a:rPr lang="zh-CN" altLang="en-US" sz="2400" dirty="0">
                <a:solidFill>
                  <a:schemeClr val="tx1"/>
                </a:solidFill>
              </a:rPr>
              <a:t>第一，“经验法则”仅适用于</a:t>
            </a:r>
            <a:r>
              <a:rPr lang="en-US" altLang="zh-CN" sz="2400" dirty="0">
                <a:solidFill>
                  <a:schemeClr val="tx1"/>
                </a:solidFill>
              </a:rPr>
              <a:t>CTD</a:t>
            </a:r>
            <a:r>
              <a:rPr lang="zh-CN" altLang="en-US" sz="2400" dirty="0">
                <a:solidFill>
                  <a:schemeClr val="tx1"/>
                </a:solidFill>
              </a:rPr>
              <a:t>券未发生变化的场合。</a:t>
            </a:r>
            <a:r>
              <a:rPr lang="zh-CN" altLang="zh-CN" sz="2400" dirty="0">
                <a:solidFill>
                  <a:schemeClr val="tx1"/>
                </a:solidFill>
              </a:rPr>
              <a:t>如果</a:t>
            </a:r>
            <a:r>
              <a:rPr lang="zh-CN" altLang="en-US" sz="2400" dirty="0">
                <a:solidFill>
                  <a:schemeClr val="tx1"/>
                </a:solidFill>
              </a:rPr>
              <a:t>总</a:t>
            </a:r>
            <a:r>
              <a:rPr lang="zh-CN" altLang="zh-CN" sz="2400" dirty="0">
                <a:solidFill>
                  <a:schemeClr val="tx1"/>
                </a:solidFill>
              </a:rPr>
              <a:t>以</a:t>
            </a:r>
            <a:r>
              <a:rPr lang="en-US" altLang="zh-CN" sz="2400" dirty="0">
                <a:solidFill>
                  <a:schemeClr val="tx1"/>
                </a:solidFill>
              </a:rPr>
              <a:t>CTD</a:t>
            </a:r>
            <a:r>
              <a:rPr lang="zh-CN" altLang="zh-CN" sz="2400" dirty="0">
                <a:solidFill>
                  <a:schemeClr val="tx1"/>
                </a:solidFill>
              </a:rPr>
              <a:t>券的久期作为国债期货的久期，在切换</a:t>
            </a:r>
            <a:r>
              <a:rPr lang="en-US" altLang="zh-CN" sz="2400" dirty="0">
                <a:solidFill>
                  <a:schemeClr val="tx1"/>
                </a:solidFill>
              </a:rPr>
              <a:t>CTD</a:t>
            </a:r>
            <a:r>
              <a:rPr lang="zh-CN" altLang="zh-CN" sz="2400" dirty="0">
                <a:solidFill>
                  <a:schemeClr val="tx1"/>
                </a:solidFill>
              </a:rPr>
              <a:t>券</a:t>
            </a:r>
            <a:r>
              <a:rPr lang="zh-CN" altLang="en-US" sz="2400" dirty="0">
                <a:solidFill>
                  <a:schemeClr val="tx1"/>
                </a:solidFill>
              </a:rPr>
              <a:t>之后</a:t>
            </a:r>
            <a:r>
              <a:rPr lang="zh-CN" altLang="zh-CN" sz="2400" dirty="0">
                <a:solidFill>
                  <a:schemeClr val="tx1"/>
                </a:solidFill>
              </a:rPr>
              <a:t>，由于</a:t>
            </a:r>
            <a:r>
              <a:rPr lang="en-US" altLang="zh-CN" sz="2400" dirty="0">
                <a:solidFill>
                  <a:schemeClr val="tx1"/>
                </a:solidFill>
              </a:rPr>
              <a:t>CTD</a:t>
            </a:r>
            <a:r>
              <a:rPr lang="zh-CN" altLang="zh-CN" sz="2400" dirty="0">
                <a:solidFill>
                  <a:schemeClr val="tx1"/>
                </a:solidFill>
              </a:rPr>
              <a:t>券久期差异较大，国债期货的久期值会发生跳跃</a:t>
            </a:r>
            <a:r>
              <a:rPr lang="zh-CN" altLang="en-US" sz="2400" dirty="0">
                <a:solidFill>
                  <a:schemeClr val="tx1"/>
                </a:solidFill>
              </a:rPr>
              <a:t>。</a:t>
            </a:r>
            <a:r>
              <a:rPr lang="zh-CN" altLang="zh-CN" sz="2400" dirty="0">
                <a:solidFill>
                  <a:schemeClr val="tx1"/>
                </a:solidFill>
              </a:rPr>
              <a:t>而事实上国债期货的真实久期是如图中期货曲线切线斜率那样渐进变化的</a:t>
            </a:r>
            <a:r>
              <a:rPr lang="zh-CN" altLang="en-US" sz="2400" dirty="0">
                <a:solidFill>
                  <a:schemeClr val="tx1"/>
                </a:solidFill>
              </a:rPr>
              <a:t>。</a:t>
            </a:r>
            <a:endParaRPr lang="en-US" altLang="zh-CN" sz="2400" dirty="0">
              <a:solidFill>
                <a:schemeClr val="tx1"/>
              </a:solidFill>
            </a:endParaRPr>
          </a:p>
        </p:txBody>
      </p:sp>
      <p:sp>
        <p:nvSpPr>
          <p:cNvPr id="34820" name="灯片编号占位符 1">
            <a:extLst>
              <a:ext uri="{FF2B5EF4-FFF2-40B4-BE49-F238E27FC236}">
                <a16:creationId xmlns:a16="http://schemas.microsoft.com/office/drawing/2014/main" id="{66FB4747-749B-46C8-943F-91CB36F54DD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BDFD4A-E99D-463F-8741-60940E897E66}" type="slidenum">
              <a:rPr lang="zh-CN" altLang="en-US" smtClean="0">
                <a:solidFill>
                  <a:srgbClr val="7F7F7F"/>
                </a:solidFill>
                <a:latin typeface="Adobe Jenson Pro Capt" pitchFamily="18" charset="0"/>
              </a:rPr>
              <a:pPr/>
              <a:t>19</a:t>
            </a:fld>
            <a:endParaRPr lang="zh-CN" altLang="en-US">
              <a:solidFill>
                <a:srgbClr val="7F7F7F"/>
              </a:solidFill>
              <a:latin typeface="Adobe Jenson Pro Capt" pitchFamily="18" charset="0"/>
            </a:endParaRPr>
          </a:p>
        </p:txBody>
      </p:sp>
      <p:pic>
        <p:nvPicPr>
          <p:cNvPr id="6" name="图片 5">
            <a:extLst>
              <a:ext uri="{FF2B5EF4-FFF2-40B4-BE49-F238E27FC236}">
                <a16:creationId xmlns:a16="http://schemas.microsoft.com/office/drawing/2014/main" id="{99AFCAD3-5C40-4CE5-8661-7AC277D6873A}"/>
              </a:ext>
            </a:extLst>
          </p:cNvPr>
          <p:cNvPicPr>
            <a:picLocks noChangeAspect="1"/>
          </p:cNvPicPr>
          <p:nvPr/>
        </p:nvPicPr>
        <p:blipFill>
          <a:blip r:embed="rId2"/>
          <a:stretch>
            <a:fillRect/>
          </a:stretch>
        </p:blipFill>
        <p:spPr>
          <a:xfrm>
            <a:off x="2478833" y="3186906"/>
            <a:ext cx="4455367" cy="3200400"/>
          </a:xfrm>
          <a:prstGeom prst="rect">
            <a:avLst/>
          </a:prstGeom>
        </p:spPr>
      </p:pic>
    </p:spTree>
    <p:extLst>
      <p:ext uri="{BB962C8B-B14F-4D97-AF65-F5344CB8AC3E}">
        <p14:creationId xmlns:p14="http://schemas.microsoft.com/office/powerpoint/2010/main" val="151429504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4819" name="文本占位符 2">
                <a:extLst>
                  <a:ext uri="{FF2B5EF4-FFF2-40B4-BE49-F238E27FC236}">
                    <a16:creationId xmlns:a16="http://schemas.microsoft.com/office/drawing/2014/main" id="{512E8B11-253E-44F9-844A-3CBFC430ADBB}"/>
                  </a:ext>
                </a:extLst>
              </p:cNvPr>
              <p:cNvSpPr>
                <a:spLocks noGrp="1" noChangeArrowheads="1"/>
              </p:cNvSpPr>
              <p:nvPr>
                <p:ph idx="1"/>
              </p:nvPr>
            </p:nvSpPr>
            <p:spPr>
              <a:xfrm>
                <a:off x="457200" y="1143000"/>
                <a:ext cx="8229600" cy="5183187"/>
              </a:xfrm>
            </p:spPr>
            <p:txBody>
              <a:bodyPr/>
              <a:lstStyle/>
              <a:p>
                <a:pPr algn="just">
                  <a:buClr>
                    <a:srgbClr val="28571F"/>
                  </a:buClr>
                </a:pPr>
                <a:r>
                  <a:rPr lang="zh-CN" altLang="en-US" sz="2400" dirty="0">
                    <a:solidFill>
                      <a:schemeClr val="tx1"/>
                    </a:solidFill>
                  </a:rPr>
                  <a:t>第二，“经验法则”忽略</a:t>
                </a:r>
                <a:r>
                  <a:rPr lang="zh-CN" altLang="zh-CN" sz="2400" dirty="0">
                    <a:solidFill>
                      <a:schemeClr val="tx1"/>
                    </a:solidFill>
                  </a:rPr>
                  <a:t>短期利率</a:t>
                </a:r>
                <a14:m>
                  <m:oMath xmlns:m="http://schemas.openxmlformats.org/officeDocument/2006/math">
                    <m:sSubSup>
                      <m:sSubSupPr>
                        <m:ctrlPr>
                          <a:rPr lang="zh-CN" altLang="zh-CN" sz="2400" i="1">
                            <a:solidFill>
                              <a:schemeClr val="tx1"/>
                            </a:solidFill>
                            <a:latin typeface="Cambria Math" panose="02040503050406030204" pitchFamily="18" charset="0"/>
                          </a:rPr>
                        </m:ctrlPr>
                      </m:sSubSupPr>
                      <m:e>
                        <m:r>
                          <a:rPr lang="en-US" altLang="zh-CN" sz="2400">
                            <a:solidFill>
                              <a:schemeClr val="tx1"/>
                            </a:solidFill>
                            <a:latin typeface="Cambria Math" panose="02040503050406030204" pitchFamily="18" charset="0"/>
                          </a:rPr>
                          <m:t>𝑅</m:t>
                        </m:r>
                      </m:e>
                      <m:sub>
                        <m:r>
                          <a:rPr lang="en-US" altLang="zh-CN" sz="2400">
                            <a:solidFill>
                              <a:schemeClr val="tx1"/>
                            </a:solidFill>
                            <a:latin typeface="Cambria Math" panose="02040503050406030204" pitchFamily="18" charset="0"/>
                          </a:rPr>
                          <m:t>𝑡</m:t>
                        </m:r>
                      </m:sub>
                      <m:sup>
                        <m:r>
                          <a:rPr lang="en-US" altLang="zh-CN" sz="2400">
                            <a:solidFill>
                              <a:schemeClr val="tx1"/>
                            </a:solidFill>
                            <a:latin typeface="Cambria Math" panose="02040503050406030204" pitchFamily="18" charset="0"/>
                          </a:rPr>
                          <m:t>𝑇</m:t>
                        </m:r>
                      </m:sup>
                    </m:sSubSup>
                  </m:oMath>
                </a14:m>
                <a:r>
                  <a:rPr lang="zh-CN" altLang="en-US" sz="2400" dirty="0">
                    <a:solidFill>
                      <a:schemeClr val="tx1"/>
                    </a:solidFill>
                  </a:rPr>
                  <a:t>的影响。</a:t>
                </a:r>
                <a:endParaRPr lang="en-US" altLang="zh-CN" sz="2400" dirty="0">
                  <a:solidFill>
                    <a:schemeClr val="tx1"/>
                  </a:solidFill>
                </a:endParaRPr>
              </a:p>
              <a:p>
                <a:pPr lvl="1" algn="just">
                  <a:buClr>
                    <a:srgbClr val="28571F"/>
                  </a:buClr>
                </a:pPr>
                <a:r>
                  <a:rPr lang="zh-CN" altLang="en-US" sz="2000" dirty="0">
                    <a:solidFill>
                      <a:schemeClr val="tx1"/>
                    </a:solidFill>
                  </a:rPr>
                  <a:t>“经验法则”</a:t>
                </a:r>
                <a:r>
                  <a:rPr lang="zh-CN" altLang="zh-CN" sz="2000" dirty="0">
                    <a:solidFill>
                      <a:schemeClr val="tx1"/>
                    </a:solidFill>
                  </a:rPr>
                  <a:t>假设</a:t>
                </a:r>
                <a14:m>
                  <m:oMath xmlns:m="http://schemas.openxmlformats.org/officeDocument/2006/math">
                    <m:sSubSup>
                      <m:sSubSupPr>
                        <m:ctrlPr>
                          <a:rPr lang="zh-CN" altLang="zh-CN" sz="2000" i="1">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𝑅</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𝑇</m:t>
                        </m:r>
                      </m:sup>
                    </m:sSubSup>
                  </m:oMath>
                </a14:m>
                <a:r>
                  <a:rPr lang="zh-CN" altLang="zh-CN" sz="2000" dirty="0">
                    <a:solidFill>
                      <a:schemeClr val="tx1"/>
                    </a:solidFill>
                  </a:rPr>
                  <a:t>与</a:t>
                </a:r>
                <a14:m>
                  <m:oMath xmlns:m="http://schemas.openxmlformats.org/officeDocument/2006/math">
                    <m:sSubSup>
                      <m:sSubSupPr>
                        <m:ctrlPr>
                          <a:rPr lang="zh-CN" altLang="zh-CN" sz="2000" i="1">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𝑦</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𝐶𝑇𝐷</m:t>
                        </m:r>
                      </m:sup>
                    </m:sSubSup>
                  </m:oMath>
                </a14:m>
                <a:r>
                  <a:rPr lang="zh-CN" altLang="en-US" sz="2000" dirty="0">
                    <a:solidFill>
                      <a:schemeClr val="tx1"/>
                    </a:solidFill>
                  </a:rPr>
                  <a:t>不相关。然而</a:t>
                </a:r>
                <a:r>
                  <a:rPr lang="zh-CN" altLang="zh-CN" sz="2000" dirty="0">
                    <a:solidFill>
                      <a:schemeClr val="tx1"/>
                    </a:solidFill>
                  </a:rPr>
                  <a:t>现实中</a:t>
                </a:r>
                <a:r>
                  <a:rPr lang="zh-CN" altLang="en-US" sz="2000" dirty="0">
                    <a:solidFill>
                      <a:schemeClr val="tx1"/>
                    </a:solidFill>
                  </a:rPr>
                  <a:t>，</a:t>
                </a:r>
                <a14:m>
                  <m:oMath xmlns:m="http://schemas.openxmlformats.org/officeDocument/2006/math">
                    <m:sSubSup>
                      <m:sSubSupPr>
                        <m:ctrlPr>
                          <a:rPr lang="zh-CN" altLang="zh-CN" sz="2000" i="1">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𝑅</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𝑇</m:t>
                        </m:r>
                      </m:sup>
                    </m:sSubSup>
                  </m:oMath>
                </a14:m>
                <a:r>
                  <a:rPr lang="zh-CN" altLang="en-US" sz="2000" dirty="0">
                    <a:solidFill>
                      <a:schemeClr val="tx1"/>
                    </a:solidFill>
                  </a:rPr>
                  <a:t>与</a:t>
                </a:r>
                <a14:m>
                  <m:oMath xmlns:m="http://schemas.openxmlformats.org/officeDocument/2006/math">
                    <m:sSubSup>
                      <m:sSubSupPr>
                        <m:ctrlPr>
                          <a:rPr lang="zh-CN" altLang="zh-CN" sz="2000" i="1">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𝑦</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𝐶𝑇𝐷</m:t>
                        </m:r>
                      </m:sup>
                    </m:sSubSup>
                  </m:oMath>
                </a14:m>
                <a:r>
                  <a:rPr lang="zh-CN" altLang="zh-CN" sz="2000" dirty="0">
                    <a:solidFill>
                      <a:schemeClr val="tx1"/>
                    </a:solidFill>
                  </a:rPr>
                  <a:t>的关系并无定律，有时甚至会</a:t>
                </a:r>
                <a:r>
                  <a:rPr lang="zh-CN" altLang="en-US" sz="2000" dirty="0">
                    <a:solidFill>
                      <a:schemeClr val="tx1"/>
                    </a:solidFill>
                  </a:rPr>
                  <a:t>出现负相关。</a:t>
                </a:r>
                <a:endParaRPr lang="en-US" altLang="zh-CN" sz="2000" dirty="0">
                  <a:solidFill>
                    <a:schemeClr val="tx1"/>
                  </a:solidFill>
                </a:endParaRPr>
              </a:p>
              <a:p>
                <a:pPr lvl="1" algn="just">
                  <a:buClr>
                    <a:srgbClr val="28571F"/>
                  </a:buClr>
                </a:pPr>
                <a:r>
                  <a:rPr lang="zh-CN" altLang="en-US" sz="2000" dirty="0">
                    <a:solidFill>
                      <a:schemeClr val="tx1"/>
                    </a:solidFill>
                  </a:rPr>
                  <a:t>除此之外，由</a:t>
                </a:r>
                <a:r>
                  <a:rPr lang="zh-CN" altLang="zh-CN" sz="2000" dirty="0">
                    <a:solidFill>
                      <a:schemeClr val="tx1"/>
                    </a:solidFill>
                  </a:rPr>
                  <a:t>国债期货定价公式</a:t>
                </a:r>
                <a:r>
                  <a:rPr lang="zh-CN" altLang="en-US" sz="2000" dirty="0">
                    <a:solidFill>
                      <a:schemeClr val="tx1"/>
                    </a:solidFill>
                  </a:rPr>
                  <a:t>可知</a:t>
                </a:r>
                <a:r>
                  <a:rPr lang="zh-CN" altLang="zh-CN" sz="2000" dirty="0">
                    <a:solidFill>
                      <a:schemeClr val="tx1"/>
                    </a:solidFill>
                  </a:rPr>
                  <a:t>，</a:t>
                </a:r>
                <a14:m>
                  <m:oMath xmlns:m="http://schemas.openxmlformats.org/officeDocument/2006/math">
                    <m:sSubSup>
                      <m:sSubSupPr>
                        <m:ctrlPr>
                          <a:rPr lang="zh-CN" altLang="zh-CN" sz="2000" i="1">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𝑅</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𝑇</m:t>
                        </m:r>
                      </m:sup>
                    </m:sSubSup>
                  </m:oMath>
                </a14:m>
                <a:r>
                  <a:rPr lang="zh-CN" altLang="en-US" sz="2000" dirty="0">
                    <a:solidFill>
                      <a:schemeClr val="tx1"/>
                    </a:solidFill>
                  </a:rPr>
                  <a:t>对</a:t>
                </a:r>
                <a:r>
                  <a:rPr lang="zh-CN" altLang="zh-CN" sz="2000" dirty="0">
                    <a:solidFill>
                      <a:schemeClr val="tx1"/>
                    </a:solidFill>
                  </a:rPr>
                  <a:t>国债期货价格</a:t>
                </a:r>
                <a:r>
                  <a:rPr lang="zh-CN" altLang="en-US" sz="2000" dirty="0">
                    <a:solidFill>
                      <a:schemeClr val="tx1"/>
                    </a:solidFill>
                  </a:rPr>
                  <a:t>有正向影响</a:t>
                </a:r>
                <a:r>
                  <a:rPr lang="zh-CN" altLang="zh-CN" sz="2000" dirty="0">
                    <a:solidFill>
                      <a:schemeClr val="tx1"/>
                    </a:solidFill>
                  </a:rPr>
                  <a:t>，而</a:t>
                </a:r>
                <a14:m>
                  <m:oMath xmlns:m="http://schemas.openxmlformats.org/officeDocument/2006/math">
                    <m:sSubSup>
                      <m:sSubSupPr>
                        <m:ctrlPr>
                          <a:rPr lang="zh-CN" altLang="zh-CN" sz="2000" i="1">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𝑦</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𝐶𝑇𝐷</m:t>
                        </m:r>
                      </m:sup>
                    </m:sSubSup>
                  </m:oMath>
                </a14:m>
                <a:r>
                  <a:rPr lang="zh-CN" altLang="en-US" sz="2000" dirty="0">
                    <a:solidFill>
                      <a:schemeClr val="tx1"/>
                    </a:solidFill>
                  </a:rPr>
                  <a:t>则对</a:t>
                </a:r>
                <a:r>
                  <a:rPr lang="zh-CN" altLang="zh-CN" sz="2000" dirty="0">
                    <a:solidFill>
                      <a:schemeClr val="tx1"/>
                    </a:solidFill>
                  </a:rPr>
                  <a:t>国债期货价格</a:t>
                </a:r>
                <a:r>
                  <a:rPr lang="zh-CN" altLang="en-US" sz="2000" dirty="0">
                    <a:solidFill>
                      <a:schemeClr val="tx1"/>
                    </a:solidFill>
                  </a:rPr>
                  <a:t>有</a:t>
                </a:r>
                <a:r>
                  <a:rPr lang="zh-CN" altLang="zh-CN" sz="2000" dirty="0">
                    <a:solidFill>
                      <a:schemeClr val="tx1"/>
                    </a:solidFill>
                  </a:rPr>
                  <a:t>反向</a:t>
                </a:r>
                <a:r>
                  <a:rPr lang="zh-CN" altLang="en-US" sz="2000" dirty="0">
                    <a:solidFill>
                      <a:schemeClr val="tx1"/>
                    </a:solidFill>
                  </a:rPr>
                  <a:t>影响。</a:t>
                </a:r>
                <a:endParaRPr lang="en-US" altLang="zh-CN" sz="2000" dirty="0">
                  <a:solidFill>
                    <a:schemeClr val="tx1"/>
                  </a:solidFill>
                </a:endParaRPr>
              </a:p>
              <a:p>
                <a:pPr lvl="1" algn="just">
                  <a:buClr>
                    <a:srgbClr val="28571F"/>
                  </a:buClr>
                </a:pPr>
                <a:r>
                  <a:rPr lang="zh-CN" altLang="en-US" sz="2000" dirty="0">
                    <a:solidFill>
                      <a:schemeClr val="tx1"/>
                    </a:solidFill>
                  </a:rPr>
                  <a:t>上述因素都会导致“经验法则”不成立</a:t>
                </a:r>
                <a:r>
                  <a:rPr lang="zh-CN" altLang="zh-CN" sz="2000" dirty="0">
                    <a:solidFill>
                      <a:schemeClr val="tx1"/>
                    </a:solidFill>
                  </a:rPr>
                  <a:t>。</a:t>
                </a:r>
                <a:r>
                  <a:rPr lang="zh-CN" altLang="en-US" sz="2000" dirty="0">
                    <a:solidFill>
                      <a:schemeClr val="tx1"/>
                    </a:solidFill>
                  </a:rPr>
                  <a:t>因此在实务中，用国债期货对冲债券组合风险后，还需考虑引入国债期货带来的</a:t>
                </a:r>
                <a14:m>
                  <m:oMath xmlns:m="http://schemas.openxmlformats.org/officeDocument/2006/math">
                    <m:sSubSup>
                      <m:sSubSupPr>
                        <m:ctrlPr>
                          <a:rPr lang="zh-CN" altLang="zh-CN" sz="2000" i="1" smtClean="0">
                            <a:solidFill>
                              <a:schemeClr val="tx1"/>
                            </a:solidFill>
                            <a:latin typeface="Cambria Math" panose="02040503050406030204" pitchFamily="18" charset="0"/>
                          </a:rPr>
                        </m:ctrlPr>
                      </m:sSubSupPr>
                      <m:e>
                        <m:r>
                          <a:rPr lang="en-US" altLang="zh-CN" sz="2000">
                            <a:solidFill>
                              <a:schemeClr val="tx1"/>
                            </a:solidFill>
                            <a:latin typeface="Cambria Math" panose="02040503050406030204" pitchFamily="18" charset="0"/>
                          </a:rPr>
                          <m:t>𝑅</m:t>
                        </m:r>
                      </m:e>
                      <m:sub>
                        <m:r>
                          <a:rPr lang="en-US" altLang="zh-CN" sz="2000">
                            <a:solidFill>
                              <a:schemeClr val="tx1"/>
                            </a:solidFill>
                            <a:latin typeface="Cambria Math" panose="02040503050406030204" pitchFamily="18" charset="0"/>
                          </a:rPr>
                          <m:t>𝑡</m:t>
                        </m:r>
                      </m:sub>
                      <m:sup>
                        <m:r>
                          <a:rPr lang="en-US" altLang="zh-CN" sz="2000">
                            <a:solidFill>
                              <a:schemeClr val="tx1"/>
                            </a:solidFill>
                            <a:latin typeface="Cambria Math" panose="02040503050406030204" pitchFamily="18" charset="0"/>
                          </a:rPr>
                          <m:t>𝑇</m:t>
                        </m:r>
                      </m:sup>
                    </m:sSubSup>
                  </m:oMath>
                </a14:m>
                <a:r>
                  <a:rPr lang="zh-CN" altLang="en-US" sz="2000" dirty="0">
                    <a:solidFill>
                      <a:schemeClr val="tx1"/>
                    </a:solidFill>
                  </a:rPr>
                  <a:t>风险。</a:t>
                </a:r>
                <a:endParaRPr lang="en-US" altLang="zh-CN" sz="2000" dirty="0">
                  <a:solidFill>
                    <a:schemeClr val="tx1"/>
                  </a:solidFill>
                </a:endParaRPr>
              </a:p>
              <a:p>
                <a:pPr marL="0" indent="0" algn="just">
                  <a:buClr>
                    <a:srgbClr val="28571F"/>
                  </a:buClr>
                  <a:buNone/>
                </a:pPr>
                <a:endParaRPr lang="en-US" altLang="zh-CN" sz="2400" dirty="0">
                  <a:solidFill>
                    <a:schemeClr val="tx1"/>
                  </a:solidFill>
                </a:endParaRPr>
              </a:p>
              <a:p>
                <a:pPr algn="just">
                  <a:buClr>
                    <a:srgbClr val="28571F"/>
                  </a:buClr>
                </a:pPr>
                <a:r>
                  <a:rPr lang="zh-CN" altLang="en-US" sz="2400" dirty="0">
                    <a:solidFill>
                      <a:schemeClr val="tx1"/>
                    </a:solidFill>
                  </a:rPr>
                  <a:t>第三，“经验法则”忽略国债期货久期的时变性。</a:t>
                </a:r>
                <a:endParaRPr lang="en-US" altLang="zh-CN" sz="2400" dirty="0">
                  <a:solidFill>
                    <a:schemeClr val="tx1"/>
                  </a:solidFill>
                </a:endParaRPr>
              </a:p>
            </p:txBody>
          </p:sp>
        </mc:Choice>
        <mc:Fallback xmlns="">
          <p:sp>
            <p:nvSpPr>
              <p:cNvPr id="34819" name="文本占位符 2">
                <a:extLst>
                  <a:ext uri="{FF2B5EF4-FFF2-40B4-BE49-F238E27FC236}">
                    <a16:creationId xmlns:a16="http://schemas.microsoft.com/office/drawing/2014/main" id="{512E8B11-253E-44F9-844A-3CBFC430ADBB}"/>
                  </a:ext>
                </a:extLst>
              </p:cNvPr>
              <p:cNvSpPr>
                <a:spLocks noGrp="1" noRot="1" noChangeAspect="1" noMove="1" noResize="1" noEditPoints="1" noAdjustHandles="1" noChangeArrowheads="1" noChangeShapeType="1" noTextEdit="1"/>
              </p:cNvSpPr>
              <p:nvPr>
                <p:ph idx="1"/>
              </p:nvPr>
            </p:nvSpPr>
            <p:spPr>
              <a:xfrm>
                <a:off x="457200" y="1143000"/>
                <a:ext cx="8229600" cy="5183187"/>
              </a:xfrm>
              <a:blipFill>
                <a:blip r:embed="rId2"/>
                <a:stretch>
                  <a:fillRect t="-941" r="-741"/>
                </a:stretch>
              </a:blipFill>
            </p:spPr>
            <p:txBody>
              <a:bodyPr/>
              <a:lstStyle/>
              <a:p>
                <a:r>
                  <a:rPr lang="zh-CN" altLang="en-US">
                    <a:noFill/>
                  </a:rPr>
                  <a:t> </a:t>
                </a:r>
              </a:p>
            </p:txBody>
          </p:sp>
        </mc:Fallback>
      </mc:AlternateContent>
      <p:sp>
        <p:nvSpPr>
          <p:cNvPr id="34820" name="灯片编号占位符 1">
            <a:extLst>
              <a:ext uri="{FF2B5EF4-FFF2-40B4-BE49-F238E27FC236}">
                <a16:creationId xmlns:a16="http://schemas.microsoft.com/office/drawing/2014/main" id="{66FB4747-749B-46C8-943F-91CB36F54DDE}"/>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9BDFD4A-E99D-463F-8741-60940E897E66}" type="slidenum">
              <a:rPr lang="zh-CN" altLang="en-US" smtClean="0">
                <a:solidFill>
                  <a:srgbClr val="7F7F7F"/>
                </a:solidFill>
                <a:latin typeface="Adobe Jenson Pro Capt" pitchFamily="18" charset="0"/>
              </a:rPr>
              <a:pPr/>
              <a:t>20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56086867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久期与货币久期</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利率期权的久期与货币久期</a:t>
            </a:r>
            <a:endParaRPr kumimoji="1" lang="en-US" altLang="zh-CN" sz="32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21</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65664210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利率期权的久期与货币久期</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货币久期：</a:t>
            </a:r>
            <a:r>
              <a:rPr kumimoji="1" lang="en-US" altLang="zh-CN" sz="2400" dirty="0"/>
              <a:t>Delta</a:t>
            </a:r>
          </a:p>
          <a:p>
            <a:pPr>
              <a:buClr>
                <a:srgbClr val="28571F"/>
              </a:buClr>
            </a:pPr>
            <a:endParaRPr kumimoji="1" lang="en-US" altLang="zh-CN" sz="2400" dirty="0"/>
          </a:p>
          <a:p>
            <a:pPr marL="0" indent="0">
              <a:buClr>
                <a:srgbClr val="28571F"/>
              </a:buClr>
              <a:buNone/>
            </a:pPr>
            <a:endParaRPr kumimoji="1" lang="en-US" altLang="zh-CN" sz="2400" dirty="0"/>
          </a:p>
          <a:p>
            <a:pPr marL="0" indent="0">
              <a:buClr>
                <a:srgbClr val="28571F"/>
              </a:buClr>
              <a:buNone/>
            </a:pPr>
            <a:endParaRPr kumimoji="1" lang="en-US" altLang="zh-CN" sz="2400" dirty="0"/>
          </a:p>
          <a:p>
            <a:pPr>
              <a:buClr>
                <a:srgbClr val="28571F"/>
              </a:buClr>
            </a:pPr>
            <a:r>
              <a:rPr kumimoji="1" lang="zh-CN" altLang="en-US" sz="2400" dirty="0"/>
              <a:t>久期：</a:t>
            </a:r>
            <a:r>
              <a:rPr kumimoji="1" lang="en-US" altLang="zh-CN" sz="2400" dirty="0"/>
              <a:t>Delta</a:t>
            </a:r>
            <a:r>
              <a:rPr kumimoji="1" lang="zh-CN" altLang="en-US" sz="2400" dirty="0"/>
              <a:t>除以初始期权价值</a:t>
            </a: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22</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7323826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组合的久期与货币久期</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组合的货币久期</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𝑃</m:t>
                          </m:r>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supHide m:val="on"/>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sub>
                        <m:sup/>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sup>
                          </m:sSubSup>
                        </m:e>
                      </m:nary>
                    </m:oMath>
                  </m:oMathPara>
                </a14:m>
                <a:endParaRPr kumimoji="1" lang="en-US" altLang="zh-CN" sz="2400" dirty="0"/>
              </a:p>
              <a:p>
                <a:pPr>
                  <a:buClr>
                    <a:srgbClr val="28571F"/>
                  </a:buClr>
                </a:pPr>
                <a:r>
                  <a:rPr kumimoji="1" lang="zh-CN" altLang="en-US" sz="2400" dirty="0"/>
                  <a:t>组合的久期</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8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𝑃</m:t>
                          </m:r>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supHide m:val="on"/>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sub>
                        <m:sup/>
                        <m:e>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sup>
                              </m:sSubSup>
                            </m:num>
                            <m:den>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𝑃</m:t>
                                  </m:r>
                                </m:sup>
                              </m:sSubSup>
                            </m:den>
                          </m:f>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sup>
                          </m:sSubSup>
                        </m:e>
                      </m:nary>
                    </m:oMath>
                  </m:oMathPara>
                </a14:m>
                <a:endParaRPr lang="zh-CN" altLang="zh-CN" sz="1800" kern="100" dirty="0">
                  <a:effectLst/>
                  <a:latin typeface="Adobe Jenson Pro"/>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1" lang="zh-CN" altLang="en-US" sz="2400" dirty="0">
                    <a:solidFill>
                      <a:srgbClr val="FF0000"/>
                    </a:solidFill>
                  </a:rPr>
                  <a:t>注意</a:t>
                </a:r>
                <a:r>
                  <a:rPr kumimoji="1" lang="zh-CN" altLang="en-US" sz="2400" dirty="0"/>
                  <a:t>：</a:t>
                </a:r>
                <a:endParaRPr kumimoji="1" lang="en-US" altLang="zh-CN" sz="2400" dirty="0"/>
              </a:p>
              <a:p>
                <a:pPr lvl="1" indent="-342900">
                  <a:buClr>
                    <a:srgbClr val="28571F"/>
                  </a:buClr>
                  <a:buSzPct val="65000"/>
                  <a:defRPr/>
                </a:pPr>
                <a:r>
                  <a:rPr kumimoji="1" lang="zh-CN" altLang="en-US"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以上组合久期</a:t>
                </a:r>
                <a:r>
                  <a:rPr kumimoji="1" lang="zh-CN" altLang="en-US" sz="2000" dirty="0">
                    <a:cs typeface="+mn-cs"/>
                  </a:rPr>
                  <a:t>的计算方法是一种近似，假设不同期限的到期收益率同时发生平移。</a:t>
                </a:r>
                <a:endParaRPr kumimoji="1" lang="en-US" altLang="zh-CN" sz="2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059" r="-741"/>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23</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06281437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组合的久期与货币久期：例子</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marL="0" indent="0">
              <a:buClr>
                <a:srgbClr val="28571F"/>
              </a:buClr>
              <a:buNone/>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24</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9FF40EF8-8026-4E6F-8D73-68746C68DCBA}"/>
              </a:ext>
            </a:extLst>
          </p:cNvPr>
          <p:cNvPicPr>
            <a:picLocks noChangeAspect="1"/>
          </p:cNvPicPr>
          <p:nvPr/>
        </p:nvPicPr>
        <p:blipFill>
          <a:blip r:embed="rId2"/>
          <a:stretch>
            <a:fillRect/>
          </a:stretch>
        </p:blipFill>
        <p:spPr>
          <a:xfrm>
            <a:off x="609084" y="2286000"/>
            <a:ext cx="7995682" cy="2669366"/>
          </a:xfrm>
          <a:prstGeom prst="rect">
            <a:avLst/>
          </a:prstGeom>
        </p:spPr>
      </p:pic>
    </p:spTree>
    <p:extLst>
      <p:ext uri="{BB962C8B-B14F-4D97-AF65-F5344CB8AC3E}">
        <p14:creationId xmlns:p14="http://schemas.microsoft.com/office/powerpoint/2010/main" val="1613234327"/>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久期：不完美的利率风险测度</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1"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久期假设整条利率曲线发生平行移动，</a:t>
            </a:r>
            <a:r>
              <a:rPr kumimoji="1" lang="zh-CN" altLang="en-US" sz="2400" dirty="0"/>
              <a:t>即所有期限的利率变化幅度相等。当利率期限结构非平行变化严重时，久期的可信度将大幅下降。</a:t>
            </a:r>
            <a:endParaRPr kumimoji="1" lang="en-US" altLang="zh-CN" sz="2400" dirty="0"/>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1" lang="zh-CN" altLang="en-US" sz="2400" dirty="0"/>
              <a:t>久期仅仅是资产价值对利率的一阶敏感性，无法反映和管理资产价格的全部利率风险，当利率变化较大时这个缺陷尤其显著。</a:t>
            </a:r>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25</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736560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久期缺陷的解决方案</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1"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久期不能刻画利率的非平行移动</a:t>
                </a:r>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lvl="1" indent="-342900">
                  <a:buClr>
                    <a:srgbClr val="28571F"/>
                  </a:buClr>
                  <a:buSzPct val="65000"/>
                  <a:defRPr/>
                </a:pPr>
                <a:r>
                  <a:rPr kumimoji="1" lang="zh-CN" altLang="en-US" sz="2000" dirty="0">
                    <a:cs typeface="+mn-cs"/>
                  </a:rPr>
                  <a:t>收益率</a:t>
                </a:r>
                <a14:m>
                  <m:oMath xmlns:m="http://schemas.openxmlformats.org/officeDocument/2006/math">
                    <m:r>
                      <a:rPr lang="en-US" altLang="zh-CN" sz="2000" b="0" i="1" kern="100" smtClean="0">
                        <a:effectLst/>
                        <a:latin typeface="Cambria Math" panose="02040503050406030204" pitchFamily="18" charset="0"/>
                        <a:ea typeface="宋体" panose="02010600030101010101" pitchFamily="2" charset="-122"/>
                        <a:cs typeface="Times New Roman" panose="02020603050405020304" pitchFamily="18" charset="0"/>
                      </a:rPr>
                      <m:t>𝛽</m:t>
                    </m:r>
                  </m:oMath>
                </a14:m>
                <a:endParaRPr kumimoji="1" lang="en-US" altLang="zh-CN" sz="2000" dirty="0">
                  <a:cs typeface="+mn-cs"/>
                </a:endParaRPr>
              </a:p>
              <a:p>
                <a:pPr lvl="1" indent="-342900">
                  <a:buClr>
                    <a:srgbClr val="28571F"/>
                  </a:buClr>
                  <a:buSzPct val="65000"/>
                  <a:defRPr/>
                </a:pPr>
                <a:r>
                  <a:rPr kumimoji="1" lang="zh-CN" altLang="en-US" sz="2000" dirty="0">
                    <a:cs typeface="+mn-cs"/>
                  </a:rPr>
                  <a:t>多因子分析</a:t>
                </a:r>
                <a:endParaRPr kumimoji="1" lang="en-US" altLang="zh-CN" sz="2000" dirty="0">
                  <a:cs typeface="+mn-cs"/>
                </a:endParaRPr>
              </a:p>
              <a:p>
                <a:pPr lvl="2" indent="-342900">
                  <a:defRPr/>
                </a:pPr>
                <a:r>
                  <a:rPr kumimoji="1" lang="zh-CN" altLang="en-US" sz="1600" dirty="0">
                    <a:cs typeface="+mn-cs"/>
                  </a:rPr>
                  <a:t>关键利率久期</a:t>
                </a:r>
                <a:endParaRPr kumimoji="1" lang="en-US" altLang="zh-CN" sz="1600" dirty="0">
                  <a:cs typeface="+mn-cs"/>
                </a:endParaRPr>
              </a:p>
              <a:p>
                <a:pPr lvl="2" indent="-342900">
                  <a:defRPr/>
                </a:pPr>
                <a:r>
                  <a:rPr kumimoji="1" lang="zh-CN" altLang="en-US" sz="16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主成分久期</a:t>
                </a:r>
                <a:endParaRPr kumimoji="1" lang="en-US" altLang="zh-CN" sz="16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1" lang="zh-CN" altLang="en-US" sz="2400" dirty="0"/>
                  <a:t>久期不能刻画利率的大幅度变化</a:t>
                </a:r>
                <a:endParaRPr kumimoji="1" lang="en-US" altLang="zh-CN" sz="2400" dirty="0"/>
              </a:p>
              <a:p>
                <a:pPr lvl="1" indent="-342900">
                  <a:buClr>
                    <a:srgbClr val="28571F"/>
                  </a:buClr>
                  <a:buSzPct val="65000"/>
                  <a:defRPr/>
                </a:pPr>
                <a:r>
                  <a:rPr kumimoji="1" lang="zh-CN" altLang="en-US" sz="2000" dirty="0"/>
                  <a:t>凸性</a:t>
                </a:r>
                <a:endParaRPr kumimoji="1" lang="en-US" altLang="zh-CN" sz="2000" dirty="0"/>
              </a:p>
              <a:p>
                <a:pPr lvl="1" indent="-342900">
                  <a:buClr>
                    <a:srgbClr val="28571F"/>
                  </a:buClr>
                  <a:buSzPct val="65000"/>
                  <a:defRPr/>
                </a:pPr>
                <a:r>
                  <a:rPr kumimoji="1" lang="zh-CN" altLang="en-US" sz="2000" dirty="0"/>
                  <a:t>有效久期和基点价格值</a:t>
                </a:r>
                <a:endParaRPr kumimoji="1" lang="en-US" altLang="zh-CN" sz="20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059"/>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26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655441807"/>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5842" name="标题 1">
                <a:extLst>
                  <a:ext uri="{FF2B5EF4-FFF2-40B4-BE49-F238E27FC236}">
                    <a16:creationId xmlns:a16="http://schemas.microsoft.com/office/drawing/2014/main" id="{92E35B37-6D5E-430C-9EE9-15AC30CCD0AA}"/>
                  </a:ext>
                </a:extLst>
              </p:cNvPr>
              <p:cNvSpPr>
                <a:spLocks noGrp="1" noChangeArrowheads="1"/>
              </p:cNvSpPr>
              <p:nvPr>
                <p:ph type="title"/>
              </p:nvPr>
            </p:nvSpPr>
            <p:spPr>
              <a:xfrm>
                <a:off x="492125" y="76200"/>
                <a:ext cx="8229600" cy="846138"/>
              </a:xfrm>
            </p:spPr>
            <p:txBody>
              <a:bodyPr/>
              <a:lstStyle/>
              <a:p>
                <a:r>
                  <a:rPr lang="zh-CN" altLang="en-US" dirty="0"/>
                  <a:t>收益率</a:t>
                </a:r>
                <a14:m>
                  <m:oMath xmlns:m="http://schemas.openxmlformats.org/officeDocument/2006/math">
                    <m:r>
                      <a:rPr lang="en-US" altLang="zh-CN" sz="4400" b="0" i="1" kern="100" smtClean="0">
                        <a:effectLst/>
                        <a:latin typeface="Cambria Math" panose="02040503050406030204" pitchFamily="18" charset="0"/>
                        <a:ea typeface="宋体" panose="02010600030101010101" pitchFamily="2" charset="-122"/>
                        <a:cs typeface="Times New Roman" panose="02020603050405020304" pitchFamily="18" charset="0"/>
                      </a:rPr>
                      <m:t>𝛽</m:t>
                    </m:r>
                  </m:oMath>
                </a14:m>
                <a:endParaRPr lang="zh-CN" altLang="en-US" dirty="0"/>
              </a:p>
            </p:txBody>
          </p:sp>
        </mc:Choice>
        <mc:Fallback xmlns="">
          <p:sp>
            <p:nvSpPr>
              <p:cNvPr id="35842" name="标题 1">
                <a:extLst>
                  <a:ext uri="{FF2B5EF4-FFF2-40B4-BE49-F238E27FC236}">
                    <a16:creationId xmlns:a16="http://schemas.microsoft.com/office/drawing/2014/main" id="{92E35B37-6D5E-430C-9EE9-15AC30CCD0AA}"/>
                  </a:ext>
                </a:extLst>
              </p:cNvPr>
              <p:cNvSpPr>
                <a:spLocks noGrp="1" noRot="1" noChangeAspect="1" noMove="1" noResize="1" noEditPoints="1" noAdjustHandles="1" noChangeArrowheads="1" noChangeShapeType="1" noTextEdit="1"/>
              </p:cNvSpPr>
              <p:nvPr>
                <p:ph type="title"/>
              </p:nvPr>
            </p:nvSpPr>
            <p:spPr>
              <a:xfrm>
                <a:off x="492125" y="76200"/>
                <a:ext cx="8229600" cy="846138"/>
              </a:xfrm>
              <a:blipFill>
                <a:blip r:embed="rId2"/>
                <a:stretch>
                  <a:fillRect l="-2889" t="-2899" b="-32609"/>
                </a:stretch>
              </a:blipFill>
            </p:spPr>
            <p:txBody>
              <a:bodyPr/>
              <a:lstStyle/>
              <a:p>
                <a:r>
                  <a:rPr lang="zh-CN" altLang="en-US">
                    <a:noFill/>
                  </a:rPr>
                  <a:t> </a:t>
                </a:r>
              </a:p>
            </p:txBody>
          </p:sp>
        </mc:Fallback>
      </mc:AlternateContent>
      <p:sp>
        <p:nvSpPr>
          <p:cNvPr id="35843" name="文本占位符 2">
            <a:extLst>
              <a:ext uri="{FF2B5EF4-FFF2-40B4-BE49-F238E27FC236}">
                <a16:creationId xmlns:a16="http://schemas.microsoft.com/office/drawing/2014/main" id="{B9080405-7FA0-4347-B94E-449E51DF74BD}"/>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400" dirty="0"/>
              <a:t>通过计量方法估计不同期限到期收益率之间的敏感性，用以调整久期，使得基于不同到期收益率计算出的久期之间具有可比性。</a:t>
            </a:r>
            <a:endParaRPr kumimoji="1" lang="en-US" altLang="zh-CN" sz="2400" dirty="0"/>
          </a:p>
        </p:txBody>
      </p:sp>
      <p:sp>
        <p:nvSpPr>
          <p:cNvPr id="35845" name="灯片编号占位符 1">
            <a:extLst>
              <a:ext uri="{FF2B5EF4-FFF2-40B4-BE49-F238E27FC236}">
                <a16:creationId xmlns:a16="http://schemas.microsoft.com/office/drawing/2014/main" id="{E38D4C3B-8F14-4292-BEFC-249FE2928BA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5D328C1-8F52-4D9E-8209-B5180E17D429}" type="slidenum">
              <a:rPr lang="zh-CN" altLang="en-US" smtClean="0">
                <a:solidFill>
                  <a:srgbClr val="7F7F7F"/>
                </a:solidFill>
                <a:latin typeface="Adobe Jenson Pro Capt" pitchFamily="18" charset="0"/>
              </a:rPr>
              <a:pPr/>
              <a:t>27</a:t>
            </a:fld>
            <a:endParaRPr lang="zh-CN" altLang="en-US">
              <a:solidFill>
                <a:srgbClr val="7F7F7F"/>
              </a:solidFill>
              <a:latin typeface="Adobe Jenson Pro Capt"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a:extLst>
              <a:ext uri="{FF2B5EF4-FFF2-40B4-BE49-F238E27FC236}">
                <a16:creationId xmlns:a16="http://schemas.microsoft.com/office/drawing/2014/main" id="{92E35B37-6D5E-430C-9EE9-15AC30CCD0AA}"/>
              </a:ext>
            </a:extLst>
          </p:cNvPr>
          <p:cNvSpPr>
            <a:spLocks noGrp="1" noChangeArrowheads="1"/>
          </p:cNvSpPr>
          <p:nvPr>
            <p:ph type="title"/>
          </p:nvPr>
        </p:nvSpPr>
        <p:spPr>
          <a:xfrm>
            <a:off x="492125" y="76200"/>
            <a:ext cx="8229600" cy="846138"/>
          </a:xfrm>
        </p:spPr>
        <p:txBody>
          <a:bodyPr/>
          <a:lstStyle/>
          <a:p>
            <a:r>
              <a:rPr lang="zh-CN" altLang="en-US" dirty="0"/>
              <a:t>多因子分析：关键利率久期</a:t>
            </a:r>
          </a:p>
        </p:txBody>
      </p:sp>
      <p:sp>
        <p:nvSpPr>
          <p:cNvPr id="35843" name="文本占位符 2">
            <a:extLst>
              <a:ext uri="{FF2B5EF4-FFF2-40B4-BE49-F238E27FC236}">
                <a16:creationId xmlns:a16="http://schemas.microsoft.com/office/drawing/2014/main" id="{B9080405-7FA0-4347-B94E-449E51DF74BD}"/>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选择市场上影响较大的即期利率，可以在假设其他期限的即期利率不变的情况下，逐一计算证券对这些利率的敏感性，从而形成一个关键利率久期向量。</a:t>
            </a:r>
            <a:endParaRPr kumimoji="1" lang="en-US" altLang="zh-CN" sz="2400" dirty="0"/>
          </a:p>
        </p:txBody>
      </p:sp>
      <p:sp>
        <p:nvSpPr>
          <p:cNvPr id="35845" name="灯片编号占位符 1">
            <a:extLst>
              <a:ext uri="{FF2B5EF4-FFF2-40B4-BE49-F238E27FC236}">
                <a16:creationId xmlns:a16="http://schemas.microsoft.com/office/drawing/2014/main" id="{E38D4C3B-8F14-4292-BEFC-249FE2928BA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5D328C1-8F52-4D9E-8209-B5180E17D429}" type="slidenum">
              <a:rPr lang="zh-CN" altLang="en-US" smtClean="0">
                <a:solidFill>
                  <a:srgbClr val="7F7F7F"/>
                </a:solidFill>
                <a:latin typeface="Adobe Jenson Pro Capt" pitchFamily="18" charset="0"/>
              </a:rPr>
              <a:pPr/>
              <a:t>28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88466928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a:extLst>
              <a:ext uri="{FF2B5EF4-FFF2-40B4-BE49-F238E27FC236}">
                <a16:creationId xmlns:a16="http://schemas.microsoft.com/office/drawing/2014/main" id="{39C8BCAB-3260-4A58-BA35-AFC9E6B233A1}"/>
              </a:ext>
            </a:extLst>
          </p:cNvPr>
          <p:cNvSpPr>
            <a:spLocks noGrp="1" noChangeArrowheads="1"/>
          </p:cNvSpPr>
          <p:nvPr>
            <p:ph type="title"/>
          </p:nvPr>
        </p:nvSpPr>
        <p:spPr>
          <a:xfrm>
            <a:off x="684213" y="2492375"/>
            <a:ext cx="7772400" cy="1362075"/>
          </a:xfrm>
        </p:spPr>
        <p:txBody>
          <a:bodyPr/>
          <a:lstStyle/>
          <a:p>
            <a:r>
              <a:rPr lang="zh-CN" altLang="en-US" cap="none"/>
              <a:t>第一节</a:t>
            </a:r>
          </a:p>
        </p:txBody>
      </p:sp>
      <p:sp>
        <p:nvSpPr>
          <p:cNvPr id="20483" name="文本占位符 4">
            <a:extLst>
              <a:ext uri="{FF2B5EF4-FFF2-40B4-BE49-F238E27FC236}">
                <a16:creationId xmlns:a16="http://schemas.microsoft.com/office/drawing/2014/main" id="{3A3CBE71-B8C7-42E4-A4E5-F10156D8F20D}"/>
              </a:ext>
            </a:extLst>
          </p:cNvPr>
          <p:cNvSpPr>
            <a:spLocks noGrp="1" noChangeArrowheads="1"/>
          </p:cNvSpPr>
          <p:nvPr>
            <p:ph type="body" idx="1"/>
          </p:nvPr>
        </p:nvSpPr>
        <p:spPr>
          <a:xfrm>
            <a:off x="684213" y="4076700"/>
            <a:ext cx="7772400" cy="1500188"/>
          </a:xfrm>
        </p:spPr>
        <p:txBody>
          <a:bodyPr/>
          <a:lstStyle/>
          <a:p>
            <a:r>
              <a:rPr lang="zh-CN" altLang="en-US" dirty="0"/>
              <a:t>利率风险的度量</a:t>
            </a:r>
          </a:p>
        </p:txBody>
      </p:sp>
      <p:sp>
        <p:nvSpPr>
          <p:cNvPr id="20484" name="灯片编号占位符 2">
            <a:extLst>
              <a:ext uri="{FF2B5EF4-FFF2-40B4-BE49-F238E27FC236}">
                <a16:creationId xmlns:a16="http://schemas.microsoft.com/office/drawing/2014/main" id="{6A83FFB5-936A-4096-942B-F386A5D8C69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B7E478B-13E1-4B76-9156-37AF3E0D8D00}" type="slidenum">
              <a:rPr lang="zh-CN" altLang="en-US" smtClean="0">
                <a:solidFill>
                  <a:srgbClr val="2A0015"/>
                </a:solidFill>
                <a:latin typeface="Adobe Jenson Pro Capt" pitchFamily="18" charset="0"/>
              </a:rPr>
              <a:pPr/>
              <a:t>2</a:t>
            </a:fld>
            <a:endParaRPr lang="zh-CN" altLang="en-US">
              <a:solidFill>
                <a:srgbClr val="2A0015"/>
              </a:solidFill>
              <a:latin typeface="Adobe Jenson Pro Capt" pitchFamily="18"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a:extLst>
              <a:ext uri="{FF2B5EF4-FFF2-40B4-BE49-F238E27FC236}">
                <a16:creationId xmlns:a16="http://schemas.microsoft.com/office/drawing/2014/main" id="{92E35B37-6D5E-430C-9EE9-15AC30CCD0AA}"/>
              </a:ext>
            </a:extLst>
          </p:cNvPr>
          <p:cNvSpPr>
            <a:spLocks noGrp="1" noChangeArrowheads="1"/>
          </p:cNvSpPr>
          <p:nvPr>
            <p:ph type="title"/>
          </p:nvPr>
        </p:nvSpPr>
        <p:spPr>
          <a:xfrm>
            <a:off x="492125" y="76200"/>
            <a:ext cx="8229600" cy="846138"/>
          </a:xfrm>
        </p:spPr>
        <p:txBody>
          <a:bodyPr/>
          <a:lstStyle/>
          <a:p>
            <a:r>
              <a:rPr lang="zh-CN" altLang="en-US" dirty="0"/>
              <a:t>多因子分析：主成分久期</a:t>
            </a:r>
          </a:p>
        </p:txBody>
      </p:sp>
      <mc:AlternateContent xmlns:mc="http://schemas.openxmlformats.org/markup-compatibility/2006" xmlns:a14="http://schemas.microsoft.com/office/drawing/2010/main">
        <mc:Choice Requires="a14">
          <p:sp>
            <p:nvSpPr>
              <p:cNvPr id="35843" name="文本占位符 2">
                <a:extLst>
                  <a:ext uri="{FF2B5EF4-FFF2-40B4-BE49-F238E27FC236}">
                    <a16:creationId xmlns:a16="http://schemas.microsoft.com/office/drawing/2014/main" id="{B9080405-7FA0-4347-B94E-449E51DF74BD}"/>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将影响整条利率期限结构变动的风险因子降维成三至四个主要成分，考察证券价值对这几个风险因子的敏感性。</a:t>
                </a:r>
                <a:endParaRPr kumimoji="1" lang="en-US" altLang="zh-CN" sz="2400" dirty="0"/>
              </a:p>
              <a:p>
                <a:pPr>
                  <a:buClr>
                    <a:srgbClr val="28571F"/>
                  </a:buClr>
                </a:pPr>
                <a:r>
                  <a:rPr kumimoji="1" lang="zh-CN" altLang="en-US" sz="2400" dirty="0"/>
                  <a:t>基于</a:t>
                </a:r>
                <a:r>
                  <a:rPr kumimoji="1" lang="en-US" altLang="zh-CN" sz="2400" dirty="0"/>
                  <a:t>NS</a:t>
                </a:r>
                <a:r>
                  <a:rPr kumimoji="1" lang="zh-CN" altLang="en-US" sz="2400" dirty="0"/>
                  <a:t>模型计算主成分久期</a:t>
                </a:r>
                <a:endParaRPr kumimoji="1" lang="en-US" altLang="zh-CN" sz="2400" dirty="0"/>
              </a:p>
              <a:p>
                <a:pPr>
                  <a:lnSpc>
                    <a:spcPct val="80000"/>
                  </a:lnSpc>
                  <a:buClr>
                    <a:srgbClr val="28571F"/>
                  </a:buClr>
                </a:pPr>
                <a:endParaRPr kumimoji="1" lang="en-US" altLang="zh-CN" sz="1600" i="1" kern="100" dirty="0">
                  <a:latin typeface="Cambria Math" panose="02040503050406030204" pitchFamily="18" charset="0"/>
                  <a:ea typeface="Cambria Math" panose="02040503050406030204" pitchFamily="18" charset="0"/>
                  <a:cs typeface="Times New Roman" panose="02020603050405020304" pitchFamily="18" charset="0"/>
                </a:endParaRPr>
              </a:p>
              <a:p>
                <a:pPr marL="0" indent="0">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4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𝑅</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𝑠</m:t>
                          </m:r>
                        </m:sup>
                      </m:sSub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ub>
                      </m:sSub>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𝑠</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sup>
                          </m:sSup>
                        </m:num>
                        <m:den>
                          <m:f>
                            <m:fPr>
                              <m:type m:val="li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𝑠</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den>
                      </m:f>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2</m:t>
                          </m:r>
                        </m:sub>
                      </m:sSub>
                      <m:d>
                        <m:dPr>
                          <m:begChr m:val="["/>
                          <m:endChr m:val="]"/>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𝑠</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sup>
                              </m:sSup>
                            </m:num>
                            <m:den>
                              <m:f>
                                <m:fPr>
                                  <m:type m:val="li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𝑠</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den>
                          </m:f>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𝑠</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sup>
                          </m:sSup>
                        </m:e>
                      </m:d>
                    </m:oMath>
                    <m:oMath xmlns:m="http://schemas.openxmlformats.org/officeDocument/2006/math">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nary>
                        <m:naryPr>
                          <m:chr m:val="∑"/>
                          <m:limLoc m:val="undOvr"/>
                          <m:grow m:val="o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ub>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𝑁</m:t>
                          </m:r>
                        </m:sup>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𝑐</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𝑓</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𝑅</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b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p>
                        </m:e>
                      </m:nary>
                    </m:oMath>
                    <m:oMath xmlns:m="http://schemas.openxmlformats.org/officeDocument/2006/math">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 </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𝐷</m:t>
                          </m:r>
                        </m:e>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sup>
                      </m:s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num>
                        <m:den>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nary>
                        <m:naryPr>
                          <m:chr m:val="∑"/>
                          <m:limLoc m:val="undOvr"/>
                          <m:supHide m:val="o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up/>
                        <m:e>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𝑐</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𝑓</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𝑅</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bSup>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p>
                            </m:num>
                            <m:den>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e>
                      </m:nary>
                    </m:oMath>
                    <m:oMath xmlns:m="http://schemas.openxmlformats.org/officeDocument/2006/math">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𝐷</m:t>
                          </m:r>
                        </m:e>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ub>
                          </m:sSub>
                        </m:sup>
                      </m:s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ub>
                          </m:sSub>
                        </m:den>
                      </m:f>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num>
                        <m:den>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nary>
                        <m:naryPr>
                          <m:chr m:val="∑"/>
                          <m:limLoc m:val="undOvr"/>
                          <m:supHide m:val="o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up/>
                        <m:e>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𝑐</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𝑓</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𝑅</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bSup>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p>
                            </m:num>
                            <m:den>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sup>
                              </m:sSup>
                            </m:num>
                            <m:den>
                              <m:f>
                                <m:fPr>
                                  <m:type m:val="li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den>
                          </m:f>
                        </m:e>
                      </m:nary>
                    </m:oMath>
                    <m:oMath xmlns:m="http://schemas.openxmlformats.org/officeDocument/2006/math">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𝐷</m:t>
                          </m:r>
                        </m:e>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2</m:t>
                              </m:r>
                            </m:sub>
                          </m:sSub>
                        </m:sup>
                      </m:s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𝛽</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2</m:t>
                              </m:r>
                            </m:sub>
                          </m:sSub>
                        </m:den>
                      </m:f>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num>
                        <m:den>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nary>
                        <m:naryPr>
                          <m:chr m:val="∑"/>
                          <m:limLoc m:val="undOvr"/>
                          <m:supHide m:val="o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up/>
                        <m:e>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𝑐</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𝑓</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Sup>
                                    <m:sSub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𝑅</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up>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bSup>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sup>
                              </m:sSup>
                            </m:num>
                            <m:den>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0</m:t>
                                  </m:r>
                                </m:sub>
                              </m:sSub>
                            </m:den>
                          </m:f>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r>
                            <a:rPr lang="zh-CN"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d>
                            <m:dPr>
                              <m:begChr m:val="["/>
                              <m:endChr m:val="]"/>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dPr>
                            <m:e>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1−</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sup>
                                  </m:sSup>
                                </m:num>
                                <m:den>
                                  <m:f>
                                    <m:fPr>
                                      <m:type m:val="lin"/>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den>
                              </m:f>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14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𝑡</m:t>
                                          </m:r>
                                        </m:e>
                                        <m:sub>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𝑖</m:t>
                                          </m:r>
                                        </m:sub>
                                      </m:sSub>
                                    </m:num>
                                    <m:den>
                                      <m:r>
                                        <a:rPr lang="en-US" altLang="zh-CN" sz="1400" i="1" kern="100">
                                          <a:effectLst/>
                                          <a:latin typeface="Cambria Math" panose="02040503050406030204" pitchFamily="18" charset="0"/>
                                          <a:ea typeface="等线" panose="02010600030101010101" pitchFamily="2" charset="-122"/>
                                          <a:cs typeface="Times New Roman" panose="02020603050405020304" pitchFamily="18" charset="0"/>
                                        </a:rPr>
                                        <m:t>𝑚</m:t>
                                      </m:r>
                                    </m:den>
                                  </m:f>
                                </m:sup>
                              </m:sSup>
                            </m:e>
                          </m:d>
                        </m:e>
                      </m:nary>
                    </m:oMath>
                  </m:oMathPara>
                </a14:m>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lnSpc>
                    <a:spcPct val="80000"/>
                  </a:lnSpc>
                  <a:buClr>
                    <a:srgbClr val="28571F"/>
                  </a:buClr>
                  <a:buNone/>
                </a:pPr>
                <a:endParaRPr kumimoji="1" lang="en-US" altLang="zh-CN" sz="2400" dirty="0">
                  <a:latin typeface="Cambria Math" panose="02040503050406030204" pitchFamily="18" charset="0"/>
                  <a:ea typeface="Cambria Math" panose="02040503050406030204" pitchFamily="18" charset="0"/>
                </a:endParaRPr>
              </a:p>
            </p:txBody>
          </p:sp>
        </mc:Choice>
        <mc:Fallback xmlns="">
          <p:sp>
            <p:nvSpPr>
              <p:cNvPr id="35843" name="文本占位符 2">
                <a:extLst>
                  <a:ext uri="{FF2B5EF4-FFF2-40B4-BE49-F238E27FC236}">
                    <a16:creationId xmlns:a16="http://schemas.microsoft.com/office/drawing/2014/main" id="{B9080405-7FA0-4347-B94E-449E51DF74BD}"/>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r="-74"/>
                </a:stretch>
              </a:blipFill>
            </p:spPr>
            <p:txBody>
              <a:bodyPr/>
              <a:lstStyle/>
              <a:p>
                <a:r>
                  <a:rPr lang="zh-CN" altLang="en-US">
                    <a:noFill/>
                  </a:rPr>
                  <a:t> </a:t>
                </a:r>
              </a:p>
            </p:txBody>
          </p:sp>
        </mc:Fallback>
      </mc:AlternateContent>
      <p:sp>
        <p:nvSpPr>
          <p:cNvPr id="35845" name="灯片编号占位符 1">
            <a:extLst>
              <a:ext uri="{FF2B5EF4-FFF2-40B4-BE49-F238E27FC236}">
                <a16:creationId xmlns:a16="http://schemas.microsoft.com/office/drawing/2014/main" id="{E38D4C3B-8F14-4292-BEFC-249FE2928BA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5D328C1-8F52-4D9E-8209-B5180E17D429}" type="slidenum">
              <a:rPr lang="zh-CN" altLang="en-US" smtClean="0">
                <a:solidFill>
                  <a:srgbClr val="7F7F7F"/>
                </a:solidFill>
                <a:latin typeface="Adobe Jenson Pro Capt" pitchFamily="18" charset="0"/>
              </a:rPr>
              <a:pPr/>
              <a:t>29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12634274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凸性与货币凸性</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凸性与货币凸性：定义与内涵</a:t>
            </a:r>
            <a:endParaRPr kumimoji="1" lang="en-US" altLang="zh-CN" sz="32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30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57928154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a:extLst>
              <a:ext uri="{FF2B5EF4-FFF2-40B4-BE49-F238E27FC236}">
                <a16:creationId xmlns:a16="http://schemas.microsoft.com/office/drawing/2014/main" id="{944F1E9C-A799-4427-8AA3-3CBB4B30D73C}"/>
              </a:ext>
            </a:extLst>
          </p:cNvPr>
          <p:cNvSpPr>
            <a:spLocks noGrp="1" noChangeArrowheads="1"/>
          </p:cNvSpPr>
          <p:nvPr>
            <p:ph type="title"/>
          </p:nvPr>
        </p:nvSpPr>
        <p:spPr>
          <a:xfrm>
            <a:off x="492125" y="76200"/>
            <a:ext cx="8229600" cy="846138"/>
          </a:xfrm>
        </p:spPr>
        <p:txBody>
          <a:bodyPr/>
          <a:lstStyle/>
          <a:p>
            <a:r>
              <a:rPr kumimoji="1" lang="zh-CN" altLang="en-US" dirty="0"/>
              <a:t>凸性的影响</a:t>
            </a:r>
          </a:p>
        </p:txBody>
      </p:sp>
      <p:sp>
        <p:nvSpPr>
          <p:cNvPr id="36867" name="内容占位符 2">
            <a:extLst>
              <a:ext uri="{FF2B5EF4-FFF2-40B4-BE49-F238E27FC236}">
                <a16:creationId xmlns:a16="http://schemas.microsoft.com/office/drawing/2014/main" id="{04F912D3-AA56-4BAD-8453-EFAE0BBB9212}"/>
              </a:ext>
            </a:extLst>
          </p:cNvPr>
          <p:cNvSpPr>
            <a:spLocks noGrp="1" noChangeArrowheads="1"/>
          </p:cNvSpPr>
          <p:nvPr>
            <p:ph idx="1"/>
          </p:nvPr>
        </p:nvSpPr>
        <p:spPr>
          <a:xfrm>
            <a:off x="457200" y="1341438"/>
            <a:ext cx="8229600" cy="5183187"/>
          </a:xfrm>
        </p:spPr>
        <p:txBody>
          <a:bodyPr/>
          <a:lstStyle/>
          <a:p>
            <a:pPr marL="0" indent="0">
              <a:buClr>
                <a:srgbClr val="28571F"/>
              </a:buClr>
              <a:buNone/>
            </a:pPr>
            <a:endParaRPr kumimoji="1" lang="zh-CN" altLang="en-US" dirty="0"/>
          </a:p>
        </p:txBody>
      </p:sp>
      <p:sp>
        <p:nvSpPr>
          <p:cNvPr id="36868" name="灯片编号占位符 3">
            <a:extLst>
              <a:ext uri="{FF2B5EF4-FFF2-40B4-BE49-F238E27FC236}">
                <a16:creationId xmlns:a16="http://schemas.microsoft.com/office/drawing/2014/main" id="{32F1584D-3041-4B81-86A7-0407F30478DD}"/>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1A23EB9-44F9-4E5F-92CE-5F3F4AD3B25B}" type="slidenum">
              <a:rPr lang="zh-CN" altLang="en-US" smtClean="0">
                <a:solidFill>
                  <a:srgbClr val="7F7F7F"/>
                </a:solidFill>
                <a:latin typeface="Adobe Jenson Pro Capt" pitchFamily="18" charset="0"/>
              </a:rPr>
              <a:pPr/>
              <a:t>31</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71C35FB0-4E85-48CA-AC04-A54253BF3EB6}"/>
              </a:ext>
            </a:extLst>
          </p:cNvPr>
          <p:cNvPicPr>
            <a:picLocks noChangeAspect="1"/>
          </p:cNvPicPr>
          <p:nvPr/>
        </p:nvPicPr>
        <p:blipFill>
          <a:blip r:embed="rId2"/>
          <a:stretch>
            <a:fillRect/>
          </a:stretch>
        </p:blipFill>
        <p:spPr>
          <a:xfrm>
            <a:off x="2721768" y="2166053"/>
            <a:ext cx="3700463" cy="2525894"/>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1">
            <a:extLst>
              <a:ext uri="{FF2B5EF4-FFF2-40B4-BE49-F238E27FC236}">
                <a16:creationId xmlns:a16="http://schemas.microsoft.com/office/drawing/2014/main" id="{09C60042-9DBB-41E7-8BA7-6A5031B958BC}"/>
              </a:ext>
            </a:extLst>
          </p:cNvPr>
          <p:cNvSpPr>
            <a:spLocks noGrp="1" noChangeArrowheads="1"/>
          </p:cNvSpPr>
          <p:nvPr>
            <p:ph type="title"/>
          </p:nvPr>
        </p:nvSpPr>
        <p:spPr>
          <a:xfrm>
            <a:off x="492125" y="76200"/>
            <a:ext cx="8229600" cy="846138"/>
          </a:xfrm>
        </p:spPr>
        <p:txBody>
          <a:bodyPr/>
          <a:lstStyle/>
          <a:p>
            <a:r>
              <a:rPr kumimoji="1" lang="zh-CN" altLang="en-US" dirty="0"/>
              <a:t>凸性的定义</a:t>
            </a:r>
          </a:p>
        </p:txBody>
      </p:sp>
      <mc:AlternateContent xmlns:mc="http://schemas.openxmlformats.org/markup-compatibility/2006" xmlns:a14="http://schemas.microsoft.com/office/drawing/2010/main">
        <mc:Choice Requires="a14">
          <p:sp>
            <p:nvSpPr>
              <p:cNvPr id="45059" name="内容占位符 2">
                <a:extLst>
                  <a:ext uri="{FF2B5EF4-FFF2-40B4-BE49-F238E27FC236}">
                    <a16:creationId xmlns:a16="http://schemas.microsoft.com/office/drawing/2014/main" id="{C42522CC-A999-49CC-974D-FB19FAFBC682}"/>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400" dirty="0"/>
                  <a:t>凸性反映的是泰勒展开式中的二阶敏感性</a:t>
                </a:r>
                <a:endParaRPr kumimoji="1" lang="en-US" altLang="zh-CN" sz="2400" dirty="0"/>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den>
                      </m:f>
                      <m:f>
                        <m:fPr>
                          <m:ctrlPr>
                            <a:rPr lang="zh-CN" altLang="zh-CN" sz="1400" i="1">
                              <a:effectLst/>
                              <a:latin typeface="Cambria Math" panose="02040503050406030204" pitchFamily="18" charset="0"/>
                              <a:ea typeface="Cambria Math" panose="02040503050406030204" pitchFamily="18" charset="0"/>
                            </a:rPr>
                          </m:ctrlPr>
                        </m:fPr>
                        <m:num>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den>
                      </m:f>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den>
                      </m:f>
                    </m:oMath>
                  </m:oMathPara>
                </a14:m>
                <a:endParaRPr kumimoji="1" lang="en-US" altLang="zh-CN" sz="2400" dirty="0"/>
              </a:p>
              <a:p>
                <a:pPr>
                  <a:buClr>
                    <a:srgbClr val="28571F"/>
                  </a:buClr>
                </a:pPr>
                <a:r>
                  <a:rPr kumimoji="1" lang="zh-CN" altLang="en-US" sz="2400" dirty="0"/>
                  <a:t>货币凸性</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r>
                        <a:rPr lang="en-US" altLang="zh-CN" sz="1800" i="1" smtClean="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den>
                      </m:f>
                      <m:f>
                        <m:fPr>
                          <m:ctrlPr>
                            <a:rPr lang="zh-CN" altLang="zh-CN" sz="1400" i="1">
                              <a:effectLst/>
                              <a:latin typeface="Cambria Math" panose="02040503050406030204" pitchFamily="18" charset="0"/>
                              <a:ea typeface="Cambria Math" panose="02040503050406030204" pitchFamily="18" charset="0"/>
                            </a:rPr>
                          </m:ctrlPr>
                        </m:fPr>
                        <m:num>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den>
                      </m:f>
                    </m:oMath>
                  </m:oMathPara>
                </a14:m>
                <a:endParaRPr kumimoji="1" lang="en-US" altLang="zh-CN" sz="2400" dirty="0"/>
              </a:p>
            </p:txBody>
          </p:sp>
        </mc:Choice>
        <mc:Fallback xmlns="">
          <p:sp>
            <p:nvSpPr>
              <p:cNvPr id="45059" name="内容占位符 2">
                <a:extLst>
                  <a:ext uri="{FF2B5EF4-FFF2-40B4-BE49-F238E27FC236}">
                    <a16:creationId xmlns:a16="http://schemas.microsoft.com/office/drawing/2014/main" id="{C42522CC-A999-49CC-974D-FB19FAFBC682}"/>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a:stretch>
              </a:blipFill>
            </p:spPr>
            <p:txBody>
              <a:bodyPr/>
              <a:lstStyle/>
              <a:p>
                <a:r>
                  <a:rPr lang="zh-CN" altLang="en-US">
                    <a:noFill/>
                  </a:rPr>
                  <a:t> </a:t>
                </a:r>
              </a:p>
            </p:txBody>
          </p:sp>
        </mc:Fallback>
      </mc:AlternateContent>
      <p:sp>
        <p:nvSpPr>
          <p:cNvPr id="45060" name="灯片编号占位符 3">
            <a:extLst>
              <a:ext uri="{FF2B5EF4-FFF2-40B4-BE49-F238E27FC236}">
                <a16:creationId xmlns:a16="http://schemas.microsoft.com/office/drawing/2014/main" id="{B95F018A-BA18-497A-B872-BD5941BB0E4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FC3FE97-DDC9-42E0-99B3-3D89FA7C7494}" type="slidenum">
              <a:rPr lang="zh-CN" altLang="en-US" smtClean="0">
                <a:solidFill>
                  <a:srgbClr val="7F7F7F"/>
                </a:solidFill>
                <a:latin typeface="Adobe Jenson Pro Capt" pitchFamily="18" charset="0"/>
              </a:rPr>
              <a:pPr/>
              <a:t>32</a:t>
            </a:fld>
            <a:endParaRPr lang="zh-CN" altLang="en-US">
              <a:solidFill>
                <a:srgbClr val="7F7F7F"/>
              </a:solidFill>
              <a:latin typeface="Adobe Jenson Pro Capt" pitchFamily="18"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a:extLst>
              <a:ext uri="{FF2B5EF4-FFF2-40B4-BE49-F238E27FC236}">
                <a16:creationId xmlns:a16="http://schemas.microsoft.com/office/drawing/2014/main" id="{E1F84AA4-1E12-42C5-8E78-7884BE80EAB3}"/>
              </a:ext>
            </a:extLst>
          </p:cNvPr>
          <p:cNvSpPr>
            <a:spLocks noGrp="1" noChangeArrowheads="1"/>
          </p:cNvSpPr>
          <p:nvPr>
            <p:ph type="title"/>
          </p:nvPr>
        </p:nvSpPr>
        <p:spPr>
          <a:xfrm>
            <a:off x="492125" y="76200"/>
            <a:ext cx="8229600" cy="846138"/>
          </a:xfrm>
        </p:spPr>
        <p:txBody>
          <a:bodyPr/>
          <a:lstStyle/>
          <a:p>
            <a:r>
              <a:rPr kumimoji="1" lang="zh-CN" altLang="en-US" dirty="0"/>
              <a:t>凸性的理解</a:t>
            </a:r>
          </a:p>
        </p:txBody>
      </p:sp>
      <mc:AlternateContent xmlns:mc="http://schemas.openxmlformats.org/markup-compatibility/2006" xmlns:a14="http://schemas.microsoft.com/office/drawing/2010/main">
        <mc:Choice Requires="a14">
          <p:sp>
            <p:nvSpPr>
              <p:cNvPr id="46083" name="内容占位符 2">
                <a:extLst>
                  <a:ext uri="{FF2B5EF4-FFF2-40B4-BE49-F238E27FC236}">
                    <a16:creationId xmlns:a16="http://schemas.microsoft.com/office/drawing/2014/main" id="{7BD5EA1B-4B26-457A-81F1-5080DCE82BF5}"/>
                  </a:ext>
                </a:extLst>
              </p:cNvPr>
              <p:cNvSpPr>
                <a:spLocks noGrp="1" noChangeArrowheads="1"/>
              </p:cNvSpPr>
              <p:nvPr>
                <p:ph idx="1"/>
              </p:nvPr>
            </p:nvSpPr>
            <p:spPr>
              <a:xfrm>
                <a:off x="457200" y="1341438"/>
                <a:ext cx="8229600" cy="5183187"/>
              </a:xfrm>
            </p:spPr>
            <p:txBody>
              <a:bodyPr/>
              <a:lstStyle/>
              <a:p>
                <a:pPr algn="l"/>
                <a:r>
                  <a:rPr lang="zh-CN" altLang="en-US" sz="2400" dirty="0"/>
                  <a:t>经济含义：很难用简单的经济思想来描述凸性，因为它与收益率变动的平方成比例</a:t>
                </a:r>
                <a:endParaRPr lang="en-US" altLang="zh-CN" sz="2400" dirty="0"/>
              </a:p>
              <a:p>
                <a:pPr algn="l"/>
                <a:r>
                  <a:rPr lang="zh-CN" altLang="en-US" sz="2400" dirty="0"/>
                  <a:t>几何含义：曲线凸度</a:t>
                </a:r>
                <a:endParaRPr lang="en-US" altLang="zh-CN" sz="2400" dirty="0"/>
              </a:p>
              <a:p>
                <a:r>
                  <a:rPr lang="zh-CN" altLang="en-US" sz="2400" dirty="0"/>
                  <a:t>数学意义：泰勒展式的第二项，凸性引起的证券价格百分比变动与金额变动分别为</a:t>
                </a:r>
                <a14:m>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𝑑</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oMath>
                </a14:m>
                <a:r>
                  <a:rPr lang="zh-CN" altLang="en-US" sz="2400" dirty="0"/>
                  <a:t>和</a:t>
                </a:r>
                <a14:m>
                  <m:oMath xmlns:m="http://schemas.openxmlformats.org/officeDocument/2006/math">
                    <m:sSub>
                      <m:sSubPr>
                        <m:ctrlPr>
                          <a:rPr lang="zh-CN" altLang="zh-CN" sz="1800" i="1">
                            <a:latin typeface="Cambria Math" panose="02040503050406030204" pitchFamily="18" charset="0"/>
                            <a:ea typeface="Cambria Math" panose="02040503050406030204" pitchFamily="18" charset="0"/>
                          </a:rPr>
                        </m:ctrlPr>
                      </m:sSubPr>
                      <m:e>
                        <m:r>
                          <a:rPr lang="en-US" altLang="zh-CN" sz="1800" i="1">
                            <a:latin typeface="Cambria Math" panose="02040503050406030204" pitchFamily="18" charset="0"/>
                            <a:ea typeface="Cambria Math" panose="02040503050406030204" pitchFamily="18" charset="0"/>
                          </a:rPr>
                          <m:t>$</m:t>
                        </m:r>
                        <m:r>
                          <a:rPr lang="en-US" altLang="zh-CN" sz="1800" i="1">
                            <a:latin typeface="Cambria Math" panose="02040503050406030204" pitchFamily="18" charset="0"/>
                            <a:ea typeface="Cambria Math" panose="02040503050406030204" pitchFamily="18" charset="0"/>
                          </a:rPr>
                          <m:t>𝐶</m:t>
                        </m:r>
                      </m:e>
                      <m:sub>
                        <m:r>
                          <a:rPr lang="en-US" altLang="zh-CN" sz="1800" i="1">
                            <a:latin typeface="Cambria Math" panose="02040503050406030204" pitchFamily="18" charset="0"/>
                            <a:ea typeface="Cambria Math" panose="02040503050406030204" pitchFamily="18" charset="0"/>
                          </a:rPr>
                          <m:t>𝑡</m:t>
                        </m:r>
                      </m:sub>
                    </m:sSub>
                    <m:r>
                      <a:rPr lang="en-US" altLang="zh-CN" sz="1800" i="1">
                        <a:latin typeface="Cambria Math" panose="02040503050406030204" pitchFamily="18" charset="0"/>
                        <a:ea typeface="Cambria Math" panose="02040503050406030204" pitchFamily="18" charset="0"/>
                      </a:rPr>
                      <m:t>∙</m:t>
                    </m:r>
                    <m:r>
                      <a:rPr lang="en-US" altLang="zh-CN" sz="1800" i="1">
                        <a:latin typeface="Cambria Math" panose="02040503050406030204" pitchFamily="18" charset="0"/>
                        <a:ea typeface="Cambria Math" panose="02040503050406030204" pitchFamily="18" charset="0"/>
                      </a:rPr>
                      <m:t>𝑑</m:t>
                    </m:r>
                    <m:sSup>
                      <m:sSupPr>
                        <m:ctrlPr>
                          <a:rPr lang="zh-CN" altLang="zh-CN" sz="1800" i="1">
                            <a:latin typeface="Cambria Math" panose="02040503050406030204" pitchFamily="18" charset="0"/>
                            <a:ea typeface="Cambria Math" panose="02040503050406030204" pitchFamily="18" charset="0"/>
                          </a:rPr>
                        </m:ctrlPr>
                      </m:sSupPr>
                      <m:e>
                        <m:r>
                          <a:rPr lang="en-US" altLang="zh-CN" sz="1800" i="1">
                            <a:latin typeface="Cambria Math" panose="02040503050406030204" pitchFamily="18" charset="0"/>
                            <a:ea typeface="Cambria Math" panose="02040503050406030204" pitchFamily="18" charset="0"/>
                          </a:rPr>
                          <m:t>𝑦</m:t>
                        </m:r>
                      </m:e>
                      <m:sup>
                        <m:r>
                          <a:rPr lang="en-US" altLang="zh-CN" sz="1800" i="1">
                            <a:latin typeface="Cambria Math" panose="02040503050406030204" pitchFamily="18" charset="0"/>
                            <a:ea typeface="Cambria Math" panose="02040503050406030204" pitchFamily="18" charset="0"/>
                          </a:rPr>
                          <m:t>2</m:t>
                        </m:r>
                      </m:sup>
                    </m:sSup>
                  </m:oMath>
                </a14:m>
                <a:endParaRPr lang="en-US" altLang="zh-CN" sz="1400" i="1" dirty="0">
                  <a:latin typeface="Cambria Math" panose="02040503050406030204" pitchFamily="18" charset="0"/>
                  <a:ea typeface="Cambria Math" panose="02040503050406030204" pitchFamily="18" charset="0"/>
                </a:endParaRPr>
              </a:p>
              <a:p>
                <a:r>
                  <a:rPr lang="zh-CN" altLang="en-US" sz="2400" dirty="0"/>
                  <a:t>凸性意义：提高了利率风险度量和管理的精确性</a:t>
                </a:r>
                <a:endParaRPr lang="en-US" altLang="zh-CN" sz="2400" dirty="0"/>
              </a:p>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与一阶导为负不同，凸性引起的价格变化通常是正的。</a:t>
                </a: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mc:Choice>
        <mc:Fallback xmlns="">
          <p:sp>
            <p:nvSpPr>
              <p:cNvPr id="46083" name="内容占位符 2">
                <a:extLst>
                  <a:ext uri="{FF2B5EF4-FFF2-40B4-BE49-F238E27FC236}">
                    <a16:creationId xmlns:a16="http://schemas.microsoft.com/office/drawing/2014/main" id="{7BD5EA1B-4B26-457A-81F1-5080DCE82BF5}"/>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941" r="-74"/>
                </a:stretch>
              </a:blipFill>
            </p:spPr>
            <p:txBody>
              <a:bodyPr/>
              <a:lstStyle/>
              <a:p>
                <a:r>
                  <a:rPr lang="zh-CN" altLang="en-US">
                    <a:noFill/>
                  </a:rPr>
                  <a:t> </a:t>
                </a:r>
              </a:p>
            </p:txBody>
          </p:sp>
        </mc:Fallback>
      </mc:AlternateContent>
      <p:sp>
        <p:nvSpPr>
          <p:cNvPr id="46084" name="灯片编号占位符 3">
            <a:extLst>
              <a:ext uri="{FF2B5EF4-FFF2-40B4-BE49-F238E27FC236}">
                <a16:creationId xmlns:a16="http://schemas.microsoft.com/office/drawing/2014/main" id="{66152D86-8EDD-4C0E-B2BA-887F50212ADB}"/>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3D9D2DF-7349-4992-AF49-65901CD240ED}" type="slidenum">
              <a:rPr lang="zh-CN" altLang="en-US" smtClean="0">
                <a:solidFill>
                  <a:srgbClr val="7F7F7F"/>
                </a:solidFill>
                <a:latin typeface="Adobe Jenson Pro Capt" pitchFamily="18" charset="0"/>
              </a:rPr>
              <a:pPr/>
              <a:t>33</a:t>
            </a:fld>
            <a:endParaRPr lang="zh-CN" altLang="en-US">
              <a:solidFill>
                <a:srgbClr val="7F7F7F"/>
              </a:solidFill>
              <a:latin typeface="Adobe Jenson Pro Capt" pitchFamily="18" charset="0"/>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a:extLst>
              <a:ext uri="{FF2B5EF4-FFF2-40B4-BE49-F238E27FC236}">
                <a16:creationId xmlns:a16="http://schemas.microsoft.com/office/drawing/2014/main" id="{779323B8-C09C-4460-9987-E4A50087CEF6}"/>
              </a:ext>
            </a:extLst>
          </p:cNvPr>
          <p:cNvSpPr>
            <a:spLocks noGrp="1" noChangeArrowheads="1"/>
          </p:cNvSpPr>
          <p:nvPr>
            <p:ph type="title"/>
          </p:nvPr>
        </p:nvSpPr>
        <p:spPr>
          <a:xfrm>
            <a:off x="492125" y="76200"/>
            <a:ext cx="8229600" cy="846138"/>
          </a:xfrm>
        </p:spPr>
        <p:txBody>
          <a:bodyPr/>
          <a:lstStyle/>
          <a:p>
            <a:r>
              <a:rPr kumimoji="1" lang="zh-CN" altLang="en-US" dirty="0"/>
              <a:t>凸性的例子</a:t>
            </a:r>
          </a:p>
        </p:txBody>
      </p:sp>
      <p:graphicFrame>
        <p:nvGraphicFramePr>
          <p:cNvPr id="2" name="内容占位符 1">
            <a:extLst>
              <a:ext uri="{FF2B5EF4-FFF2-40B4-BE49-F238E27FC236}">
                <a16:creationId xmlns:a16="http://schemas.microsoft.com/office/drawing/2014/main" id="{8387034C-B6AD-4200-9E58-CEF73734F559}"/>
              </a:ext>
            </a:extLst>
          </p:cNvPr>
          <p:cNvGraphicFramePr>
            <a:graphicFrameLocks noGrp="1"/>
          </p:cNvGraphicFramePr>
          <p:nvPr>
            <p:ph idx="1"/>
            <p:extLst>
              <p:ext uri="{D42A27DB-BD31-4B8C-83A1-F6EECF244321}">
                <p14:modId xmlns:p14="http://schemas.microsoft.com/office/powerpoint/2010/main" val="1304155713"/>
              </p:ext>
            </p:extLst>
          </p:nvPr>
        </p:nvGraphicFramePr>
        <p:xfrm>
          <a:off x="933450" y="1828800"/>
          <a:ext cx="7277100" cy="2214890"/>
        </p:xfrm>
        <a:graphic>
          <a:graphicData uri="http://schemas.openxmlformats.org/drawingml/2006/table">
            <a:tbl>
              <a:tblPr firstRow="1" firstCol="1" bandRow="1">
                <a:tableStyleId>{21E4AEA4-8DFA-4A89-87EB-49C32662AFE0}</a:tableStyleId>
              </a:tblPr>
              <a:tblGrid>
                <a:gridCol w="1027355">
                  <a:extLst>
                    <a:ext uri="{9D8B030D-6E8A-4147-A177-3AD203B41FA5}">
                      <a16:colId xmlns:a16="http://schemas.microsoft.com/office/drawing/2014/main" val="2184598730"/>
                    </a:ext>
                  </a:extLst>
                </a:gridCol>
                <a:gridCol w="1352518">
                  <a:extLst>
                    <a:ext uri="{9D8B030D-6E8A-4147-A177-3AD203B41FA5}">
                      <a16:colId xmlns:a16="http://schemas.microsoft.com/office/drawing/2014/main" val="3216837284"/>
                    </a:ext>
                  </a:extLst>
                </a:gridCol>
                <a:gridCol w="1457640">
                  <a:extLst>
                    <a:ext uri="{9D8B030D-6E8A-4147-A177-3AD203B41FA5}">
                      <a16:colId xmlns:a16="http://schemas.microsoft.com/office/drawing/2014/main" val="2366464264"/>
                    </a:ext>
                  </a:extLst>
                </a:gridCol>
                <a:gridCol w="1619031">
                  <a:extLst>
                    <a:ext uri="{9D8B030D-6E8A-4147-A177-3AD203B41FA5}">
                      <a16:colId xmlns:a16="http://schemas.microsoft.com/office/drawing/2014/main" val="436217738"/>
                    </a:ext>
                  </a:extLst>
                </a:gridCol>
                <a:gridCol w="1820556">
                  <a:extLst>
                    <a:ext uri="{9D8B030D-6E8A-4147-A177-3AD203B41FA5}">
                      <a16:colId xmlns:a16="http://schemas.microsoft.com/office/drawing/2014/main" val="2993498696"/>
                    </a:ext>
                  </a:extLst>
                </a:gridCol>
              </a:tblGrid>
              <a:tr h="442978">
                <a:tc>
                  <a:txBody>
                    <a:bodyPr/>
                    <a:lstStyle/>
                    <a:p>
                      <a:pPr indent="127000" algn="ctr"/>
                      <a:r>
                        <a:rPr kumimoji="0" lang="en-US" sz="1600" b="1"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YTM</a:t>
                      </a:r>
                      <a:endParaRPr kumimoji="0" lang="zh-CN" altLang="en-US" sz="1600" b="1"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127000" algn="ctr"/>
                      <a:r>
                        <a:rPr kumimoji="0" 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    9.5%</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127000" algn="ctr"/>
                      <a:r>
                        <a:rPr kumimoji="0" 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    10.5%</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127000" algn="ctr"/>
                      <a:r>
                        <a:rPr kumimoji="0" 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   7%</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127000" algn="ctr"/>
                      <a:r>
                        <a:rPr kumimoji="0" 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   13%</a:t>
                      </a:r>
                      <a:endPar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76740428"/>
                  </a:ext>
                </a:extLst>
              </a:tr>
              <a:tr h="442978">
                <a:tc>
                  <a:txBody>
                    <a:bodyPr/>
                    <a:lstStyle/>
                    <a:p>
                      <a:pPr marL="0" indent="127000" algn="ctr" defTabSz="914400" rtl="0" eaLnBrk="1" latinLnBrk="0" hangingPunct="1"/>
                      <a:r>
                        <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久期</a:t>
                      </a: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4.306%</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-4.306%</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25.836%</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rPr>
                        <a:t>-25.836%</a:t>
                      </a:r>
                      <a:endParaRPr kumimoji="0" lang="zh-CN" alt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4261341757"/>
                  </a:ext>
                </a:extLst>
              </a:tr>
              <a:tr h="442978">
                <a:tc>
                  <a:txBody>
                    <a:bodyPr/>
                    <a:lstStyle/>
                    <a:p>
                      <a:pPr marL="0" indent="127000" algn="ctr" defTabSz="914400" rtl="0" eaLnBrk="1" latinLnBrk="0" hangingPunct="1"/>
                      <a:r>
                        <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凸性</a:t>
                      </a:r>
                    </a:p>
                  </a:txBody>
                  <a:tcPr marL="68580" marR="68580" marT="0" marB="0" anchor="ctr"/>
                </a:tc>
                <a:tc>
                  <a:txBody>
                    <a:bodyPr/>
                    <a:lstStyle/>
                    <a:p>
                      <a:pPr indent="266700" algn="ctr"/>
                      <a:r>
                        <a:rPr kumimoji="0" 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rPr>
                        <a:t>0.127%</a:t>
                      </a:r>
                      <a:endParaRPr kumimoji="0" lang="zh-CN" alt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0.127%</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4.577%</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rPr>
                        <a:t>4.577%</a:t>
                      </a:r>
                      <a:endParaRPr kumimoji="0" lang="zh-CN" alt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2347552168"/>
                  </a:ext>
                </a:extLst>
              </a:tr>
              <a:tr h="442978">
                <a:tc>
                  <a:txBody>
                    <a:bodyPr/>
                    <a:lstStyle/>
                    <a:p>
                      <a:pPr marL="0" indent="127000" algn="ctr" defTabSz="914400" rtl="0" eaLnBrk="1" latinLnBrk="0" hangingPunct="1"/>
                      <a:r>
                        <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总和</a:t>
                      </a:r>
                    </a:p>
                  </a:txBody>
                  <a:tcPr marL="68580" marR="68580" marT="0" marB="0" anchor="ctr"/>
                </a:tc>
                <a:tc>
                  <a:txBody>
                    <a:bodyPr/>
                    <a:lstStyle/>
                    <a:p>
                      <a:pPr indent="266700" algn="ctr"/>
                      <a:r>
                        <a:rPr kumimoji="0" 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rPr>
                        <a:t>4.433%</a:t>
                      </a:r>
                      <a:endParaRPr kumimoji="0" lang="zh-CN" alt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-4.179%</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30.414%</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-21.259%</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4106573737"/>
                  </a:ext>
                </a:extLst>
              </a:tr>
              <a:tr h="442978">
                <a:tc>
                  <a:txBody>
                    <a:bodyPr/>
                    <a:lstStyle/>
                    <a:p>
                      <a:pPr marL="0" indent="127000" algn="ctr" defTabSz="914400" rtl="0" eaLnBrk="1" latinLnBrk="0" hangingPunct="1"/>
                      <a:r>
                        <a:rPr kumimoji="0" lang="zh-CN" altLang="en-US" sz="1600" b="0"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rPr>
                        <a:t>实际</a:t>
                      </a:r>
                    </a:p>
                  </a:txBody>
                  <a:tcPr marL="68580" marR="68580" marT="0" marB="0" anchor="ctr"/>
                </a:tc>
                <a:tc>
                  <a:txBody>
                    <a:bodyPr/>
                    <a:lstStyle/>
                    <a:p>
                      <a:pPr indent="266700" algn="ctr"/>
                      <a:r>
                        <a:rPr kumimoji="0" 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rPr>
                        <a:t>4.436%</a:t>
                      </a:r>
                      <a:endParaRPr kumimoji="0" lang="zh-CN" alt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rPr>
                        <a:t>-4.182%</a:t>
                      </a:r>
                      <a:endParaRPr kumimoji="0" lang="zh-CN" altLang="en-US" sz="1600" b="0" i="0" u="none" strike="noStrike" kern="0" cap="none" spc="0" normalizeH="0" baseline="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31.090%</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indent="266700" algn="ctr"/>
                      <a:r>
                        <a:rPr kumimoji="0" 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rPr>
                        <a:t>-21.808%</a:t>
                      </a:r>
                      <a:endParaRPr kumimoji="0" lang="zh-CN" altLang="en-US" sz="1600" b="0" i="0" u="none" strike="noStrike" kern="0" cap="none" spc="0" normalizeH="0" baseline="0" dirty="0">
                        <a:ln>
                          <a:noFill/>
                        </a:ln>
                        <a:solidFill>
                          <a:srgbClr val="262626"/>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773185532"/>
                  </a:ext>
                </a:extLst>
              </a:tr>
            </a:tbl>
          </a:graphicData>
        </a:graphic>
      </p:graphicFrame>
      <p:sp>
        <p:nvSpPr>
          <p:cNvPr id="47108" name="灯片编号占位符 3">
            <a:extLst>
              <a:ext uri="{FF2B5EF4-FFF2-40B4-BE49-F238E27FC236}">
                <a16:creationId xmlns:a16="http://schemas.microsoft.com/office/drawing/2014/main" id="{F4A2B444-1871-4474-B0F8-62F8EF4EF34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77DDADE-0821-418A-8F4D-3406D6431CA6}" type="slidenum">
              <a:rPr lang="zh-CN" altLang="en-US" smtClean="0">
                <a:solidFill>
                  <a:srgbClr val="7F7F7F"/>
                </a:solidFill>
                <a:latin typeface="Adobe Jenson Pro Capt" pitchFamily="18" charset="0"/>
              </a:rPr>
              <a:pPr/>
              <a:t>34</a:t>
            </a:fld>
            <a:endParaRPr lang="zh-CN" altLang="en-US">
              <a:solidFill>
                <a:srgbClr val="7F7F7F"/>
              </a:solidFill>
              <a:latin typeface="Adobe Jenson Pro Capt" pitchFamily="18" charset="0"/>
            </a:endParaRPr>
          </a:p>
        </p:txBody>
      </p:sp>
      <p:sp>
        <p:nvSpPr>
          <p:cNvPr id="12" name="文本框 11">
            <a:extLst>
              <a:ext uri="{FF2B5EF4-FFF2-40B4-BE49-F238E27FC236}">
                <a16:creationId xmlns:a16="http://schemas.microsoft.com/office/drawing/2014/main" id="{81863F72-AF80-4A5F-A87E-39192A7F0BB7}"/>
              </a:ext>
            </a:extLst>
          </p:cNvPr>
          <p:cNvSpPr txBox="1"/>
          <p:nvPr/>
        </p:nvSpPr>
        <p:spPr>
          <a:xfrm>
            <a:off x="492125" y="4675160"/>
            <a:ext cx="5867400" cy="461665"/>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800"/>
              </a:spcBef>
              <a:spcAft>
                <a:spcPct val="0"/>
              </a:spcAft>
              <a:buClr>
                <a:srgbClr val="35742A">
                  <a:lumMod val="75000"/>
                </a:srgbClr>
              </a:buClr>
              <a:buSzPct val="65000"/>
              <a:buFontTx/>
              <a:buBlip>
                <a:blip r:embed="rId2"/>
              </a:buBlip>
              <a:tabLst/>
              <a:defRPr/>
            </a:pP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凸性的引入提高了风险管理的精度</a:t>
            </a: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凸性与货币凸性</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凸性的计算</a:t>
            </a:r>
            <a:endParaRPr kumimoji="1" lang="en-US" altLang="zh-CN" sz="32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35</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89261233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a:extLst>
              <a:ext uri="{FF2B5EF4-FFF2-40B4-BE49-F238E27FC236}">
                <a16:creationId xmlns:a16="http://schemas.microsoft.com/office/drawing/2014/main" id="{4E2A7AF6-4C67-4B05-978A-98FBC8159BD4}"/>
              </a:ext>
            </a:extLst>
          </p:cNvPr>
          <p:cNvSpPr>
            <a:spLocks noGrp="1" noChangeArrowheads="1"/>
          </p:cNvSpPr>
          <p:nvPr>
            <p:ph type="title"/>
          </p:nvPr>
        </p:nvSpPr>
        <p:spPr>
          <a:xfrm>
            <a:off x="492125" y="76200"/>
            <a:ext cx="8229600" cy="846138"/>
          </a:xfrm>
        </p:spPr>
        <p:txBody>
          <a:bodyPr/>
          <a:lstStyle/>
          <a:p>
            <a:r>
              <a:rPr kumimoji="1" lang="zh-CN" altLang="en-US" dirty="0"/>
              <a:t>凸性的计算</a:t>
            </a:r>
          </a:p>
        </p:txBody>
      </p:sp>
      <mc:AlternateContent xmlns:mc="http://schemas.openxmlformats.org/markup-compatibility/2006" xmlns:a14="http://schemas.microsoft.com/office/drawing/2010/main">
        <mc:Choice Requires="a14">
          <p:sp>
            <p:nvSpPr>
              <p:cNvPr id="48131" name="内容占位符 2">
                <a:extLst>
                  <a:ext uri="{FF2B5EF4-FFF2-40B4-BE49-F238E27FC236}">
                    <a16:creationId xmlns:a16="http://schemas.microsoft.com/office/drawing/2014/main" id="{19655D9B-2BD6-457E-A9D5-7EF148436AA9}"/>
                  </a:ext>
                </a:extLst>
              </p:cNvPr>
              <p:cNvSpPr>
                <a:spLocks noGrp="1" noChangeArrowheads="1"/>
              </p:cNvSpPr>
              <p:nvPr>
                <p:ph idx="1"/>
              </p:nvPr>
            </p:nvSpPr>
            <p:spPr>
              <a:xfrm>
                <a:off x="457200" y="1341438"/>
                <a:ext cx="8229600" cy="5183187"/>
              </a:xfrm>
            </p:spPr>
            <p:txBody>
              <a:bodyPr/>
              <a:lstStyle/>
              <a:p>
                <a:pPr>
                  <a:lnSpc>
                    <a:spcPct val="90000"/>
                  </a:lnSpc>
                  <a:buClr>
                    <a:srgbClr val="28571F"/>
                  </a:buClr>
                </a:pPr>
                <a:r>
                  <a:rPr kumimoji="1" lang="zh-CN" altLang="en-US" sz="2400" dirty="0"/>
                  <a:t>不含权债的凸性（连续复利）</a:t>
                </a:r>
                <a:endParaRPr kumimoji="1" lang="en-US" altLang="zh-CN" sz="2800" dirty="0"/>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den>
                      </m:f>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𝑦</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sup>
                          </m:sSup>
                        </m:den>
                      </m:f>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num>
                        <m:den>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den>
                      </m:f>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nary>
                            <m:naryPr>
                              <m:chr m:val="∑"/>
                              <m:limLoc m:val="undOvr"/>
                              <m:grow m:val="on"/>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𝑁</m:t>
                              </m:r>
                            </m:sup>
                            <m:e>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𝑐𝑓</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up>
                              </m:s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sup>
                              </m:sSup>
                            </m:e>
                          </m:nary>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den>
                      </m:f>
                    </m:oMath>
                  </m:oMathPara>
                </a14:m>
                <a:endParaRPr lang="zh-CN" altLang="zh-CN" sz="1800" kern="100" dirty="0">
                  <a:effectLst/>
                  <a:latin typeface="Adobe Jenson Pro"/>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90000"/>
                  </a:lnSpc>
                  <a:spcBef>
                    <a:spcPts val="800"/>
                  </a:spcBef>
                  <a:spcAft>
                    <a:spcPct val="0"/>
                  </a:spcAft>
                  <a:buClr>
                    <a:srgbClr val="28571F"/>
                  </a:buClr>
                  <a:buSzPct val="65000"/>
                  <a:buFontTx/>
                  <a:buBlip>
                    <a:blip r:embed="rId2"/>
                  </a:buBlip>
                  <a:tabLst/>
                  <a:defRPr/>
                </a:pPr>
                <a:r>
                  <a:rPr kumimoji="1" lang="zh-CN" altLang="en-US" sz="2400" dirty="0"/>
                  <a:t>货币凸性</a:t>
                </a:r>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5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den>
                      </m:f>
                      <m:f>
                        <m:fPr>
                          <m:ctrlPr>
                            <a:rPr lang="zh-CN" altLang="zh-CN" sz="1400" i="1">
                              <a:effectLst/>
                              <a:latin typeface="Cambria Math" panose="02040503050406030204" pitchFamily="18" charset="0"/>
                              <a:ea typeface="Cambria Math" panose="02040503050406030204" pitchFamily="18" charset="0"/>
                            </a:rPr>
                          </m:ctrlPr>
                        </m:fPr>
                        <m:num>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den>
                      </m:f>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den>
                      </m:f>
                      <m:nary>
                        <m:naryPr>
                          <m:chr m:val="∑"/>
                          <m:limLoc m:val="undOvr"/>
                          <m:grow m:val="on"/>
                          <m:ctrlPr>
                            <a:rPr lang="zh-CN" altLang="zh-CN" sz="14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p>
                        <m:e>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𝑐</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𝑒</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p>
                        </m:e>
                      </m:nary>
                    </m:oMath>
                  </m:oMathPara>
                </a14:m>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90000"/>
                  </a:lnSpc>
                  <a:spcBef>
                    <a:spcPts val="800"/>
                  </a:spcBef>
                  <a:spcAft>
                    <a:spcPct val="0"/>
                  </a:spcAft>
                  <a:buClr>
                    <a:srgbClr val="28571F"/>
                  </a:buClr>
                  <a:buSzPct val="65000"/>
                  <a:buNone/>
                  <a:tabLst/>
                  <a:defRPr/>
                </a:pPr>
                <a:endParaRPr kumimoji="1" lang="en-US" altLang="zh-CN" sz="28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lnSpc>
                    <a:spcPct val="90000"/>
                  </a:lnSpc>
                  <a:buClr>
                    <a:srgbClr val="28571F"/>
                  </a:buClr>
                  <a:buNone/>
                </a:pPr>
                <a:endParaRPr kumimoji="1" lang="en-US" altLang="zh-CN" sz="2400" dirty="0"/>
              </a:p>
            </p:txBody>
          </p:sp>
        </mc:Choice>
        <mc:Fallback xmlns="">
          <p:sp>
            <p:nvSpPr>
              <p:cNvPr id="48131" name="内容占位符 2">
                <a:extLst>
                  <a:ext uri="{FF2B5EF4-FFF2-40B4-BE49-F238E27FC236}">
                    <a16:creationId xmlns:a16="http://schemas.microsoft.com/office/drawing/2014/main" id="{19655D9B-2BD6-457E-A9D5-7EF148436AA9}"/>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765"/>
                </a:stretch>
              </a:blipFill>
            </p:spPr>
            <p:txBody>
              <a:bodyPr/>
              <a:lstStyle/>
              <a:p>
                <a:r>
                  <a:rPr lang="zh-CN" altLang="en-US">
                    <a:noFill/>
                  </a:rPr>
                  <a:t> </a:t>
                </a:r>
              </a:p>
            </p:txBody>
          </p:sp>
        </mc:Fallback>
      </mc:AlternateContent>
      <p:sp>
        <p:nvSpPr>
          <p:cNvPr id="48132" name="灯片编号占位符 3">
            <a:extLst>
              <a:ext uri="{FF2B5EF4-FFF2-40B4-BE49-F238E27FC236}">
                <a16:creationId xmlns:a16="http://schemas.microsoft.com/office/drawing/2014/main" id="{29BE6CFB-D975-4B14-8FD4-EA9D61B736B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70193DB-9BB6-4E3C-9F19-95560F0D08F9}" type="slidenum">
              <a:rPr lang="zh-CN" altLang="en-US" smtClean="0">
                <a:solidFill>
                  <a:srgbClr val="7F7F7F"/>
                </a:solidFill>
                <a:latin typeface="Adobe Jenson Pro Capt" pitchFamily="18" charset="0"/>
              </a:rPr>
              <a:pPr/>
              <a:t>36</a:t>
            </a:fld>
            <a:endParaRPr lang="zh-CN" altLang="en-US">
              <a:solidFill>
                <a:srgbClr val="7F7F7F"/>
              </a:solidFill>
              <a:latin typeface="Adobe Jenson Pro Capt" pitchFamily="18"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a:extLst>
              <a:ext uri="{FF2B5EF4-FFF2-40B4-BE49-F238E27FC236}">
                <a16:creationId xmlns:a16="http://schemas.microsoft.com/office/drawing/2014/main" id="{4E2A7AF6-4C67-4B05-978A-98FBC8159BD4}"/>
              </a:ext>
            </a:extLst>
          </p:cNvPr>
          <p:cNvSpPr>
            <a:spLocks noGrp="1" noChangeArrowheads="1"/>
          </p:cNvSpPr>
          <p:nvPr>
            <p:ph type="title"/>
          </p:nvPr>
        </p:nvSpPr>
        <p:spPr>
          <a:xfrm>
            <a:off x="492125" y="76200"/>
            <a:ext cx="8229600" cy="846138"/>
          </a:xfrm>
        </p:spPr>
        <p:txBody>
          <a:bodyPr/>
          <a:lstStyle/>
          <a:p>
            <a:r>
              <a:rPr kumimoji="1" lang="zh-CN" altLang="en-US" dirty="0"/>
              <a:t>组合凸性的计算</a:t>
            </a:r>
          </a:p>
        </p:txBody>
      </p:sp>
      <mc:AlternateContent xmlns:mc="http://schemas.openxmlformats.org/markup-compatibility/2006" xmlns:a14="http://schemas.microsoft.com/office/drawing/2010/main">
        <mc:Choice Requires="a14">
          <p:sp>
            <p:nvSpPr>
              <p:cNvPr id="48131" name="内容占位符 2">
                <a:extLst>
                  <a:ext uri="{FF2B5EF4-FFF2-40B4-BE49-F238E27FC236}">
                    <a16:creationId xmlns:a16="http://schemas.microsoft.com/office/drawing/2014/main" id="{19655D9B-2BD6-457E-A9D5-7EF148436AA9}"/>
                  </a:ext>
                </a:extLst>
              </p:cNvPr>
              <p:cNvSpPr>
                <a:spLocks noGrp="1" noChangeArrowheads="1"/>
              </p:cNvSpPr>
              <p:nvPr>
                <p:ph idx="1"/>
              </p:nvPr>
            </p:nvSpPr>
            <p:spPr>
              <a:xfrm>
                <a:off x="457200" y="1341438"/>
                <a:ext cx="8229600" cy="5183187"/>
              </a:xfrm>
            </p:spPr>
            <p:txBody>
              <a:bodyPr/>
              <a:lstStyle/>
              <a:p>
                <a:pPr>
                  <a:lnSpc>
                    <a:spcPct val="90000"/>
                  </a:lnSpc>
                  <a:buClr>
                    <a:srgbClr val="28571F"/>
                  </a:buClr>
                </a:pPr>
                <a:r>
                  <a:rPr kumimoji="1" lang="zh-CN" altLang="en-US" sz="2400" dirty="0"/>
                  <a:t>组合货币凸性</a:t>
                </a:r>
                <a:endParaRPr kumimoji="1" lang="en-US" altLang="zh-CN" sz="2400" dirty="0"/>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r>
                        <a:rPr lang="en-US" altLang="zh-CN" sz="2000" i="1" smtClean="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𝑃</m:t>
                          </m:r>
                        </m:sup>
                      </m:sSubSup>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supHide m:val="on"/>
                          <m:ctrlPr>
                            <a:rPr lang="zh-CN" altLang="zh-CN" sz="1200" i="1">
                              <a:effectLst/>
                              <a:latin typeface="Cambria Math" panose="02040503050406030204" pitchFamily="18" charset="0"/>
                              <a:ea typeface="Cambria Math" panose="02040503050406030204" pitchFamily="18" charset="0"/>
                            </a:rPr>
                          </m:ctrlPr>
                        </m:naryPr>
                        <m:sub>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𝑗</m:t>
                          </m:r>
                        </m:sub>
                        <m:sup/>
                        <m:e>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200" i="1">
                                  <a:effectLst/>
                                  <a:latin typeface="Cambria Math" panose="02040503050406030204" pitchFamily="18" charset="0"/>
                                  <a:ea typeface="Cambria Math" panose="02040503050406030204" pitchFamily="18" charset="0"/>
                                </a:rPr>
                              </m:ctrlPr>
                            </m:sSubSupPr>
                            <m:e>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2000" i="1">
                                  <a:effectLst/>
                                  <a:latin typeface="Cambria Math" panose="02040503050406030204" pitchFamily="18" charset="0"/>
                                  <a:ea typeface="宋体" panose="02010600030101010101" pitchFamily="2" charset="-122"/>
                                  <a:cs typeface="Times New Roman" panose="02020603050405020304" pitchFamily="18" charset="0"/>
                                </a:rPr>
                                <m:t>𝑗</m:t>
                              </m:r>
                            </m:sup>
                          </m:sSubSup>
                        </m:e>
                      </m:nary>
                    </m:oMath>
                  </m:oMathPara>
                </a14:m>
                <a:endParaRPr lang="zh-CN" altLang="zh-CN" sz="2000" kern="100" dirty="0">
                  <a:effectLst/>
                  <a:latin typeface="Adobe Jenson Pro"/>
                  <a:ea typeface="宋体" panose="02010600030101010101" pitchFamily="2" charset="-122"/>
                  <a:cs typeface="Times New Roman" panose="02020603050405020304" pitchFamily="18" charset="0"/>
                </a:endParaRPr>
              </a:p>
              <a:p>
                <a:pPr marL="342900" marR="0" lvl="0" indent="-342900" algn="l" defTabSz="914400" rtl="0" eaLnBrk="0" fontAlgn="base" latinLnBrk="0" hangingPunct="0">
                  <a:lnSpc>
                    <a:spcPct val="90000"/>
                  </a:lnSpc>
                  <a:spcBef>
                    <a:spcPts val="800"/>
                  </a:spcBef>
                  <a:spcAft>
                    <a:spcPct val="0"/>
                  </a:spcAft>
                  <a:buClr>
                    <a:srgbClr val="28571F"/>
                  </a:buClr>
                  <a:buSzPct val="65000"/>
                  <a:buFontTx/>
                  <a:buBlip>
                    <a:blip r:embed="rId2"/>
                  </a:buBlip>
                  <a:tabLst/>
                  <a:defRPr/>
                </a:pPr>
                <a:r>
                  <a:rPr kumimoji="1" lang="zh-CN" altLang="en-US" sz="2400" dirty="0"/>
                  <a:t>组合凸性</a:t>
                </a:r>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15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sSubSup>
                        <m:sSubSupPr>
                          <m:ctrlPr>
                            <a:rPr lang="zh-CN" altLang="zh-CN" sz="1400" i="1" smtClean="0">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𝑃</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supHide m:val="on"/>
                          <m:ctrlPr>
                            <a:rPr lang="zh-CN" altLang="zh-CN" sz="14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𝑗</m:t>
                          </m:r>
                        </m:sub>
                        <m:sup/>
                        <m:e>
                          <m:f>
                            <m:fPr>
                              <m:ctrlPr>
                                <a:rPr lang="zh-CN" altLang="zh-CN" sz="1400" i="1">
                                  <a:effectLst/>
                                  <a:latin typeface="Cambria Math" panose="02040503050406030204" pitchFamily="18" charset="0"/>
                                  <a:ea typeface="Cambria Math" panose="02040503050406030204" pitchFamily="18" charset="0"/>
                                </a:rPr>
                              </m:ctrlPr>
                            </m:fPr>
                            <m:num>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𝑗</m:t>
                                  </m:r>
                                </m:sup>
                              </m:sSubSup>
                            </m:num>
                            <m:den>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𝑃</m:t>
                                  </m:r>
                                </m:sup>
                              </m:sSubSup>
                            </m:den>
                          </m:f>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𝑗</m:t>
                              </m:r>
                            </m:sup>
                          </m:sSubSup>
                        </m:e>
                      </m:nary>
                    </m:oMath>
                  </m:oMathPara>
                </a14:m>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marR="0" lvl="0" indent="0" algn="l" defTabSz="914400" rtl="0" eaLnBrk="0" fontAlgn="base" latinLnBrk="0" hangingPunct="0">
                  <a:lnSpc>
                    <a:spcPct val="90000"/>
                  </a:lnSpc>
                  <a:spcBef>
                    <a:spcPts val="800"/>
                  </a:spcBef>
                  <a:spcAft>
                    <a:spcPct val="0"/>
                  </a:spcAft>
                  <a:buClr>
                    <a:srgbClr val="28571F"/>
                  </a:buClr>
                  <a:buSzPct val="65000"/>
                  <a:buNone/>
                  <a:tabLst/>
                  <a:defRPr/>
                </a:pPr>
                <a:endParaRPr kumimoji="1" lang="en-US" altLang="zh-CN" sz="28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lnSpc>
                    <a:spcPct val="90000"/>
                  </a:lnSpc>
                  <a:buClr>
                    <a:srgbClr val="28571F"/>
                  </a:buClr>
                  <a:buNone/>
                </a:pPr>
                <a:endParaRPr kumimoji="1" lang="en-US" altLang="zh-CN" sz="2400" dirty="0"/>
              </a:p>
            </p:txBody>
          </p:sp>
        </mc:Choice>
        <mc:Fallback xmlns="">
          <p:sp>
            <p:nvSpPr>
              <p:cNvPr id="48131" name="内容占位符 2">
                <a:extLst>
                  <a:ext uri="{FF2B5EF4-FFF2-40B4-BE49-F238E27FC236}">
                    <a16:creationId xmlns:a16="http://schemas.microsoft.com/office/drawing/2014/main" id="{19655D9B-2BD6-457E-A9D5-7EF148436AA9}"/>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765"/>
                </a:stretch>
              </a:blipFill>
            </p:spPr>
            <p:txBody>
              <a:bodyPr/>
              <a:lstStyle/>
              <a:p>
                <a:r>
                  <a:rPr lang="zh-CN" altLang="en-US">
                    <a:noFill/>
                  </a:rPr>
                  <a:t> </a:t>
                </a:r>
              </a:p>
            </p:txBody>
          </p:sp>
        </mc:Fallback>
      </mc:AlternateContent>
      <p:sp>
        <p:nvSpPr>
          <p:cNvPr id="48132" name="灯片编号占位符 3">
            <a:extLst>
              <a:ext uri="{FF2B5EF4-FFF2-40B4-BE49-F238E27FC236}">
                <a16:creationId xmlns:a16="http://schemas.microsoft.com/office/drawing/2014/main" id="{29BE6CFB-D975-4B14-8FD4-EA9D61B736B4}"/>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70193DB-9BB6-4E3C-9F19-95560F0D08F9}" type="slidenum">
              <a:rPr lang="zh-CN" altLang="en-US" smtClean="0">
                <a:solidFill>
                  <a:srgbClr val="7F7F7F"/>
                </a:solidFill>
                <a:latin typeface="Adobe Jenson Pro Capt" pitchFamily="18" charset="0"/>
              </a:rPr>
              <a:pPr/>
              <a:t>37</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416580328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有效久期与基点价格值</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2800" dirty="0"/>
              <a:t>有效（货币）久期与基点价格值：定义与内涵</a:t>
            </a:r>
            <a:endParaRPr kumimoji="1" lang="en-US" altLang="zh-CN" sz="28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38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68432871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3">
            <a:extLst>
              <a:ext uri="{FF2B5EF4-FFF2-40B4-BE49-F238E27FC236}">
                <a16:creationId xmlns:a16="http://schemas.microsoft.com/office/drawing/2014/main" id="{F5A967AD-5D88-4D4F-A81F-ED245A415BA1}"/>
              </a:ext>
            </a:extLst>
          </p:cNvPr>
          <p:cNvSpPr>
            <a:spLocks noGrp="1" noChangeArrowheads="1"/>
          </p:cNvSpPr>
          <p:nvPr>
            <p:ph type="title"/>
          </p:nvPr>
        </p:nvSpPr>
        <p:spPr>
          <a:xfrm>
            <a:off x="492125" y="76200"/>
            <a:ext cx="8229600" cy="846138"/>
          </a:xfrm>
        </p:spPr>
        <p:txBody>
          <a:bodyPr/>
          <a:lstStyle/>
          <a:p>
            <a:r>
              <a:rPr lang="zh-CN" altLang="en-US" dirty="0"/>
              <a:t>利率敏感性分析概述</a:t>
            </a:r>
          </a:p>
        </p:txBody>
      </p:sp>
      <p:sp>
        <p:nvSpPr>
          <p:cNvPr id="21507" name="文本占位符 4">
            <a:extLst>
              <a:ext uri="{FF2B5EF4-FFF2-40B4-BE49-F238E27FC236}">
                <a16:creationId xmlns:a16="http://schemas.microsoft.com/office/drawing/2014/main" id="{D5C589BE-8E2E-4C0F-855D-10C785E2CA3C}"/>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发生变动的利率是什么“利率”？</a:t>
            </a:r>
            <a:endParaRPr lang="en-US" altLang="zh-CN" sz="2400" dirty="0"/>
          </a:p>
          <a:p>
            <a:pPr>
              <a:buClr>
                <a:srgbClr val="28571F"/>
              </a:buClr>
            </a:pPr>
            <a:endParaRPr lang="en-US" altLang="zh-CN" sz="2400" dirty="0"/>
          </a:p>
          <a:p>
            <a:pPr>
              <a:buClr>
                <a:srgbClr val="28571F"/>
              </a:buClr>
            </a:pPr>
            <a:r>
              <a:rPr lang="zh-CN" altLang="en-US" sz="2400" dirty="0"/>
              <a:t>“价值”变化还是“价格”变化？</a:t>
            </a:r>
            <a:endParaRPr lang="en-US" altLang="zh-CN" sz="2400" dirty="0"/>
          </a:p>
          <a:p>
            <a:pPr>
              <a:buClr>
                <a:srgbClr val="28571F"/>
              </a:buClr>
            </a:pPr>
            <a:endParaRPr lang="en-US" altLang="zh-CN" sz="2400" dirty="0"/>
          </a:p>
          <a:p>
            <a:pPr>
              <a:buClr>
                <a:srgbClr val="28571F"/>
              </a:buClr>
            </a:pPr>
            <a:r>
              <a:rPr lang="zh-CN" altLang="en-US" sz="2400" dirty="0"/>
              <a:t>“变化”如何刻画？</a:t>
            </a:r>
            <a:endParaRPr lang="en-US" altLang="zh-CN" sz="2400" dirty="0"/>
          </a:p>
          <a:p>
            <a:pPr>
              <a:buClr>
                <a:srgbClr val="28571F"/>
              </a:buClr>
            </a:pPr>
            <a:endParaRPr lang="en-US" altLang="zh-CN" sz="2400" dirty="0"/>
          </a:p>
          <a:p>
            <a:pPr>
              <a:buClr>
                <a:srgbClr val="28571F"/>
              </a:buClr>
            </a:pPr>
            <a:r>
              <a:rPr lang="zh-CN" altLang="en-US" sz="2400" dirty="0"/>
              <a:t>百分比敏感性还是绝对值敏感性？</a:t>
            </a:r>
          </a:p>
        </p:txBody>
      </p:sp>
      <p:sp>
        <p:nvSpPr>
          <p:cNvPr id="21508" name="灯片编号占位符 1">
            <a:extLst>
              <a:ext uri="{FF2B5EF4-FFF2-40B4-BE49-F238E27FC236}">
                <a16:creationId xmlns:a16="http://schemas.microsoft.com/office/drawing/2014/main" id="{BFAF3504-5501-4A69-8FC8-C7610AEE170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4893136-F2EE-4716-8B2B-E07D33D6E352}" type="slidenum">
              <a:rPr lang="zh-CN" altLang="en-US" smtClean="0">
                <a:solidFill>
                  <a:srgbClr val="7F7F7F"/>
                </a:solidFill>
                <a:latin typeface="Adobe Jenson Pro Capt" pitchFamily="18" charset="0"/>
              </a:rPr>
              <a:pPr/>
              <a:t>3</a:t>
            </a:fld>
            <a:endParaRPr lang="zh-CN" altLang="en-US">
              <a:solidFill>
                <a:srgbClr val="7F7F7F"/>
              </a:solidFill>
              <a:latin typeface="Adobe Jenson Pro Capt" pitchFamily="18" charset="0"/>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sz="3600" dirty="0"/>
              <a:t>有效（货币）久期与基点价格值的定义</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066800"/>
                <a:ext cx="8229600" cy="5183187"/>
              </a:xfrm>
            </p:spPr>
            <p:txBody>
              <a:bodyPr/>
              <a:lstStyle/>
              <a:p>
                <a:pPr>
                  <a:buClr>
                    <a:srgbClr val="28571F"/>
                  </a:buClr>
                </a:pPr>
                <a:r>
                  <a:rPr kumimoji="1" lang="zh-CN" altLang="en-US" sz="2400" dirty="0"/>
                  <a:t>有效久期：运用中心差分的思路，</a:t>
                </a:r>
                <a:r>
                  <a:rPr kumimoji="1" lang="zh-CN" altLang="zh-CN" sz="2400" dirty="0"/>
                  <a:t>分别计算到期收益率向上和向下变动同样幅度</a:t>
                </a:r>
                <a14:m>
                  <m:oMath xmlns:m="http://schemas.openxmlformats.org/officeDocument/2006/math">
                    <m:r>
                      <a:rPr kumimoji="1" lang="en-US" altLang="zh-CN" sz="2000">
                        <a:latin typeface="Cambria Math" panose="02040503050406030204" pitchFamily="18" charset="0"/>
                      </a:rPr>
                      <m:t>|</m:t>
                    </m:r>
                    <m:sSubSup>
                      <m:sSubSupPr>
                        <m:ctrlPr>
                          <a:rPr kumimoji="1" lang="zh-CN" altLang="zh-CN" sz="2000" i="1">
                            <a:latin typeface="Cambria Math" panose="02040503050406030204" pitchFamily="18" charset="0"/>
                          </a:rPr>
                        </m:ctrlPr>
                      </m:sSubSupPr>
                      <m:e>
                        <m:r>
                          <a:rPr kumimoji="1" lang="en-US" altLang="zh-CN" sz="2000">
                            <a:latin typeface="Cambria Math" panose="02040503050406030204" pitchFamily="18" charset="0"/>
                          </a:rPr>
                          <m:t>𝑦</m:t>
                        </m:r>
                      </m:e>
                      <m:sub>
                        <m:r>
                          <a:rPr kumimoji="1" lang="en-US" altLang="zh-CN" sz="2000">
                            <a:latin typeface="Cambria Math" panose="02040503050406030204" pitchFamily="18" charset="0"/>
                          </a:rPr>
                          <m:t>𝑡</m:t>
                        </m:r>
                      </m:sub>
                      <m:sup>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𝑡</m:t>
                            </m:r>
                          </m:e>
                          <m:sub>
                            <m:r>
                              <a:rPr kumimoji="1" lang="en-US" altLang="zh-CN" sz="2000">
                                <a:latin typeface="Cambria Math" panose="02040503050406030204" pitchFamily="18" charset="0"/>
                              </a:rPr>
                              <m:t>𝑁</m:t>
                            </m:r>
                          </m:sub>
                        </m:sSub>
                      </m:sup>
                    </m:sSubSup>
                    <m:r>
                      <a:rPr kumimoji="1" lang="en-US" altLang="zh-CN" sz="2000">
                        <a:latin typeface="Cambria Math" panose="02040503050406030204" pitchFamily="18" charset="0"/>
                      </a:rPr>
                      <m:t>|</m:t>
                    </m:r>
                  </m:oMath>
                </a14:m>
                <a:r>
                  <a:rPr kumimoji="1" lang="zh-CN" altLang="zh-CN" sz="2400" dirty="0"/>
                  <a:t>的情况下资产价值的绝对变化幅度</a:t>
                </a:r>
                <a14:m>
                  <m:oMath xmlns:m="http://schemas.openxmlformats.org/officeDocument/2006/math">
                    <m:d>
                      <m:dPr>
                        <m:begChr m:val="|"/>
                        <m:endChr m:val="|"/>
                        <m:ctrlPr>
                          <a:rPr kumimoji="1" lang="zh-CN" altLang="zh-CN" sz="2000" i="1">
                            <a:latin typeface="Cambria Math" panose="02040503050406030204" pitchFamily="18" charset="0"/>
                          </a:rPr>
                        </m:ctrlPr>
                      </m:d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𝑉</m:t>
                            </m:r>
                          </m:e>
                          <m:sub>
                            <m:r>
                              <a:rPr kumimoji="1" lang="en-US" altLang="zh-CN" sz="2000">
                                <a:latin typeface="Cambria Math" panose="02040503050406030204" pitchFamily="18" charset="0"/>
                              </a:rPr>
                              <m:t>+</m:t>
                            </m:r>
                          </m:sub>
                        </m:sSub>
                        <m:r>
                          <a:rPr kumimoji="1" lang="en-US" altLang="zh-CN" sz="2000">
                            <a:latin typeface="Cambria Math" panose="02040503050406030204" pitchFamily="18" charset="0"/>
                          </a:rPr>
                          <m:t>−</m:t>
                        </m:r>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𝑉</m:t>
                            </m:r>
                          </m:e>
                          <m:sub>
                            <m:r>
                              <a:rPr kumimoji="1" lang="en-US" altLang="zh-CN" sz="2000">
                                <a:latin typeface="Cambria Math" panose="02040503050406030204" pitchFamily="18" charset="0"/>
                              </a:rPr>
                              <m:t>𝑡</m:t>
                            </m:r>
                          </m:sub>
                        </m:sSub>
                      </m:e>
                    </m:d>
                  </m:oMath>
                </a14:m>
                <a:r>
                  <a:rPr kumimoji="1" lang="zh-CN" altLang="zh-CN" sz="2400" dirty="0"/>
                  <a:t>和</a:t>
                </a:r>
                <a14:m>
                  <m:oMath xmlns:m="http://schemas.openxmlformats.org/officeDocument/2006/math">
                    <m:d>
                      <m:dPr>
                        <m:begChr m:val="|"/>
                        <m:endChr m:val="|"/>
                        <m:ctrlPr>
                          <a:rPr kumimoji="1" lang="zh-CN" altLang="zh-CN" sz="2000" i="1">
                            <a:latin typeface="Cambria Math" panose="02040503050406030204" pitchFamily="18" charset="0"/>
                          </a:rPr>
                        </m:ctrlPr>
                      </m:dPr>
                      <m:e>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𝑉</m:t>
                            </m:r>
                          </m:e>
                          <m:sub>
                            <m:r>
                              <a:rPr kumimoji="1" lang="en-US" altLang="zh-CN" sz="2000">
                                <a:latin typeface="Cambria Math" panose="02040503050406030204" pitchFamily="18" charset="0"/>
                              </a:rPr>
                              <m:t>𝑡</m:t>
                            </m:r>
                          </m:sub>
                        </m:sSub>
                        <m:r>
                          <a:rPr kumimoji="1" lang="en-US" altLang="zh-CN" sz="2000">
                            <a:latin typeface="Cambria Math" panose="02040503050406030204" pitchFamily="18" charset="0"/>
                          </a:rPr>
                          <m:t>−</m:t>
                        </m:r>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𝑉</m:t>
                            </m:r>
                          </m:e>
                          <m:sub>
                            <m:r>
                              <a:rPr kumimoji="1" lang="en-US" altLang="zh-CN" sz="2000">
                                <a:latin typeface="Cambria Math" panose="02040503050406030204" pitchFamily="18" charset="0"/>
                              </a:rPr>
                              <m:t>−</m:t>
                            </m:r>
                          </m:sub>
                        </m:sSub>
                      </m:e>
                    </m:d>
                  </m:oMath>
                </a14:m>
                <a:r>
                  <a:rPr kumimoji="1" lang="zh-CN" altLang="zh-CN" sz="2400" dirty="0"/>
                  <a:t>，再加以平均计算出利率敏感性。</a:t>
                </a:r>
                <a:endParaRPr kumimoji="1" lang="en-US" altLang="zh-CN" sz="2400" dirty="0"/>
              </a:p>
              <a:p>
                <a:pPr marL="0" indent="0">
                  <a:lnSpc>
                    <a:spcPct val="130000"/>
                  </a:lnSpc>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100" i="1" smtClean="0">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𝑒𝑓𝑓</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den>
                      </m:f>
                      <m:d>
                        <m:dPr>
                          <m:begChr m:val="|"/>
                          <m:endChr m:val="|"/>
                          <m:ctrlPr>
                            <a:rPr lang="zh-CN" altLang="zh-CN" sz="1100" i="1">
                              <a:solidFill>
                                <a:schemeClr val="tx1"/>
                              </a:solidFill>
                              <a:effectLst/>
                              <a:latin typeface="Cambria Math" panose="02040503050406030204" pitchFamily="18" charset="0"/>
                              <a:ea typeface="Cambria Math" panose="02040503050406030204" pitchFamily="18" charset="0"/>
                            </a:rPr>
                          </m:ctrlPr>
                        </m:dPr>
                        <m:e>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num>
                            <m:den>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num>
                            <m:den>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e>
                      </m:d>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d>
                            <m:dPr>
                              <m:begChr m:val="|"/>
                              <m:endChr m:val="|"/>
                              <m:ctrlPr>
                                <a:rPr lang="zh-CN" altLang="zh-CN" sz="1100" i="1">
                                  <a:solidFill>
                                    <a:schemeClr val="tx1"/>
                                  </a:solidFill>
                                  <a:effectLst/>
                                  <a:latin typeface="Cambria Math" panose="02040503050406030204" pitchFamily="18" charset="0"/>
                                  <a:ea typeface="Cambria Math" panose="02040503050406030204" pitchFamily="18" charset="0"/>
                                </a:rPr>
                              </m:ctrlPr>
                            </m:dPr>
                            <m:e>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e>
                          </m:d>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oMath>
                  </m:oMathPara>
                </a14:m>
                <a:endParaRPr kumimoji="1" lang="en-US" altLang="zh-CN" sz="2400" dirty="0"/>
              </a:p>
              <a:p>
                <a:pPr>
                  <a:buClr>
                    <a:srgbClr val="28571F"/>
                  </a:buClr>
                </a:pPr>
                <a:endParaRPr kumimoji="1" lang="en-US" altLang="zh-CN" sz="2400" dirty="0"/>
              </a:p>
              <a:p>
                <a:pPr>
                  <a:buClr>
                    <a:srgbClr val="28571F"/>
                  </a:buClr>
                </a:pPr>
                <a:r>
                  <a:rPr kumimoji="1" lang="zh-CN" altLang="en-US" sz="2400" dirty="0"/>
                  <a:t>货币有效久期</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100" i="1" smtClean="0">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𝑒𝑓𝑓</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d>
                            <m:dPr>
                              <m:begChr m:val="|"/>
                              <m:endChr m:val="|"/>
                              <m:ctrlPr>
                                <a:rPr lang="zh-CN" altLang="zh-CN" sz="1100" i="1">
                                  <a:solidFill>
                                    <a:schemeClr val="tx1"/>
                                  </a:solidFill>
                                  <a:effectLst/>
                                  <a:latin typeface="Cambria Math" panose="02040503050406030204" pitchFamily="18" charset="0"/>
                                  <a:ea typeface="Cambria Math" panose="02040503050406030204" pitchFamily="18" charset="0"/>
                                </a:rPr>
                              </m:ctrlPr>
                            </m:dPr>
                            <m:e>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e>
                          </m:d>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10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oMath>
                  </m:oMathPara>
                </a14:m>
                <a:endParaRPr kumimoji="1" lang="en-US" altLang="zh-CN" sz="2400" dirty="0"/>
              </a:p>
              <a:p>
                <a:pPr>
                  <a:buClr>
                    <a:srgbClr val="28571F"/>
                  </a:buClr>
                </a:pPr>
                <a:endParaRPr kumimoji="1" lang="en-US" altLang="zh-CN" sz="2400" dirty="0"/>
              </a:p>
              <a:p>
                <a:pPr>
                  <a:buClr>
                    <a:srgbClr val="28571F"/>
                  </a:buClr>
                </a:pP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066800"/>
                <a:ext cx="8229600" cy="5183187"/>
              </a:xfrm>
              <a:blipFill>
                <a:blip r:embed="rId2"/>
                <a:stretch>
                  <a:fillRect t="-941" r="-74"/>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39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425217813"/>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endParaRPr kumimoji="1" lang="zh-CN" altLang="en-US" sz="3600" dirty="0"/>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066800"/>
                <a:ext cx="8229600" cy="5183187"/>
              </a:xfrm>
            </p:spPr>
            <p:txBody>
              <a:bodyPr/>
              <a:lstStyle/>
              <a:p>
                <a:pPr>
                  <a:buClr>
                    <a:srgbClr val="28571F"/>
                  </a:buClr>
                </a:pPr>
                <a:r>
                  <a:rPr kumimoji="1" lang="zh-CN" altLang="en-US" sz="2400" dirty="0"/>
                  <a:t>有效凸性</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Sup>
                        <m:sSubSupPr>
                          <m:ctrlPr>
                            <a:rPr lang="zh-CN" altLang="zh-CN" sz="1050" i="1" smtClean="0">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𝑒𝑓𝑓</m:t>
                          </m:r>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den>
                      </m:f>
                      <m:f>
                        <m:fPr>
                          <m:ctrlPr>
                            <a:rPr lang="zh-CN" altLang="zh-CN" sz="1050" i="1">
                              <a:solidFill>
                                <a:schemeClr val="tx1"/>
                              </a:solidFill>
                              <a:effectLst/>
                              <a:latin typeface="Cambria Math" panose="02040503050406030204" pitchFamily="18" charset="0"/>
                              <a:ea typeface="Cambria Math" panose="02040503050406030204" pitchFamily="18" charset="0"/>
                            </a:rPr>
                          </m:ctrlPr>
                        </m:fPr>
                        <m:num>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1</m:t>
                          </m:r>
                        </m:num>
                        <m:den>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den>
                      </m:f>
                      <m:d>
                        <m:dPr>
                          <m:begChr m:val="|"/>
                          <m:endChr m:val="|"/>
                          <m:ctrlPr>
                            <a:rPr lang="zh-CN" altLang="zh-CN" sz="1050" i="1">
                              <a:solidFill>
                                <a:schemeClr val="tx1"/>
                              </a:solidFill>
                              <a:effectLst/>
                              <a:latin typeface="Cambria Math" panose="02040503050406030204" pitchFamily="18" charset="0"/>
                              <a:ea typeface="Cambria Math" panose="02040503050406030204" pitchFamily="18" charset="0"/>
                            </a:rPr>
                          </m:ctrlPr>
                        </m:dPr>
                        <m:e>
                          <m:f>
                            <m:fPr>
                              <m:ctrlPr>
                                <a:rPr lang="zh-CN" altLang="zh-CN" sz="1050" i="1">
                                  <a:solidFill>
                                    <a:schemeClr val="tx1"/>
                                  </a:solidFill>
                                  <a:effectLst/>
                                  <a:latin typeface="Cambria Math" panose="02040503050406030204" pitchFamily="18" charset="0"/>
                                  <a:ea typeface="Cambria Math" panose="02040503050406030204" pitchFamily="18" charset="0"/>
                                </a:rPr>
                              </m:ctrlPr>
                            </m:fPr>
                            <m:num>
                              <m:f>
                                <m:fPr>
                                  <m:ctrlPr>
                                    <a:rPr lang="zh-CN" altLang="zh-CN" sz="1050" i="1">
                                      <a:solidFill>
                                        <a:schemeClr val="tx1"/>
                                      </a:solidFill>
                                      <a:effectLst/>
                                      <a:latin typeface="Cambria Math" panose="02040503050406030204" pitchFamily="18" charset="0"/>
                                      <a:ea typeface="Cambria Math" panose="02040503050406030204" pitchFamily="18" charset="0"/>
                                    </a:rPr>
                                  </m:ctrlPr>
                                </m:fPr>
                                <m:num>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05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solidFill>
                                        <a:schemeClr val="tx1"/>
                                      </a:solidFill>
                                      <a:effectLst/>
                                      <a:latin typeface="Cambria Math" panose="02040503050406030204" pitchFamily="18" charset="0"/>
                                      <a:ea typeface="Cambria Math" panose="02040503050406030204" pitchFamily="18" charset="0"/>
                                    </a:rPr>
                                  </m:ctrlPr>
                                </m:fPr>
                                <m:num>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05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05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den>
                          </m:f>
                        </m:e>
                      </m:d>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050" i="1">
                              <a:solidFill>
                                <a:schemeClr val="tx1"/>
                              </a:solidFill>
                              <a:effectLst/>
                              <a:latin typeface="Cambria Math" panose="02040503050406030204" pitchFamily="18" charset="0"/>
                              <a:ea typeface="Cambria Math" panose="02040503050406030204" pitchFamily="18" charset="0"/>
                            </a:rPr>
                          </m:ctrlPr>
                        </m:fPr>
                        <m:num>
                          <m:d>
                            <m:dPr>
                              <m:begChr m:val="|"/>
                              <m:endChr m:val="|"/>
                              <m:ctrlPr>
                                <a:rPr lang="zh-CN" altLang="zh-CN" sz="1050" i="1">
                                  <a:solidFill>
                                    <a:schemeClr val="tx1"/>
                                  </a:solidFill>
                                  <a:effectLst/>
                                  <a:latin typeface="Cambria Math" panose="02040503050406030204" pitchFamily="18" charset="0"/>
                                  <a:ea typeface="Cambria Math" panose="02040503050406030204" pitchFamily="18" charset="0"/>
                                </a:rPr>
                              </m:ctrlPr>
                            </m:dPr>
                            <m:e>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e>
                          </m:d>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050" i="1">
                                  <a:solidFill>
                                    <a:schemeClr val="tx1"/>
                                  </a:solidFill>
                                  <a:effectLst/>
                                  <a:latin typeface="Cambria Math" panose="02040503050406030204" pitchFamily="18" charset="0"/>
                                  <a:ea typeface="Cambria Math" panose="02040503050406030204" pitchFamily="18" charset="0"/>
                                </a:rPr>
                              </m:ctrlPr>
                            </m:s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𝛥</m:t>
                              </m:r>
                              <m:sSubSup>
                                <m:sSubSupPr>
                                  <m:ctrlPr>
                                    <a:rPr lang="zh-CN" altLang="zh-CN" sz="1050" i="1">
                                      <a:solidFill>
                                        <a:schemeClr val="tx1"/>
                                      </a:solidFill>
                                      <a:effectLst/>
                                      <a:latin typeface="Cambria Math" panose="02040503050406030204" pitchFamily="18" charset="0"/>
                                      <a:ea typeface="Cambria Math" panose="02040503050406030204" pitchFamily="18" charset="0"/>
                                    </a:rPr>
                                  </m:ctrlPr>
                                </m:sSubSup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𝑦</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up>
                                  <m:sSub>
                                    <m:sSubPr>
                                      <m:ctrlPr>
                                        <a:rPr lang="zh-CN" altLang="zh-CN" sz="105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𝑁</m:t>
                                      </m:r>
                                    </m:sub>
                                  </m:sSub>
                                </m:sup>
                              </m:sSub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e>
                            <m:sup>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sup>
                          </m:sSup>
                        </m:den>
                      </m:f>
                    </m:oMath>
                  </m:oMathPara>
                </a14:m>
                <a:endParaRPr kumimoji="1" lang="en-US" altLang="zh-CN" sz="2000" dirty="0"/>
              </a:p>
              <a:p>
                <a:pPr>
                  <a:buClr>
                    <a:srgbClr val="28571F"/>
                  </a:buClr>
                </a:pPr>
                <a:endParaRPr kumimoji="1" lang="en-US" altLang="zh-CN" sz="2400" dirty="0"/>
              </a:p>
              <a:p>
                <a:pPr>
                  <a:buClr>
                    <a:srgbClr val="28571F"/>
                  </a:buClr>
                </a:pPr>
                <a:r>
                  <a:rPr kumimoji="1" lang="zh-CN" altLang="en-US" sz="2400" dirty="0"/>
                  <a:t>基点价格值：</a:t>
                </a:r>
                <a:r>
                  <a:rPr kumimoji="1" lang="zh-CN" altLang="zh-CN" sz="2400" dirty="0"/>
                  <a:t>如果令到期收益率变化幅度</a:t>
                </a:r>
                <a14:m>
                  <m:oMath xmlns:m="http://schemas.openxmlformats.org/officeDocument/2006/math">
                    <m:r>
                      <a:rPr kumimoji="1" lang="en-US" altLang="zh-CN" sz="2400">
                        <a:latin typeface="Cambria Math" panose="02040503050406030204" pitchFamily="18" charset="0"/>
                      </a:rPr>
                      <m:t>|</m:t>
                    </m:r>
                    <m:sSubSup>
                      <m:sSubSupPr>
                        <m:ctrlPr>
                          <a:rPr kumimoji="1" lang="zh-CN" altLang="zh-CN" sz="2400" i="1">
                            <a:latin typeface="Cambria Math" panose="02040503050406030204" pitchFamily="18" charset="0"/>
                          </a:rPr>
                        </m:ctrlPr>
                      </m:sSubSupPr>
                      <m:e>
                        <m:r>
                          <a:rPr kumimoji="1" lang="en-US" altLang="zh-CN" sz="2400">
                            <a:latin typeface="Cambria Math" panose="02040503050406030204" pitchFamily="18" charset="0"/>
                          </a:rPr>
                          <m:t>𝑦</m:t>
                        </m:r>
                      </m:e>
                      <m:sub>
                        <m:r>
                          <a:rPr kumimoji="1" lang="en-US" altLang="zh-CN" sz="2400">
                            <a:latin typeface="Cambria Math" panose="02040503050406030204" pitchFamily="18" charset="0"/>
                          </a:rPr>
                          <m:t>𝑡</m:t>
                        </m:r>
                      </m:sub>
                      <m:sup>
                        <m:sSub>
                          <m:sSubPr>
                            <m:ctrlPr>
                              <a:rPr kumimoji="1" lang="zh-CN" altLang="zh-CN" sz="2400" i="1">
                                <a:latin typeface="Cambria Math" panose="02040503050406030204" pitchFamily="18" charset="0"/>
                              </a:rPr>
                            </m:ctrlPr>
                          </m:sSubPr>
                          <m:e>
                            <m:r>
                              <a:rPr kumimoji="1" lang="en-US" altLang="zh-CN" sz="2400">
                                <a:latin typeface="Cambria Math" panose="02040503050406030204" pitchFamily="18" charset="0"/>
                              </a:rPr>
                              <m:t>𝑡</m:t>
                            </m:r>
                          </m:e>
                          <m:sub>
                            <m:r>
                              <a:rPr kumimoji="1" lang="en-US" altLang="zh-CN" sz="2400">
                                <a:latin typeface="Cambria Math" panose="02040503050406030204" pitchFamily="18" charset="0"/>
                              </a:rPr>
                              <m:t>𝑁</m:t>
                            </m:r>
                          </m:sub>
                        </m:sSub>
                      </m:sup>
                    </m:sSubSup>
                    <m:r>
                      <a:rPr kumimoji="1" lang="en-US" altLang="zh-CN" sz="2400">
                        <a:latin typeface="Cambria Math" panose="02040503050406030204" pitchFamily="18" charset="0"/>
                      </a:rPr>
                      <m:t>|</m:t>
                    </m:r>
                  </m:oMath>
                </a14:m>
                <a:r>
                  <a:rPr kumimoji="1" lang="zh-CN" altLang="zh-CN" sz="2400" dirty="0"/>
                  <a:t>为</a:t>
                </a:r>
                <a:r>
                  <a:rPr kumimoji="1" lang="en-US" altLang="zh-CN" sz="2400" dirty="0"/>
                  <a:t>1</a:t>
                </a:r>
                <a:r>
                  <a:rPr kumimoji="1" lang="zh-CN" altLang="zh-CN" sz="2400" dirty="0"/>
                  <a:t>个基点（</a:t>
                </a:r>
                <a:r>
                  <a:rPr kumimoji="1" lang="en-US" altLang="zh-CN" sz="2400" dirty="0"/>
                  <a:t>0.01%</a:t>
                </a:r>
                <a:r>
                  <a:rPr kumimoji="1" lang="zh-CN" altLang="zh-CN" sz="2400" dirty="0"/>
                  <a:t>）计算得到的有效货币久期</a:t>
                </a:r>
                <a:endParaRPr kumimoji="1" lang="en-US" altLang="zh-CN" sz="2400" dirty="0"/>
              </a:p>
              <a:p>
                <a:pPr marL="0" indent="0">
                  <a:lnSpc>
                    <a:spcPct val="13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100" i="1" smtClean="0">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𝐵𝑃𝑉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100" i="1">
                              <a:solidFill>
                                <a:schemeClr val="tx1"/>
                              </a:solidFill>
                              <a:effectLst/>
                              <a:latin typeface="Cambria Math" panose="02040503050406030204" pitchFamily="18" charset="0"/>
                              <a:ea typeface="Cambria Math" panose="02040503050406030204" pitchFamily="18" charset="0"/>
                            </a:rPr>
                          </m:ctrlPr>
                        </m:fPr>
                        <m:num>
                          <m:d>
                            <m:dPr>
                              <m:begChr m:val="|"/>
                              <m:endChr m:val="|"/>
                              <m:ctrlPr>
                                <a:rPr lang="zh-CN" altLang="zh-CN" sz="1100" i="1">
                                  <a:solidFill>
                                    <a:schemeClr val="tx1"/>
                                  </a:solidFill>
                                  <a:effectLst/>
                                  <a:latin typeface="Cambria Math" panose="02040503050406030204" pitchFamily="18" charset="0"/>
                                  <a:ea typeface="Cambria Math" panose="02040503050406030204" pitchFamily="18" charset="0"/>
                                </a:rPr>
                              </m:ctrlPr>
                            </m:dPr>
                            <m:e>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−0.01%</m:t>
                                  </m:r>
                                </m:sub>
                              </m:s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100" i="1">
                                      <a:solidFill>
                                        <a:schemeClr val="tx1"/>
                                      </a:solidFill>
                                      <a:effectLst/>
                                      <a:latin typeface="Cambria Math" panose="02040503050406030204" pitchFamily="18" charset="0"/>
                                      <a:ea typeface="Cambria Math" panose="02040503050406030204" pitchFamily="18" charset="0"/>
                                    </a:rPr>
                                  </m:ctrlPr>
                                </m:sSubPr>
                                <m:e>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+0.01%</m:t>
                                  </m:r>
                                </m:sub>
                              </m:sSub>
                            </m:e>
                          </m:d>
                        </m:num>
                        <m:den>
                          <m:r>
                            <a:rPr lang="en-US" altLang="zh-CN" sz="1400" i="1">
                              <a:solidFill>
                                <a:schemeClr val="tx1"/>
                              </a:solidFill>
                              <a:effectLst/>
                              <a:latin typeface="Cambria Math" panose="02040503050406030204" pitchFamily="18" charset="0"/>
                              <a:ea typeface="宋体" panose="02010600030101010101" pitchFamily="2" charset="-122"/>
                              <a:cs typeface="Times New Roman" panose="02020603050405020304" pitchFamily="18" charset="0"/>
                            </a:rPr>
                            <m:t>2</m:t>
                          </m:r>
                        </m:den>
                      </m:f>
                    </m:oMath>
                  </m:oMathPara>
                </a14:m>
                <a:endParaRPr kumimoji="1" lang="en-US" altLang="zh-CN" sz="2400" dirty="0"/>
              </a:p>
              <a:p>
                <a:pPr>
                  <a:buClr>
                    <a:srgbClr val="28571F"/>
                  </a:buClr>
                </a:pP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066800"/>
                <a:ext cx="8229600" cy="5183187"/>
              </a:xfrm>
              <a:blipFill>
                <a:blip r:embed="rId2"/>
                <a:stretch>
                  <a:fillRect t="-1059"/>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75623312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sz="3600" dirty="0"/>
              <a:t>有效（货币）久期与基点价格值的特点</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217613"/>
                <a:ext cx="8229600" cy="5183187"/>
              </a:xfrm>
            </p:spPr>
            <p:txBody>
              <a:bodyPr/>
              <a:lstStyle/>
              <a:p>
                <a:pPr>
                  <a:buClr>
                    <a:srgbClr val="28571F"/>
                  </a:buClr>
                </a:pPr>
                <a:r>
                  <a:rPr kumimoji="1" lang="zh-CN" altLang="en-US" sz="2400" dirty="0"/>
                  <a:t>适用于计算定价公式复杂或求导不易的复杂产品的久期</a:t>
                </a:r>
                <a:endParaRPr kumimoji="1" lang="en-US" altLang="zh-CN" sz="2400" dirty="0"/>
              </a:p>
              <a:p>
                <a:pPr lvl="1">
                  <a:buClr>
                    <a:srgbClr val="28571F"/>
                  </a:buClr>
                </a:pPr>
                <a:r>
                  <a:rPr kumimoji="1" lang="zh-CN" altLang="zh-CN" sz="2000" dirty="0"/>
                  <a:t>用定价公式或数值方法计算得到</a:t>
                </a:r>
                <a14:m>
                  <m:oMath xmlns:m="http://schemas.openxmlformats.org/officeDocument/2006/math">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𝑉</m:t>
                        </m:r>
                      </m:e>
                      <m:sub>
                        <m:r>
                          <a:rPr kumimoji="1" lang="en-US" altLang="zh-CN" sz="2000">
                            <a:latin typeface="Cambria Math" panose="02040503050406030204" pitchFamily="18" charset="0"/>
                          </a:rPr>
                          <m:t>+</m:t>
                        </m:r>
                      </m:sub>
                    </m:sSub>
                  </m:oMath>
                </a14:m>
                <a:r>
                  <a:rPr kumimoji="1" lang="zh-CN" altLang="zh-CN" sz="2000" dirty="0"/>
                  <a:t>和</a:t>
                </a:r>
                <a14:m>
                  <m:oMath xmlns:m="http://schemas.openxmlformats.org/officeDocument/2006/math">
                    <m:sSub>
                      <m:sSubPr>
                        <m:ctrlPr>
                          <a:rPr kumimoji="1" lang="zh-CN" altLang="zh-CN" sz="2000" i="1">
                            <a:latin typeface="Cambria Math" panose="02040503050406030204" pitchFamily="18" charset="0"/>
                          </a:rPr>
                        </m:ctrlPr>
                      </m:sSubPr>
                      <m:e>
                        <m:r>
                          <a:rPr kumimoji="1" lang="en-US" altLang="zh-CN" sz="2000">
                            <a:latin typeface="Cambria Math" panose="02040503050406030204" pitchFamily="18" charset="0"/>
                          </a:rPr>
                          <m:t>𝑉</m:t>
                        </m:r>
                      </m:e>
                      <m:sub>
                        <m:r>
                          <a:rPr kumimoji="1" lang="en-US" altLang="zh-CN" sz="2000">
                            <a:latin typeface="Cambria Math" panose="02040503050406030204" pitchFamily="18" charset="0"/>
                          </a:rPr>
                          <m:t>−</m:t>
                        </m:r>
                      </m:sub>
                    </m:sSub>
                  </m:oMath>
                </a14:m>
                <a:r>
                  <a:rPr kumimoji="1" lang="zh-CN" altLang="zh-CN" sz="2000" dirty="0"/>
                  <a:t>，就可以较为方便地计算出有效（货币）久期、有效（货币）凸性或基点价格值。</a:t>
                </a:r>
                <a:endParaRPr kumimoji="1" lang="en-US" altLang="zh-CN" sz="2000" dirty="0"/>
              </a:p>
              <a:p>
                <a:pPr>
                  <a:buClr>
                    <a:srgbClr val="28571F"/>
                  </a:buClr>
                </a:pPr>
                <a:endParaRPr kumimoji="1" lang="en-US" altLang="zh-CN" sz="2400" dirty="0"/>
              </a:p>
              <a:p>
                <a:pPr>
                  <a:buClr>
                    <a:srgbClr val="28571F"/>
                  </a:buClr>
                </a:pPr>
                <a:r>
                  <a:rPr kumimoji="1" lang="zh-CN" altLang="zh-CN" sz="2400" dirty="0"/>
                  <a:t>从数学上可以推知，有效久期与久期、基点价格值和</a:t>
                </a:r>
                <a:r>
                  <a:rPr kumimoji="1" lang="en-US" altLang="zh-CN" sz="2400" dirty="0"/>
                  <a:t>1</a:t>
                </a:r>
                <a:r>
                  <a:rPr kumimoji="1" lang="zh-CN" altLang="zh-CN" sz="2400" dirty="0"/>
                  <a:t>个基点的货币久期从本质上说并不相同，但在利率变化幅度很小的情况下，差分和微分的计算结果会很近似。因此在实务中常常将基点价格值和</a:t>
                </a:r>
                <a:r>
                  <a:rPr kumimoji="1" lang="en-US" altLang="zh-CN" sz="2400" dirty="0"/>
                  <a:t>1</a:t>
                </a:r>
                <a:r>
                  <a:rPr kumimoji="1" lang="zh-CN" altLang="zh-CN" sz="2400" dirty="0"/>
                  <a:t>个基点的货币久期混用。</a:t>
                </a: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217613"/>
                <a:ext cx="8229600" cy="5183187"/>
              </a:xfrm>
              <a:blipFill>
                <a:blip r:embed="rId2"/>
                <a:stretch>
                  <a:fillRect t="-1059" r="-741"/>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41</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42441914"/>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sz="3600" dirty="0"/>
              <a:t>有效（货币）久期与基点价格值的评析</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217613"/>
                <a:ext cx="8229600" cy="5183187"/>
              </a:xfrm>
            </p:spPr>
            <p:txBody>
              <a:bodyPr/>
              <a:lstStyle/>
              <a:p>
                <a:pPr>
                  <a:buClr>
                    <a:srgbClr val="28571F"/>
                  </a:buClr>
                </a:pPr>
                <a:r>
                  <a:rPr kumimoji="1" lang="zh-CN" altLang="en-US" sz="2400" dirty="0"/>
                  <a:t>优势：</a:t>
                </a:r>
                <a:endParaRPr kumimoji="1" lang="en-US" altLang="zh-CN" sz="2400" dirty="0"/>
              </a:p>
              <a:p>
                <a:pPr lvl="1">
                  <a:buClr>
                    <a:srgbClr val="28571F"/>
                  </a:buClr>
                </a:pPr>
                <a:r>
                  <a:rPr kumimoji="1" lang="zh-CN" altLang="en-US" sz="2000" dirty="0">
                    <a:cs typeface="+mn-cs"/>
                  </a:rPr>
                  <a:t>如果</a:t>
                </a:r>
                <a:r>
                  <a:rPr kumimoji="1" lang="zh-CN" altLang="zh-CN" sz="2000" dirty="0">
                    <a:cs typeface="+mn-cs"/>
                  </a:rPr>
                  <a:t>组合中存在无法求导计算久期的复杂固定收益证券，为了获得整个组合利率敏感性的一致性指标，就只能对组合中所有的产品同时采用中心差分的方法来估计有效久期、有效凸性或基点价格值。</a:t>
                </a:r>
                <a:endParaRPr kumimoji="1" lang="en-US" altLang="zh-CN" sz="2000" dirty="0">
                  <a:cs typeface="+mn-cs"/>
                </a:endParaRPr>
              </a:p>
              <a:p>
                <a:pPr lvl="1">
                  <a:buClr>
                    <a:srgbClr val="28571F"/>
                  </a:buClr>
                </a:pPr>
                <a:r>
                  <a:rPr kumimoji="1" lang="zh-CN" altLang="zh-CN" sz="2000" dirty="0">
                    <a:cs typeface="+mn-cs"/>
                  </a:rPr>
                  <a:t>对于一些初始价值</a:t>
                </a:r>
                <a14:m>
                  <m:oMath xmlns:m="http://schemas.openxmlformats.org/officeDocument/2006/math">
                    <m:sSub>
                      <m:sSubPr>
                        <m:ctrlPr>
                          <a:rPr kumimoji="1" lang="zh-CN" altLang="zh-CN" sz="2000" i="1">
                            <a:latin typeface="Cambria Math" panose="02040503050406030204" pitchFamily="18" charset="0"/>
                            <a:cs typeface="+mn-cs"/>
                          </a:rPr>
                        </m:ctrlPr>
                      </m:sSubPr>
                      <m:e>
                        <m:r>
                          <a:rPr kumimoji="1" lang="en-US" altLang="zh-CN" sz="2000">
                            <a:latin typeface="Cambria Math" panose="02040503050406030204" pitchFamily="18" charset="0"/>
                            <a:cs typeface="+mn-cs"/>
                          </a:rPr>
                          <m:t>𝑉</m:t>
                        </m:r>
                      </m:e>
                      <m:sub>
                        <m:r>
                          <a:rPr kumimoji="1" lang="en-US" altLang="zh-CN" sz="2000">
                            <a:latin typeface="Cambria Math" panose="02040503050406030204" pitchFamily="18" charset="0"/>
                            <a:cs typeface="+mn-cs"/>
                          </a:rPr>
                          <m:t>𝑡</m:t>
                        </m:r>
                      </m:sub>
                    </m:sSub>
                  </m:oMath>
                </a14:m>
                <a:r>
                  <a:rPr kumimoji="1" lang="zh-CN" altLang="zh-CN" sz="2000" dirty="0">
                    <a:cs typeface="+mn-cs"/>
                  </a:rPr>
                  <a:t>为零的衍生品合约，是无法计算久期、凸性和有效久期等百分比敏感性指标的，而只能计算货币久期、货币凸性和基点价格值等金额敏感性指标。</a:t>
                </a:r>
                <a:endParaRPr kumimoji="1" lang="en-US" altLang="zh-CN" sz="2000" dirty="0">
                  <a:cs typeface="+mn-cs"/>
                </a:endParaRPr>
              </a:p>
              <a:p>
                <a:pPr lvl="1">
                  <a:buClr>
                    <a:srgbClr val="28571F"/>
                  </a:buClr>
                </a:pPr>
                <a:endParaRPr kumimoji="1" lang="en-US" altLang="zh-CN" sz="2000" dirty="0">
                  <a:cs typeface="+mn-cs"/>
                </a:endParaRPr>
              </a:p>
              <a:p>
                <a:pPr>
                  <a:buClr>
                    <a:srgbClr val="28571F"/>
                  </a:buClr>
                </a:pPr>
                <a:r>
                  <a:rPr kumimoji="1" lang="zh-CN" altLang="en-US" sz="2400" dirty="0"/>
                  <a:t>局限：</a:t>
                </a:r>
                <a:endParaRPr kumimoji="1" lang="en-US" altLang="zh-CN" sz="2400" dirty="0"/>
              </a:p>
              <a:p>
                <a:pPr lvl="1">
                  <a:buClr>
                    <a:srgbClr val="28571F"/>
                  </a:buClr>
                </a:pPr>
                <a:r>
                  <a:rPr kumimoji="1" lang="zh-CN" altLang="zh-CN" sz="2000" dirty="0">
                    <a:cs typeface="+mn-cs"/>
                  </a:rPr>
                  <a:t>仍然是在利率期限结构平移的前提下计算的利率敏感性指标</a:t>
                </a:r>
                <a:r>
                  <a:rPr kumimoji="1" lang="zh-CN" altLang="en-US" sz="2000" dirty="0">
                    <a:cs typeface="+mn-cs"/>
                  </a:rPr>
                  <a:t>。</a:t>
                </a:r>
                <a:endParaRPr kumimoji="1" lang="en-US" altLang="zh-CN" sz="2000" dirty="0">
                  <a:cs typeface="+mn-cs"/>
                </a:endParaRPr>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217613"/>
                <a:ext cx="8229600" cy="5183187"/>
              </a:xfrm>
              <a:blipFill>
                <a:blip r:embed="rId2"/>
                <a:stretch>
                  <a:fillRect t="-1059" r="-741"/>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42</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714918453"/>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有效久期与基点价格值</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一些利率衍生品的基点价格值</a:t>
            </a: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43</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24437397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远期利率协议</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远期利率协议的价值</a:t>
                </a:r>
                <a:endParaRPr kumimoji="1" lang="en-US" altLang="zh-CN" sz="2400" dirty="0"/>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r>
                        <a:rPr lang="en-US" altLang="zh-CN" sz="1800" i="1" smtClean="0">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smtClean="0">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400" i="1">
                              <a:effectLst/>
                              <a:latin typeface="Cambria Math" panose="02040503050406030204" pitchFamily="18" charset="0"/>
                              <a:ea typeface="Cambria Math" panose="02040503050406030204" pitchFamily="18" charset="0"/>
                            </a:rPr>
                          </m:ctrlPr>
                        </m:dPr>
                        <m:e>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𝐾</m:t>
                              </m:r>
                            </m:sub>
                          </m:sSub>
                        </m:e>
                      </m:d>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up>
                          </m:sSup>
                        </m:sup>
                      </m:sSubSup>
                    </m:oMath>
                  </m:oMathPara>
                </a14:m>
                <a:endParaRPr kumimoji="1" lang="en-US" altLang="zh-CN" sz="2400" dirty="0"/>
              </a:p>
              <a:p>
                <a:pPr>
                  <a:buClr>
                    <a:srgbClr val="28571F"/>
                  </a:buClr>
                </a:pPr>
                <a:r>
                  <a:rPr kumimoji="1" lang="zh-CN" altLang="en-US" sz="2400" dirty="0"/>
                  <a:t>基点价格值</a:t>
                </a:r>
                <a:endParaRPr kumimoji="1" lang="en-US" altLang="zh-CN" sz="1400" dirty="0"/>
              </a:p>
              <a:p>
                <a:pPr marL="0" indent="0">
                  <a:lnSpc>
                    <a:spcPct val="150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𝐵𝑃𝑉</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𝑀</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d>
                            <m:dPr>
                              <m:begChr m:val="|"/>
                              <m:endChr m:val="|"/>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,−0.01%</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𝐾</m:t>
                                      </m:r>
                                    </m:sub>
                                  </m:sSub>
                                </m:e>
                              </m:d>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,−0.01%</m:t>
                                  </m:r>
                                </m:sub>
                                <m:sup>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,+0.01%</m:t>
                                      </m:r>
                                    </m:sub>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up>
                                      </m:sSup>
                                    </m:sup>
                                  </m:sSub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𝐾</m:t>
                                      </m:r>
                                    </m:sub>
                                  </m:sSub>
                                </m:e>
                              </m:d>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,+0.01%</m:t>
                                  </m:r>
                                </m:sub>
                                <m:sup>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up>
                                  </m:sSup>
                                </m:sup>
                              </m:sSubSup>
                            </m:e>
                          </m:d>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2</m:t>
                          </m:r>
                        </m:den>
                      </m:f>
                    </m:oMath>
                  </m:oMathPara>
                </a14:m>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kumimoji="1"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如果</a:t>
                </a:r>
                <a:r>
                  <a:rPr kumimoji="1" lang="zh-CN" altLang="zh-CN" sz="2400" dirty="0"/>
                  <a:t>忽略</a:t>
                </a:r>
                <a14:m>
                  <m:oMath xmlns:m="http://schemas.openxmlformats.org/officeDocument/2006/math">
                    <m:sSubSup>
                      <m:sSubSupPr>
                        <m:ctrlPr>
                          <a:rPr kumimoji="1" lang="zh-CN" altLang="zh-CN" sz="2400" i="1">
                            <a:latin typeface="Cambria Math" panose="02040503050406030204" pitchFamily="18" charset="0"/>
                          </a:rPr>
                        </m:ctrlPr>
                      </m:sSubSupPr>
                      <m:e>
                        <m:r>
                          <a:rPr kumimoji="1" lang="en-US" altLang="zh-CN" sz="2400">
                            <a:latin typeface="Cambria Math" panose="02040503050406030204" pitchFamily="18" charset="0"/>
                          </a:rPr>
                          <m:t>𝐵</m:t>
                        </m:r>
                      </m:e>
                      <m:sub>
                        <m:r>
                          <a:rPr kumimoji="1" lang="en-US" altLang="zh-CN" sz="2400">
                            <a:latin typeface="Cambria Math" panose="02040503050406030204" pitchFamily="18" charset="0"/>
                          </a:rPr>
                          <m:t>𝑡</m:t>
                        </m:r>
                      </m:sub>
                      <m:sup>
                        <m:sSup>
                          <m:sSupPr>
                            <m:ctrlPr>
                              <a:rPr kumimoji="1" lang="zh-CN" altLang="zh-CN" sz="2400" i="1">
                                <a:latin typeface="Cambria Math" panose="02040503050406030204" pitchFamily="18" charset="0"/>
                              </a:rPr>
                            </m:ctrlPr>
                          </m:sSupPr>
                          <m:e>
                            <m:r>
                              <a:rPr kumimoji="1" lang="en-US" altLang="zh-CN" sz="2400">
                                <a:latin typeface="Cambria Math" panose="02040503050406030204" pitchFamily="18" charset="0"/>
                              </a:rPr>
                              <m:t>𝑇</m:t>
                            </m:r>
                          </m:e>
                          <m:sup>
                            <m:r>
                              <a:rPr kumimoji="1" lang="en-US" altLang="zh-CN" sz="2400">
                                <a:latin typeface="Cambria Math" panose="02040503050406030204" pitchFamily="18" charset="0"/>
                              </a:rPr>
                              <m:t>∗</m:t>
                            </m:r>
                          </m:sup>
                        </m:sSup>
                      </m:sup>
                    </m:sSubSup>
                  </m:oMath>
                </a14:m>
                <a:r>
                  <a:rPr kumimoji="1" lang="zh-CN" altLang="zh-CN" sz="2400" dirty="0"/>
                  <a:t>的变化，则远期利率协议对远期利率变化的基点价格值为</a:t>
                </a:r>
                <a:r>
                  <a:rPr kumimoji="1" lang="zh-CN" altLang="en-US" sz="2400" dirty="0"/>
                  <a:t>：</a:t>
                </a:r>
                <a:endParaRPr kumimoji="1" lang="en-US" altLang="zh-CN" sz="2400" dirty="0"/>
              </a:p>
              <a:p>
                <a:pPr marL="0" indent="0">
                  <a:lnSpc>
                    <a:spcPct val="150000"/>
                  </a:lnSpc>
                  <a:buClr>
                    <a:srgbClr val="28571F"/>
                  </a:buClr>
                  <a:buNone/>
                  <a:defRPr/>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𝑀</m:t>
                      </m:r>
                      <m:sSubSup>
                        <m:sSub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∙0.01%∙</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𝐵</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up>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e>
                            <m:sup>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up>
                          </m:sSup>
                        </m:sup>
                      </m:sSubSup>
                    </m:oMath>
                  </m:oMathPara>
                </a14:m>
                <a:endParaRPr lang="zh-CN" altLang="zh-CN" sz="1800" kern="100" dirty="0">
                  <a:effectLst/>
                  <a:latin typeface="Adobe Jenson Pro"/>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1"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1" lang="en-US" altLang="zh-CN" sz="1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059"/>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44</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412899475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欧洲美元期货</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400" dirty="0"/>
              <a:t>对于在</a:t>
            </a:r>
            <a:r>
              <a:rPr kumimoji="1" lang="en-US" altLang="zh-CN" sz="2400" dirty="0"/>
              <a:t>CME</a:t>
            </a:r>
            <a:r>
              <a:rPr kumimoji="1" lang="zh-CN" altLang="zh-CN" sz="2400" dirty="0"/>
              <a:t>交易的</a:t>
            </a:r>
            <a:r>
              <a:rPr kumimoji="1" lang="en-US" altLang="zh-CN" sz="2400" dirty="0"/>
              <a:t>3</a:t>
            </a:r>
            <a:r>
              <a:rPr kumimoji="1" lang="zh-CN" altLang="zh-CN" sz="2400" dirty="0"/>
              <a:t>个月期欧洲美元期货来说，根据合约规定，我们知道期货利率每变动</a:t>
            </a:r>
            <a:r>
              <a:rPr kumimoji="1" lang="en-US" altLang="zh-CN" sz="2400" dirty="0"/>
              <a:t>1</a:t>
            </a:r>
            <a:r>
              <a:rPr kumimoji="1" lang="zh-CN" altLang="zh-CN" sz="2400" dirty="0"/>
              <a:t>个基点，合约价值就变动</a:t>
            </a:r>
            <a:r>
              <a:rPr kumimoji="1" lang="en-US" altLang="zh-CN" sz="2400" dirty="0"/>
              <a:t>25</a:t>
            </a:r>
            <a:r>
              <a:rPr kumimoji="1" lang="zh-CN" altLang="zh-CN" sz="2400" dirty="0"/>
              <a:t>美元，因此一份</a:t>
            </a:r>
            <a:r>
              <a:rPr kumimoji="1" lang="en-US" altLang="zh-CN" sz="2400" dirty="0"/>
              <a:t>3</a:t>
            </a:r>
            <a:r>
              <a:rPr kumimoji="1" lang="zh-CN" altLang="zh-CN" sz="2400" dirty="0"/>
              <a:t>个月期欧洲美元期货对于期货利率的基点价格值就等于</a:t>
            </a:r>
            <a:r>
              <a:rPr kumimoji="1" lang="en-US" altLang="zh-CN" sz="2400" dirty="0"/>
              <a:t>25</a:t>
            </a:r>
            <a:r>
              <a:rPr kumimoji="1" lang="zh-CN" altLang="zh-CN" sz="2400" dirty="0"/>
              <a:t>美元。</a:t>
            </a:r>
            <a:endParaRPr kumimoji="1" lang="en-US" altLang="zh-CN" sz="2400" dirty="0"/>
          </a:p>
          <a:p>
            <a:pPr>
              <a:buClr>
                <a:srgbClr val="28571F"/>
              </a:buClr>
            </a:pPr>
            <a:endParaRPr kumimoji="1" lang="en-US" altLang="zh-CN" sz="2400" dirty="0"/>
          </a:p>
          <a:p>
            <a:pPr>
              <a:buClr>
                <a:srgbClr val="28571F"/>
              </a:buClr>
            </a:pPr>
            <a:r>
              <a:rPr kumimoji="1" lang="zh-CN" altLang="zh-CN" sz="2400" dirty="0"/>
              <a:t>以此类推，在</a:t>
            </a:r>
            <a:r>
              <a:rPr kumimoji="1" lang="en-US" altLang="zh-CN" sz="2400" dirty="0"/>
              <a:t>CME</a:t>
            </a:r>
            <a:r>
              <a:rPr kumimoji="1" lang="zh-CN" altLang="zh-CN" sz="2400" dirty="0"/>
              <a:t>交易的</a:t>
            </a:r>
            <a:r>
              <a:rPr kumimoji="1" lang="en-US" altLang="zh-CN" sz="2400" dirty="0"/>
              <a:t>1</a:t>
            </a:r>
            <a:r>
              <a:rPr kumimoji="1" lang="zh-CN" altLang="zh-CN" sz="2400" dirty="0"/>
              <a:t>个月和</a:t>
            </a:r>
            <a:r>
              <a:rPr kumimoji="1" lang="en-US" altLang="zh-CN" sz="2400" dirty="0"/>
              <a:t>3</a:t>
            </a:r>
            <a:r>
              <a:rPr kumimoji="1" lang="zh-CN" altLang="zh-CN" sz="2400" dirty="0"/>
              <a:t>个月</a:t>
            </a:r>
            <a:r>
              <a:rPr kumimoji="1" lang="en-US" altLang="zh-CN" sz="2400" dirty="0"/>
              <a:t>SOFR</a:t>
            </a:r>
            <a:r>
              <a:rPr kumimoji="1" lang="zh-CN" altLang="zh-CN" sz="2400" dirty="0"/>
              <a:t>期货对于期货利率的基点价格值分别等于</a:t>
            </a:r>
            <a:r>
              <a:rPr kumimoji="1" lang="en-US" altLang="zh-CN" sz="2400" dirty="0"/>
              <a:t>41.67</a:t>
            </a:r>
            <a:r>
              <a:rPr kumimoji="1" lang="zh-CN" altLang="zh-CN" sz="2400" dirty="0"/>
              <a:t>美元和</a:t>
            </a:r>
            <a:r>
              <a:rPr kumimoji="1" lang="en-US" altLang="zh-CN" sz="2400" dirty="0"/>
              <a:t>25</a:t>
            </a:r>
            <a:r>
              <a:rPr kumimoji="1" lang="zh-CN" altLang="zh-CN" sz="2400" dirty="0"/>
              <a:t>美元。</a:t>
            </a:r>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1"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1" lang="en-US" altLang="zh-CN" sz="1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45</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60068165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利率互换</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400" dirty="0"/>
              <a:t>计算互换利率的基点价格值</a:t>
            </a:r>
            <a:endParaRPr kumimoji="1" lang="en-US" altLang="zh-CN" sz="2400" dirty="0"/>
          </a:p>
          <a:p>
            <a:pPr>
              <a:buClr>
                <a:srgbClr val="28571F"/>
              </a:buClr>
            </a:pPr>
            <a:endParaRPr kumimoji="1" lang="en-US" altLang="zh-CN" sz="2400" dirty="0"/>
          </a:p>
          <a:p>
            <a:pPr>
              <a:buClr>
                <a:srgbClr val="28571F"/>
              </a:buClr>
            </a:pPr>
            <a:r>
              <a:rPr kumimoji="1" lang="zh-CN" altLang="zh-CN" sz="2400" dirty="0"/>
              <a:t>计算贴现率曲线平移一个基点导致的基点价格值</a:t>
            </a:r>
            <a:endParaRPr kumimoji="1"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1"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endParaRPr kumimoji="1" lang="en-US" altLang="zh-CN" sz="10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79507912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有效久期与基点价格值</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2400" dirty="0"/>
              <a:t>含权债的期权调整利差（</a:t>
            </a:r>
            <a:r>
              <a:rPr kumimoji="1" lang="en-US" altLang="zh-CN" sz="2400" dirty="0"/>
              <a:t>OAS</a:t>
            </a:r>
            <a:r>
              <a:rPr kumimoji="1" lang="zh-CN" altLang="en-US" sz="2400" dirty="0"/>
              <a:t>）与有效（货币）久期</a:t>
            </a:r>
            <a:endParaRPr kumimoji="1" lang="en-US" altLang="zh-CN" sz="18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47</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48494658"/>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含权债久期计算的难点</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首先，</a:t>
            </a:r>
            <a:r>
              <a:rPr kumimoji="1" lang="zh-CN" altLang="zh-CN" sz="2400" dirty="0"/>
              <a:t>含权债中的内嵌期权往往会使得含权债具有不同的久期特征</a:t>
            </a:r>
            <a:endParaRPr kumimoji="1" lang="en-US" altLang="zh-CN" sz="2400" dirty="0"/>
          </a:p>
          <a:p>
            <a:pPr marL="695325" lvl="2" indent="-342900"/>
            <a:r>
              <a:rPr kumimoji="1" lang="zh-CN" altLang="zh-CN" sz="2000" dirty="0">
                <a:cs typeface="+mn-cs"/>
              </a:rPr>
              <a:t>例如，由于提前偿付的存在，资产证券化创造出来的资产支持证券本质上是一个可赎回债券</a:t>
            </a:r>
            <a:endParaRPr kumimoji="1" lang="en-US" altLang="zh-CN" sz="2000" dirty="0">
              <a:cs typeface="+mn-cs"/>
            </a:endParaRPr>
          </a:p>
          <a:p>
            <a:pPr marL="0" indent="0">
              <a:buClr>
                <a:srgbClr val="28571F"/>
              </a:buClr>
              <a:buNone/>
            </a:pPr>
            <a:endParaRPr kumimoji="1" lang="en-US" altLang="zh-CN" sz="2400" dirty="0"/>
          </a:p>
          <a:p>
            <a:pPr>
              <a:buClr>
                <a:srgbClr val="28571F"/>
              </a:buClr>
            </a:pPr>
            <a:r>
              <a:rPr kumimoji="1" lang="zh-CN" altLang="en-US" sz="2400" dirty="0"/>
              <a:t>其次，</a:t>
            </a:r>
            <a:r>
              <a:rPr kumimoji="1" lang="zh-CN" altLang="zh-CN" sz="2400" dirty="0"/>
              <a:t>由于定价较为复杂，含权债对利率的导数常常难以估计，因此通常需要运用中心差分来计算利率敏感性。而在计算含权债的利率敏感性当中，又涉及到一个重要的概念：期权调整利差（</a:t>
            </a:r>
            <a:r>
              <a:rPr kumimoji="1" lang="en-US" altLang="zh-CN" sz="2400" dirty="0"/>
              <a:t>option-adjusted spread</a:t>
            </a:r>
            <a:r>
              <a:rPr kumimoji="1" lang="zh-CN" altLang="zh-CN" sz="2400" dirty="0"/>
              <a:t>，</a:t>
            </a:r>
            <a:r>
              <a:rPr kumimoji="1" lang="en-US" altLang="zh-CN" sz="2400" dirty="0"/>
              <a:t>OAS</a:t>
            </a:r>
            <a:r>
              <a:rPr kumimoji="1" lang="zh-CN" altLang="zh-CN" sz="2400" dirty="0"/>
              <a:t>）。</a:t>
            </a: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35848529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常用利率敏感性指标</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久期与货币久期</a:t>
            </a:r>
            <a:endParaRPr kumimoji="1" lang="en-US" altLang="zh-CN" sz="2400" dirty="0"/>
          </a:p>
          <a:p>
            <a:pPr>
              <a:buClr>
                <a:srgbClr val="28571F"/>
              </a:buClr>
            </a:pPr>
            <a:endParaRPr kumimoji="1" lang="en-US" altLang="zh-CN" sz="2400" dirty="0"/>
          </a:p>
          <a:p>
            <a:pPr>
              <a:buClr>
                <a:srgbClr val="28571F"/>
              </a:buClr>
            </a:pPr>
            <a:r>
              <a:rPr kumimoji="1" lang="zh-CN" altLang="en-US" sz="2400" dirty="0"/>
              <a:t>凸性与货币凸性</a:t>
            </a:r>
            <a:endParaRPr kumimoji="1" lang="en-US" altLang="zh-CN" sz="2400" dirty="0"/>
          </a:p>
          <a:p>
            <a:pPr marL="0" indent="0">
              <a:buClr>
                <a:srgbClr val="28571F"/>
              </a:buClr>
              <a:buNone/>
            </a:pPr>
            <a:endParaRPr kumimoji="1" lang="en-US" altLang="zh-CN" sz="2400" dirty="0"/>
          </a:p>
          <a:p>
            <a:pPr>
              <a:buClr>
                <a:srgbClr val="28571F"/>
              </a:buClr>
            </a:pPr>
            <a:r>
              <a:rPr kumimoji="1" lang="zh-CN" altLang="en-US" sz="2400" dirty="0"/>
              <a:t>有效久期与基点价格值</a:t>
            </a:r>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723465687"/>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的定义</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en-US" altLang="zh-CN" sz="2400" dirty="0"/>
                  <a:t>OAS</a:t>
                </a:r>
                <a:r>
                  <a:rPr kumimoji="1" lang="zh-CN" altLang="zh-CN" sz="2400" dirty="0"/>
                  <a:t>是指在根据内含期权调整未来的现金流之后，为了使债券未来现金流的贴现值之和正好等于债券当前的市场价格，基准利率期限结构需要平行移动的幅度。</a:t>
                </a:r>
                <a:endParaRPr kumimoji="1" lang="en-US" altLang="zh-CN" sz="2000" dirty="0">
                  <a:cs typeface="+mn-cs"/>
                </a:endParaRPr>
              </a:p>
              <a:p>
                <a:pPr marL="0" indent="0">
                  <a:buClr>
                    <a:srgbClr val="28571F"/>
                  </a:buClr>
                  <a:buNone/>
                </a:pPr>
                <a:endParaRPr kumimoji="1" lang="en-US" altLang="zh-CN" sz="2400" dirty="0"/>
              </a:p>
              <a:p>
                <a:pPr>
                  <a:buClr>
                    <a:srgbClr val="28571F"/>
                  </a:buClr>
                </a:pPr>
                <a:r>
                  <a:rPr kumimoji="1" lang="zh-CN" altLang="en-US" sz="2400" dirty="0"/>
                  <a:t>从数学上看，</a:t>
                </a:r>
                <a:r>
                  <a:rPr kumimoji="1" lang="en-US" altLang="zh-CN" sz="2400" dirty="0"/>
                  <a:t>OAS</a:t>
                </a:r>
                <a:r>
                  <a:rPr kumimoji="1" lang="zh-CN" altLang="zh-CN" sz="2400" dirty="0"/>
                  <a:t>需要通过对如下方程进行单变量求解得到：</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𝑃</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𝑚𝑎𝑟𝑘𝑒𝑡</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den>
                      </m:f>
                      <m:nary>
                        <m:naryPr>
                          <m:chr m:val="∑"/>
                          <m:limLoc m:val="undOvr"/>
                          <m:ctrlPr>
                            <a:rPr lang="zh-CN" altLang="zh-CN" sz="14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𝑁</m:t>
                          </m:r>
                        </m:sup>
                        <m:e>
                          <m:nary>
                            <m:naryPr>
                              <m:chr m:val="∑"/>
                              <m:limLoc m:val="undOvr"/>
                              <m:ctrlPr>
                                <a:rPr lang="zh-CN" altLang="zh-CN" sz="14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𝑘</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𝑇</m:t>
                              </m:r>
                            </m:sup>
                            <m:e>
                              <m:f>
                                <m:fPr>
                                  <m:ctrlPr>
                                    <a:rPr lang="zh-CN" altLang="zh-CN" sz="1400" i="1">
                                      <a:effectLst/>
                                      <a:latin typeface="Cambria Math" panose="02040503050406030204" pitchFamily="18" charset="0"/>
                                      <a:ea typeface="Cambria Math" panose="02040503050406030204" pitchFamily="18" charset="0"/>
                                    </a:rPr>
                                  </m:ctrlPr>
                                </m:fPr>
                                <m:num>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𝑐𝑓</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𝑘</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𝑗</m:t>
                                      </m:r>
                                    </m:sub>
                                  </m:sSub>
                                </m:num>
                                <m:den>
                                  <m:nary>
                                    <m:naryPr>
                                      <m:chr m:val="∏"/>
                                      <m:limLoc m:val="undOvr"/>
                                      <m:ctrlPr>
                                        <a:rPr lang="zh-CN" altLang="zh-CN" sz="1400" i="1">
                                          <a:effectLst/>
                                          <a:latin typeface="Cambria Math" panose="02040503050406030204" pitchFamily="18" charset="0"/>
                                          <a:ea typeface="Cambria Math" panose="02040503050406030204" pitchFamily="18" charset="0"/>
                                        </a:rPr>
                                      </m:ctrlPr>
                                    </m:naryPr>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𝑘</m:t>
                                      </m:r>
                                    </m:sup>
                                    <m:e>
                                      <m:d>
                                        <m:dPr>
                                          <m:ctrlPr>
                                            <a:rPr lang="zh-CN" altLang="zh-CN" sz="1400" i="1">
                                              <a:effectLst/>
                                              <a:latin typeface="Cambria Math" panose="02040503050406030204" pitchFamily="18" charset="0"/>
                                              <a:ea typeface="Cambria Math" panose="02040503050406030204" pitchFamily="18" charset="0"/>
                                            </a:rPr>
                                          </m:ctrlPr>
                                        </m:d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𝑖</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𝑂𝐴𝑆</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e>
                                      </m:d>
                                    </m:e>
                                  </m:nary>
                                </m:den>
                              </m:f>
                            </m:e>
                          </m:nary>
                        </m:e>
                      </m:nary>
                    </m:oMath>
                  </m:oMathPara>
                </a14:m>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r="-74"/>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49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321498166"/>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的理解</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数学含义：</a:t>
                </a:r>
                <a:r>
                  <a:rPr kumimoji="1" lang="en-US" altLang="zh-CN" sz="2400" dirty="0"/>
                  <a:t>OAS</a:t>
                </a:r>
                <a:r>
                  <a:rPr kumimoji="1" lang="zh-CN" altLang="zh-CN" sz="2400" dirty="0"/>
                  <a:t>是一个平均值的概念，在给定初始时刻</a:t>
                </a:r>
                <a14:m>
                  <m:oMath xmlns:m="http://schemas.openxmlformats.org/officeDocument/2006/math">
                    <m:r>
                      <a:rPr kumimoji="1" lang="en-US" altLang="zh-CN" sz="2400">
                        <a:latin typeface="Cambria Math" panose="02040503050406030204" pitchFamily="18" charset="0"/>
                      </a:rPr>
                      <m:t>𝑡</m:t>
                    </m:r>
                  </m:oMath>
                </a14:m>
                <a:r>
                  <a:rPr kumimoji="1" lang="zh-CN" altLang="zh-CN" sz="2400" dirty="0"/>
                  <a:t>，对每个节点上的利率都使用同一个</a:t>
                </a:r>
                <a:r>
                  <a:rPr kumimoji="1" lang="en-US" altLang="zh-CN" sz="2400" dirty="0"/>
                  <a:t>OAS</a:t>
                </a:r>
                <a:r>
                  <a:rPr kumimoji="1" lang="zh-CN" altLang="zh-CN" sz="2400" dirty="0"/>
                  <a:t>值进行调整，反映的是市场价格隐含的贴现率平均调整水平。</a:t>
                </a:r>
                <a:endParaRPr kumimoji="1" lang="en-US" altLang="zh-CN" sz="2400" dirty="0"/>
              </a:p>
              <a:p>
                <a:pPr>
                  <a:buClr>
                    <a:srgbClr val="28571F"/>
                  </a:buClr>
                </a:pPr>
                <a:endParaRPr kumimoji="1" lang="en-US" altLang="zh-CN" sz="2400" dirty="0"/>
              </a:p>
              <a:p>
                <a:pPr>
                  <a:buClr>
                    <a:srgbClr val="28571F"/>
                  </a:buClr>
                </a:pPr>
                <a:r>
                  <a:rPr kumimoji="1" lang="zh-CN" altLang="en-US" sz="2400" dirty="0"/>
                  <a:t>经济含义：</a:t>
                </a:r>
                <a:r>
                  <a:rPr kumimoji="1" lang="en-US" altLang="zh-CN" sz="2400" dirty="0"/>
                  <a:t>OAS</a:t>
                </a:r>
                <a:r>
                  <a:rPr kumimoji="1" lang="zh-CN" altLang="zh-CN" sz="2400" dirty="0"/>
                  <a:t>表示的是在剔除了期权的影响后，含权债收益率相对于基准利率的利差</a:t>
                </a:r>
                <a:r>
                  <a:rPr kumimoji="1" lang="zh-CN" altLang="en-US" sz="2400" dirty="0"/>
                  <a:t>。</a:t>
                </a:r>
                <a:r>
                  <a:rPr kumimoji="1" lang="zh-CN" altLang="zh-CN" sz="2400" dirty="0"/>
                  <a:t>如果定义</a:t>
                </a:r>
                <a:r>
                  <a:rPr kumimoji="1" lang="en-US" altLang="zh-CN" sz="2400" dirty="0"/>
                  <a:t>“</a:t>
                </a:r>
                <a:r>
                  <a:rPr kumimoji="1" lang="zh-CN" altLang="zh-CN" sz="2400" dirty="0"/>
                  <a:t>静态利差</a:t>
                </a:r>
                <a:r>
                  <a:rPr kumimoji="1" lang="en-US" altLang="zh-CN" sz="2400" dirty="0"/>
                  <a:t>”</a:t>
                </a:r>
                <a:r>
                  <a:rPr kumimoji="1" lang="zh-CN" altLang="zh-CN" sz="2400" dirty="0"/>
                  <a:t>为不考虑期权影响（即假设未来现金流确定不变）的情况下，含权债收益率相对于基准利率的差额，那么</a:t>
                </a:r>
                <a:r>
                  <a:rPr kumimoji="1" lang="en-US" altLang="zh-CN" sz="2400" dirty="0"/>
                  <a:t>OAS</a:t>
                </a:r>
                <a:r>
                  <a:rPr kumimoji="1" lang="zh-CN" altLang="zh-CN" sz="2400" dirty="0"/>
                  <a:t>、静态利差以及用利差表示的内含期权价值这三者之间满足以下关系：</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r>
                        <a:rPr lang="zh-CN" altLang="zh-CN" sz="1800" kern="100" smtClean="0">
                          <a:effectLst/>
                          <a:latin typeface="Cambria Math" panose="02040503050406030204" pitchFamily="18" charset="0"/>
                          <a:ea typeface="宋体" panose="02010600030101010101" pitchFamily="2" charset="-122"/>
                          <a:cs typeface="Times New Roman" panose="02020603050405020304" pitchFamily="18" charset="0"/>
                        </a:rPr>
                        <m:t>静态利差</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m:rPr>
                          <m:nor/>
                        </m:rPr>
                        <a:rPr lang="en-US" altLang="zh-CN" sz="1800" kern="100">
                          <a:effectLst/>
                          <a:latin typeface="Adobe Jenson Pro"/>
                          <a:ea typeface="宋体" panose="02010600030101010101" pitchFamily="2" charset="-122"/>
                          <a:cs typeface="Times New Roman" panose="02020603050405020304" pitchFamily="18" charset="0"/>
                        </a:rPr>
                        <m:t>OAS</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期权价值</m:t>
                      </m:r>
                    </m:oMath>
                  </m:oMathPara>
                </a14:m>
                <a:endParaRPr lang="zh-CN" altLang="zh-CN" sz="1800" kern="100" dirty="0">
                  <a:effectLst/>
                  <a:latin typeface="Adobe Jenson Pro"/>
                  <a:ea typeface="宋体" panose="02010600030101010101" pitchFamily="2" charset="-122"/>
                  <a:cs typeface="Times New Roman" panose="02020603050405020304" pitchFamily="18" charset="0"/>
                </a:endParaRPr>
              </a:p>
              <a:p>
                <a:pPr marL="0" indent="0">
                  <a:buClr>
                    <a:srgbClr val="28571F"/>
                  </a:buClr>
                  <a:buNone/>
                </a:pP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r="-519"/>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256041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的计算</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a:t>
            </a:r>
            <a:r>
              <a:rPr kumimoji="1" lang="en-US" altLang="zh-CN" sz="2400" dirty="0"/>
              <a:t>1</a:t>
            </a:r>
            <a:r>
              <a:rPr kumimoji="1" lang="zh-CN" altLang="en-US" sz="2400" dirty="0"/>
              <a:t>）</a:t>
            </a:r>
            <a:r>
              <a:rPr kumimoji="1" lang="zh-CN" altLang="zh-CN" sz="2400" dirty="0"/>
              <a:t>选定某一动态利率模型来刻画短期基准利率的变动过程，估计出模型中的参数，并用树图或蒙特卡罗模拟等数值方法生成基准利率未来的可能路径；</a:t>
            </a:r>
            <a:endParaRPr kumimoji="1" lang="en-US" altLang="zh-CN" sz="2400" dirty="0"/>
          </a:p>
          <a:p>
            <a:pPr>
              <a:buClr>
                <a:srgbClr val="28571F"/>
              </a:buClr>
            </a:pPr>
            <a:r>
              <a:rPr kumimoji="1" lang="zh-CN" altLang="en-US" sz="2400" dirty="0"/>
              <a:t>（</a:t>
            </a:r>
            <a:r>
              <a:rPr kumimoji="1" lang="en-US" altLang="zh-CN" sz="2400" dirty="0"/>
              <a:t>2</a:t>
            </a:r>
            <a:r>
              <a:rPr kumimoji="1" lang="zh-CN" altLang="en-US" sz="2400" dirty="0"/>
              <a:t>）</a:t>
            </a:r>
            <a:r>
              <a:rPr kumimoji="1" lang="zh-CN" altLang="zh-CN" sz="2400" dirty="0"/>
              <a:t>根据债券中所含期权的性质，计算每个节点上对应不含权债及内含期权的价值，求得含权债的理论价格</a:t>
            </a:r>
            <a:r>
              <a:rPr kumimoji="1" lang="zh-CN" altLang="en-US" sz="2400" dirty="0"/>
              <a:t>；</a:t>
            </a:r>
            <a:endParaRPr kumimoji="1" lang="en-US" altLang="zh-CN" sz="2400" dirty="0"/>
          </a:p>
          <a:p>
            <a:pPr>
              <a:buClr>
                <a:srgbClr val="28571F"/>
              </a:buClr>
            </a:pPr>
            <a:r>
              <a:rPr kumimoji="1" lang="zh-CN" altLang="en-US" sz="2400" dirty="0"/>
              <a:t>（</a:t>
            </a:r>
            <a:r>
              <a:rPr kumimoji="1" lang="en-US" altLang="zh-CN" sz="2400" dirty="0"/>
              <a:t>3</a:t>
            </a:r>
            <a:r>
              <a:rPr kumimoji="1" lang="zh-CN" altLang="en-US" sz="2400" dirty="0"/>
              <a:t>）</a:t>
            </a:r>
            <a:r>
              <a:rPr kumimoji="1" lang="zh-CN" altLang="zh-CN" sz="2400" dirty="0"/>
              <a:t>若（</a:t>
            </a:r>
            <a:r>
              <a:rPr kumimoji="1" lang="en-US" altLang="zh-CN" sz="2400" dirty="0"/>
              <a:t>2</a:t>
            </a:r>
            <a:r>
              <a:rPr kumimoji="1" lang="zh-CN" altLang="zh-CN" sz="2400" dirty="0"/>
              <a:t>）得到的债券理论价格不等于市场价格，则把原路径中每个利率节点都加上一定量的利差水平得到新的利率路径图，并利用新的利率路径图重新定价，不断调整该利差水平，直到最终计算出的理论价格等于市场价格，此时对应的利差水平就等于</a:t>
            </a:r>
            <a:r>
              <a:rPr kumimoji="1" lang="en-US" altLang="zh-CN" sz="2400" dirty="0"/>
              <a:t>OAS</a:t>
            </a:r>
            <a:r>
              <a:rPr kumimoji="1" lang="zh-CN" altLang="zh-CN" sz="2400" dirty="0"/>
              <a:t>。</a:t>
            </a:r>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51</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50027632"/>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的计算：例题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000" dirty="0"/>
              <a:t>假设市场上存在一个</a:t>
            </a:r>
            <a:r>
              <a:rPr kumimoji="1" lang="en-US" altLang="zh-CN" sz="2000" dirty="0"/>
              <a:t>4</a:t>
            </a:r>
            <a:r>
              <a:rPr kumimoji="1" lang="zh-CN" altLang="zh-CN" sz="2000" dirty="0"/>
              <a:t>年期无风险可赎回债，当前市场价格为</a:t>
            </a:r>
            <a:r>
              <a:rPr kumimoji="1" lang="en-US" altLang="zh-CN" sz="2000" dirty="0"/>
              <a:t>100.20</a:t>
            </a:r>
            <a:r>
              <a:rPr kumimoji="1" lang="zh-CN" altLang="zh-CN" sz="2000" dirty="0"/>
              <a:t>，该债券的息票率为</a:t>
            </a:r>
            <a:r>
              <a:rPr kumimoji="1" lang="en-US" altLang="zh-CN" sz="2000" dirty="0"/>
              <a:t>4%</a:t>
            </a:r>
            <a:r>
              <a:rPr kumimoji="1" lang="zh-CN" altLang="zh-CN" sz="2000" dirty="0"/>
              <a:t>，每年支付一次利息，并且债券发行人有权在债券到期的前一年以面值</a:t>
            </a:r>
            <a:r>
              <a:rPr kumimoji="1" lang="en-US" altLang="zh-CN" sz="2000" dirty="0"/>
              <a:t>100</a:t>
            </a:r>
            <a:r>
              <a:rPr kumimoji="1" lang="zh-CN" altLang="zh-CN" sz="2000" dirty="0"/>
              <a:t>赎回该债券。我们用前面介绍的</a:t>
            </a:r>
            <a:r>
              <a:rPr kumimoji="1" lang="en-US" altLang="zh-CN" sz="2000" dirty="0"/>
              <a:t>BDT</a:t>
            </a:r>
            <a:r>
              <a:rPr kumimoji="1" lang="zh-CN" altLang="zh-CN" sz="2000" dirty="0"/>
              <a:t>模型为该债券定价，并根据以上步骤求解</a:t>
            </a:r>
            <a:r>
              <a:rPr kumimoji="1" lang="en-US" altLang="zh-CN" sz="2000" dirty="0"/>
              <a:t>OAS</a:t>
            </a:r>
            <a:r>
              <a:rPr kumimoji="1" lang="zh-CN" altLang="zh-CN" sz="2000" dirty="0"/>
              <a:t>。</a:t>
            </a:r>
            <a:endParaRPr kumimoji="1" lang="en-US" altLang="zh-CN" sz="2000" dirty="0"/>
          </a:p>
          <a:p>
            <a:pPr>
              <a:buClr>
                <a:srgbClr val="28571F"/>
              </a:buClr>
            </a:pPr>
            <a:r>
              <a:rPr kumimoji="1" lang="zh-CN" altLang="zh-CN" sz="2000" dirty="0"/>
              <a:t>设当前作为模型输入的市场零息债的到期收益率（连续复利）期限结构及其波动率期限结构如表</a:t>
            </a:r>
            <a:r>
              <a:rPr kumimoji="1" lang="en-US" altLang="zh-CN" sz="2000" dirty="0"/>
              <a:t>9.1</a:t>
            </a:r>
            <a:r>
              <a:rPr kumimoji="1" lang="zh-CN" altLang="zh-CN" sz="2000" dirty="0"/>
              <a:t>所示。</a:t>
            </a:r>
          </a:p>
          <a:p>
            <a:pPr>
              <a:buClr>
                <a:srgbClr val="28571F"/>
              </a:buClr>
            </a:pPr>
            <a:endParaRPr kumimoji="1" lang="zh-CN" altLang="zh-CN" sz="24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52</a:t>
            </a:fld>
            <a:endParaRPr lang="zh-CN" altLang="en-US">
              <a:solidFill>
                <a:srgbClr val="7F7F7F"/>
              </a:solidFill>
              <a:latin typeface="Adobe Jenson Pro Capt" pitchFamily="18" charset="0"/>
            </a:endParaRPr>
          </a:p>
        </p:txBody>
      </p:sp>
      <p:graphicFrame>
        <p:nvGraphicFramePr>
          <p:cNvPr id="2" name="表格 1">
            <a:extLst>
              <a:ext uri="{FF2B5EF4-FFF2-40B4-BE49-F238E27FC236}">
                <a16:creationId xmlns:a16="http://schemas.microsoft.com/office/drawing/2014/main" id="{E1A8E3E9-CF7A-491F-93EB-42F7ABE60E8D}"/>
              </a:ext>
            </a:extLst>
          </p:cNvPr>
          <p:cNvGraphicFramePr>
            <a:graphicFrameLocks noGrp="1"/>
          </p:cNvGraphicFramePr>
          <p:nvPr>
            <p:extLst>
              <p:ext uri="{D42A27DB-BD31-4B8C-83A1-F6EECF244321}">
                <p14:modId xmlns:p14="http://schemas.microsoft.com/office/powerpoint/2010/main" val="1979808714"/>
              </p:ext>
            </p:extLst>
          </p:nvPr>
        </p:nvGraphicFramePr>
        <p:xfrm>
          <a:off x="2133600" y="4267200"/>
          <a:ext cx="5638800" cy="1564800"/>
        </p:xfrm>
        <a:graphic>
          <a:graphicData uri="http://schemas.openxmlformats.org/drawingml/2006/table">
            <a:tbl>
              <a:tblPr firstRow="1" firstCol="1" bandRow="1">
                <a:tableStyleId>{21E4AEA4-8DFA-4A89-87EB-49C32662AFE0}</a:tableStyleId>
              </a:tblPr>
              <a:tblGrid>
                <a:gridCol w="1985985">
                  <a:extLst>
                    <a:ext uri="{9D8B030D-6E8A-4147-A177-3AD203B41FA5}">
                      <a16:colId xmlns:a16="http://schemas.microsoft.com/office/drawing/2014/main" val="2192263300"/>
                    </a:ext>
                  </a:extLst>
                </a:gridCol>
                <a:gridCol w="949574">
                  <a:extLst>
                    <a:ext uri="{9D8B030D-6E8A-4147-A177-3AD203B41FA5}">
                      <a16:colId xmlns:a16="http://schemas.microsoft.com/office/drawing/2014/main" val="3547816420"/>
                    </a:ext>
                  </a:extLst>
                </a:gridCol>
                <a:gridCol w="949574">
                  <a:extLst>
                    <a:ext uri="{9D8B030D-6E8A-4147-A177-3AD203B41FA5}">
                      <a16:colId xmlns:a16="http://schemas.microsoft.com/office/drawing/2014/main" val="1003546387"/>
                    </a:ext>
                  </a:extLst>
                </a:gridCol>
                <a:gridCol w="949574">
                  <a:extLst>
                    <a:ext uri="{9D8B030D-6E8A-4147-A177-3AD203B41FA5}">
                      <a16:colId xmlns:a16="http://schemas.microsoft.com/office/drawing/2014/main" val="1524888028"/>
                    </a:ext>
                  </a:extLst>
                </a:gridCol>
                <a:gridCol w="804093">
                  <a:extLst>
                    <a:ext uri="{9D8B030D-6E8A-4147-A177-3AD203B41FA5}">
                      <a16:colId xmlns:a16="http://schemas.microsoft.com/office/drawing/2014/main" val="3233610688"/>
                    </a:ext>
                  </a:extLst>
                </a:gridCol>
              </a:tblGrid>
              <a:tr h="521600">
                <a:tc>
                  <a:txBody>
                    <a:bodyPr/>
                    <a:lstStyle/>
                    <a:p>
                      <a:pPr marL="0" indent="127000" algn="ctr" defTabSz="914400" rtl="0" eaLnBrk="1" latinLnBrk="0" hangingPunct="1"/>
                      <a:r>
                        <a:rPr kumimoji="0" lang="zh-CN" altLang="en-US" sz="1600" b="1" u="none" strike="noStrike" kern="0" cap="none" spc="0" normalizeH="0" baseline="0" dirty="0">
                          <a:ln>
                            <a:noFill/>
                          </a:ln>
                          <a:solidFill>
                            <a:schemeClr val="bg1"/>
                          </a:solidFill>
                          <a:effectLst/>
                          <a:uLnTx/>
                          <a:uFillTx/>
                        </a:rPr>
                        <a:t>期限（年）</a:t>
                      </a:r>
                      <a:endParaRPr kumimoji="0" lang="zh-CN" altLang="en-US" sz="1600" b="1"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a:ln>
                            <a:noFill/>
                          </a:ln>
                          <a:solidFill>
                            <a:schemeClr val="bg1"/>
                          </a:solidFill>
                          <a:effectLst/>
                          <a:uLnTx/>
                          <a:uFillTx/>
                        </a:rPr>
                        <a:t>1</a:t>
                      </a:r>
                      <a:endParaRPr kumimoji="0" lang="zh-CN" altLang="en-US" sz="1600" b="1"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a:ln>
                            <a:noFill/>
                          </a:ln>
                          <a:solidFill>
                            <a:schemeClr val="bg1"/>
                          </a:solidFill>
                          <a:effectLst/>
                          <a:uLnTx/>
                          <a:uFillTx/>
                        </a:rPr>
                        <a:t>2</a:t>
                      </a:r>
                      <a:endParaRPr kumimoji="0" lang="zh-CN" altLang="en-US" sz="1600" b="1"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a:ln>
                            <a:noFill/>
                          </a:ln>
                          <a:solidFill>
                            <a:schemeClr val="bg1"/>
                          </a:solidFill>
                          <a:effectLst/>
                          <a:uLnTx/>
                          <a:uFillTx/>
                        </a:rPr>
                        <a:t>3</a:t>
                      </a:r>
                      <a:endParaRPr kumimoji="0" lang="zh-CN" altLang="en-US" sz="1600" b="1"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a:ln>
                            <a:noFill/>
                          </a:ln>
                          <a:solidFill>
                            <a:schemeClr val="bg1"/>
                          </a:solidFill>
                          <a:effectLst/>
                          <a:uLnTx/>
                          <a:uFillTx/>
                        </a:rPr>
                        <a:t>4</a:t>
                      </a:r>
                      <a:endParaRPr kumimoji="0" lang="zh-CN" altLang="en-US" sz="1600" b="1"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2325162949"/>
                  </a:ext>
                </a:extLst>
              </a:tr>
              <a:tr h="521600">
                <a:tc>
                  <a:txBody>
                    <a:bodyPr/>
                    <a:lstStyle/>
                    <a:p>
                      <a:pPr marL="0" indent="127000" algn="ctr" defTabSz="914400" rtl="0" eaLnBrk="1" latinLnBrk="0" hangingPunct="1"/>
                      <a:r>
                        <a:rPr kumimoji="0" lang="zh-CN" altLang="en-US" sz="1600" b="1" u="none" strike="noStrike" kern="0" cap="none" spc="0" normalizeH="0" baseline="0" dirty="0">
                          <a:ln>
                            <a:noFill/>
                          </a:ln>
                          <a:solidFill>
                            <a:schemeClr val="bg1"/>
                          </a:solidFill>
                          <a:effectLst/>
                          <a:uLnTx/>
                          <a:uFillTx/>
                        </a:rPr>
                        <a:t>利率（</a:t>
                      </a:r>
                      <a:r>
                        <a:rPr kumimoji="0" lang="en-US" sz="1600" b="1" u="none" strike="noStrike" kern="0" cap="none" spc="0" normalizeH="0" baseline="0" dirty="0">
                          <a:ln>
                            <a:noFill/>
                          </a:ln>
                          <a:solidFill>
                            <a:schemeClr val="bg1"/>
                          </a:solidFill>
                          <a:effectLst/>
                          <a:uLnTx/>
                          <a:uFillTx/>
                        </a:rPr>
                        <a:t>%</a:t>
                      </a:r>
                      <a:r>
                        <a:rPr kumimoji="0" lang="zh-CN" altLang="en-US" sz="1600" b="1" u="none" strike="noStrike" kern="0" cap="none" spc="0" normalizeH="0" baseline="0" dirty="0">
                          <a:ln>
                            <a:noFill/>
                          </a:ln>
                          <a:solidFill>
                            <a:schemeClr val="bg1"/>
                          </a:solidFill>
                          <a:effectLst/>
                          <a:uLnTx/>
                          <a:uFillTx/>
                        </a:rPr>
                        <a:t>）</a:t>
                      </a:r>
                      <a:endParaRPr kumimoji="0" lang="zh-CN" altLang="en-US" sz="1600" b="1" i="0" u="none" strike="noStrike" kern="0" cap="none" spc="0" normalizeH="0" baseline="0" dirty="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3.10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3.20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3.40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3.60</a:t>
                      </a:r>
                      <a:endParaRPr kumimoji="0" lang="zh-CN" altLang="en-US" sz="1600" b="0" i="0" u="none" strike="noStrike" kern="0" cap="none" spc="0" normalizeH="0" baseline="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3086872094"/>
                  </a:ext>
                </a:extLst>
              </a:tr>
              <a:tr h="521600">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波动率（</a:t>
                      </a:r>
                      <a:r>
                        <a:rPr kumimoji="0" lang="en-US" sz="1600" b="1" u="none" strike="noStrike" kern="0" cap="none" spc="0" normalizeH="0" baseline="0">
                          <a:ln>
                            <a:noFill/>
                          </a:ln>
                          <a:solidFill>
                            <a:schemeClr val="bg1"/>
                          </a:solidFill>
                          <a:effectLst/>
                          <a:uLnTx/>
                          <a:uFillTx/>
                        </a:rPr>
                        <a:t>%</a:t>
                      </a:r>
                      <a:r>
                        <a:rPr kumimoji="0" lang="zh-CN" altLang="en-US" sz="1600" b="1" u="none" strike="noStrike" kern="0" cap="none" spc="0" normalizeH="0" baseline="0">
                          <a:ln>
                            <a:noFill/>
                          </a:ln>
                          <a:solidFill>
                            <a:schemeClr val="bg1"/>
                          </a:solidFill>
                          <a:effectLst/>
                          <a:uLnTx/>
                          <a:uFillTx/>
                        </a:rPr>
                        <a:t>）</a:t>
                      </a:r>
                      <a:endParaRPr kumimoji="0" lang="zh-CN" altLang="en-US" sz="1600" b="1" i="0" u="none" strike="noStrike" kern="0" cap="none" spc="0" normalizeH="0" baseline="0">
                        <a:ln>
                          <a:noFill/>
                        </a:ln>
                        <a:solidFill>
                          <a:schemeClr val="bg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 </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15.00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13.00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12.00</a:t>
                      </a:r>
                      <a:endParaRPr kumimoji="0" lang="zh-CN" altLang="en-US" sz="1600" b="0" i="0" u="none" strike="noStrike" kern="0" cap="none" spc="0" normalizeH="0" baseline="0" dirty="0">
                        <a:ln>
                          <a:noFill/>
                        </a:ln>
                        <a:solidFill>
                          <a:schemeClr val="tx1"/>
                        </a:solidFill>
                        <a:effectLst/>
                        <a:uLnTx/>
                        <a:uFillTx/>
                        <a:latin typeface="Adobe Jenson Pro" pitchFamily="18" charset="0"/>
                        <a:ea typeface="Adobe 楷体 Std R" pitchFamily="18" charset="-122"/>
                        <a:cs typeface="+mn-cs"/>
                      </a:endParaRPr>
                    </a:p>
                  </a:txBody>
                  <a:tcPr marL="68580" marR="68580" marT="0" marB="0" anchor="ctr"/>
                </a:tc>
                <a:extLst>
                  <a:ext uri="{0D108BD9-81ED-4DB2-BD59-A6C34878D82A}">
                    <a16:rowId xmlns:a16="http://schemas.microsoft.com/office/drawing/2014/main" val="1729071968"/>
                  </a:ext>
                </a:extLst>
              </a:tr>
            </a:tbl>
          </a:graphicData>
        </a:graphic>
      </p:graphicFrame>
      <p:sp>
        <p:nvSpPr>
          <p:cNvPr id="3" name="文本框 2">
            <a:extLst>
              <a:ext uri="{FF2B5EF4-FFF2-40B4-BE49-F238E27FC236}">
                <a16:creationId xmlns:a16="http://schemas.microsoft.com/office/drawing/2014/main" id="{FDA08AA3-5614-4629-859C-389B45D4A641}"/>
              </a:ext>
            </a:extLst>
          </p:cNvPr>
          <p:cNvSpPr txBox="1"/>
          <p:nvPr/>
        </p:nvSpPr>
        <p:spPr>
          <a:xfrm flipH="1">
            <a:off x="2954337" y="3888373"/>
            <a:ext cx="3997325" cy="338554"/>
          </a:xfrm>
          <a:prstGeom prst="rect">
            <a:avLst/>
          </a:prstGeom>
          <a:noFill/>
        </p:spPr>
        <p:txBody>
          <a:bodyPr wrap="square" rtlCol="0">
            <a:spAutoFit/>
          </a:bodyPr>
          <a:lstStyle/>
          <a:p>
            <a:r>
              <a:rPr kumimoji="1" lang="zh-CN" altLang="en-US" sz="1600" dirty="0">
                <a:solidFill>
                  <a:srgbClr val="262626"/>
                </a:solidFill>
                <a:latin typeface="Adobe Jenson Pro" pitchFamily="18" charset="0"/>
                <a:ea typeface="Adobe 楷体 Std R" pitchFamily="18" charset="-122"/>
              </a:rPr>
              <a:t>表</a:t>
            </a:r>
            <a:r>
              <a:rPr kumimoji="1" lang="en-US" altLang="zh-CN" sz="1600" dirty="0">
                <a:solidFill>
                  <a:srgbClr val="262626"/>
                </a:solidFill>
                <a:latin typeface="Adobe Jenson Pro" pitchFamily="18" charset="0"/>
                <a:ea typeface="Adobe 楷体 Std R" pitchFamily="18" charset="-122"/>
              </a:rPr>
              <a:t>9.1</a:t>
            </a:r>
            <a:r>
              <a:rPr kumimoji="1" lang="zh-CN" altLang="zh-CN" sz="1600" dirty="0">
                <a:solidFill>
                  <a:srgbClr val="262626"/>
                </a:solidFill>
                <a:latin typeface="Adobe Jenson Pro" pitchFamily="18" charset="0"/>
                <a:ea typeface="Adobe 楷体 Std R" pitchFamily="18" charset="-122"/>
              </a:rPr>
              <a:t>零息债到期收益率和波动率期限结构</a:t>
            </a:r>
            <a:endParaRPr kumimoji="1" lang="zh-CN" altLang="en-US" sz="1600" dirty="0">
              <a:solidFill>
                <a:srgbClr val="262626"/>
              </a:solidFill>
              <a:latin typeface="Adobe Jenson Pro" pitchFamily="18" charset="0"/>
              <a:ea typeface="Adobe 楷体 Std R" pitchFamily="18" charset="-122"/>
            </a:endParaRPr>
          </a:p>
        </p:txBody>
      </p:sp>
    </p:spTree>
    <p:extLst>
      <p:ext uri="{BB962C8B-B14F-4D97-AF65-F5344CB8AC3E}">
        <p14:creationId xmlns:p14="http://schemas.microsoft.com/office/powerpoint/2010/main" val="82349509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的计算：例题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第一步，利用</a:t>
            </a:r>
            <a:r>
              <a:rPr kumimoji="1" lang="en-US" altLang="zh-CN" sz="2400" dirty="0"/>
              <a:t>BDT</a:t>
            </a:r>
            <a:r>
              <a:rPr kumimoji="1" lang="zh-CN" altLang="en-US" sz="2400" dirty="0"/>
              <a:t>模型生成基准利率树图</a:t>
            </a:r>
            <a:endParaRPr kumimoji="1" lang="en-US" altLang="zh-CN" sz="2400" dirty="0"/>
          </a:p>
          <a:p>
            <a:pPr marL="0" indent="0">
              <a:buClr>
                <a:srgbClr val="28571F"/>
              </a:buClr>
              <a:buNone/>
            </a:pPr>
            <a:endParaRPr kumimoji="1" lang="zh-CN" altLang="zh-CN" sz="24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53</a:t>
            </a:fld>
            <a:endParaRPr lang="zh-CN" altLang="en-US">
              <a:solidFill>
                <a:srgbClr val="7F7F7F"/>
              </a:solidFill>
              <a:latin typeface="Adobe Jenson Pro Capt" pitchFamily="18" charset="0"/>
            </a:endParaRPr>
          </a:p>
        </p:txBody>
      </p:sp>
      <p:pic>
        <p:nvPicPr>
          <p:cNvPr id="5" name="图片 4">
            <a:extLst>
              <a:ext uri="{FF2B5EF4-FFF2-40B4-BE49-F238E27FC236}">
                <a16:creationId xmlns:a16="http://schemas.microsoft.com/office/drawing/2014/main" id="{1A0DADED-A11F-4F4D-95CB-186EE289979F}"/>
              </a:ext>
            </a:extLst>
          </p:cNvPr>
          <p:cNvPicPr>
            <a:picLocks noChangeAspect="1"/>
          </p:cNvPicPr>
          <p:nvPr/>
        </p:nvPicPr>
        <p:blipFill>
          <a:blip r:embed="rId2"/>
          <a:stretch>
            <a:fillRect/>
          </a:stretch>
        </p:blipFill>
        <p:spPr>
          <a:xfrm>
            <a:off x="2547143" y="2054265"/>
            <a:ext cx="4119563" cy="3722699"/>
          </a:xfrm>
          <a:prstGeom prst="rect">
            <a:avLst/>
          </a:prstGeom>
        </p:spPr>
      </p:pic>
    </p:spTree>
    <p:extLst>
      <p:ext uri="{BB962C8B-B14F-4D97-AF65-F5344CB8AC3E}">
        <p14:creationId xmlns:p14="http://schemas.microsoft.com/office/powerpoint/2010/main" val="3267967457"/>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的计算：例题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第二步，计算每个节点上不含权债及内含期权的价值</a:t>
            </a:r>
            <a:endParaRPr kumimoji="1" lang="en-US" altLang="zh-CN" sz="2400" dirty="0"/>
          </a:p>
          <a:p>
            <a:pPr marL="0" indent="0">
              <a:buClr>
                <a:srgbClr val="28571F"/>
              </a:buClr>
              <a:buNone/>
            </a:pPr>
            <a:endParaRPr kumimoji="1" lang="zh-CN" altLang="zh-CN" sz="24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54</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C408B853-8BC5-4789-A398-4E05871775BB}"/>
              </a:ext>
            </a:extLst>
          </p:cNvPr>
          <p:cNvPicPr>
            <a:picLocks noChangeAspect="1"/>
          </p:cNvPicPr>
          <p:nvPr/>
        </p:nvPicPr>
        <p:blipFill>
          <a:blip r:embed="rId2"/>
          <a:stretch>
            <a:fillRect/>
          </a:stretch>
        </p:blipFill>
        <p:spPr>
          <a:xfrm>
            <a:off x="2501062" y="1981200"/>
            <a:ext cx="4211725" cy="4141742"/>
          </a:xfrm>
          <a:prstGeom prst="rect">
            <a:avLst/>
          </a:prstGeom>
        </p:spPr>
      </p:pic>
    </p:spTree>
    <p:extLst>
      <p:ext uri="{BB962C8B-B14F-4D97-AF65-F5344CB8AC3E}">
        <p14:creationId xmlns:p14="http://schemas.microsoft.com/office/powerpoint/2010/main" val="296196515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的计算：例题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第三步，求解</a:t>
            </a:r>
            <a:r>
              <a:rPr kumimoji="1" lang="en-US" altLang="zh-CN" sz="2400" dirty="0"/>
              <a:t>OAS</a:t>
            </a:r>
            <a:r>
              <a:rPr kumimoji="1" lang="zh-CN" altLang="en-US" sz="2400" dirty="0"/>
              <a:t>，并生成</a:t>
            </a:r>
            <a:r>
              <a:rPr kumimoji="1" lang="en-US" altLang="zh-CN" sz="2400" dirty="0"/>
              <a:t>OAS</a:t>
            </a:r>
            <a:r>
              <a:rPr kumimoji="1" lang="zh-CN" altLang="en-US" sz="2400" dirty="0"/>
              <a:t>调整的利率树图与价格树图，从而计算含权债价值。</a:t>
            </a:r>
            <a:endParaRPr kumimoji="1" lang="en-US" altLang="zh-CN" sz="2400" dirty="0"/>
          </a:p>
          <a:p>
            <a:pPr marL="0" indent="0">
              <a:buClr>
                <a:srgbClr val="28571F"/>
              </a:buClr>
              <a:buNone/>
            </a:pPr>
            <a:endParaRPr kumimoji="1" lang="zh-CN" altLang="zh-CN" sz="24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55</a:t>
            </a:fld>
            <a:endParaRPr lang="zh-CN" altLang="en-US">
              <a:solidFill>
                <a:srgbClr val="7F7F7F"/>
              </a:solidFill>
              <a:latin typeface="Adobe Jenson Pro Capt" pitchFamily="18" charset="0"/>
            </a:endParaRPr>
          </a:p>
        </p:txBody>
      </p:sp>
      <p:pic>
        <p:nvPicPr>
          <p:cNvPr id="4" name="图片 3">
            <a:extLst>
              <a:ext uri="{FF2B5EF4-FFF2-40B4-BE49-F238E27FC236}">
                <a16:creationId xmlns:a16="http://schemas.microsoft.com/office/drawing/2014/main" id="{D9468C70-D629-49F8-880F-92EF90CA1A99}"/>
              </a:ext>
            </a:extLst>
          </p:cNvPr>
          <p:cNvPicPr>
            <a:picLocks noChangeAspect="1"/>
          </p:cNvPicPr>
          <p:nvPr/>
        </p:nvPicPr>
        <p:blipFill>
          <a:blip r:embed="rId2"/>
          <a:stretch>
            <a:fillRect/>
          </a:stretch>
        </p:blipFill>
        <p:spPr>
          <a:xfrm>
            <a:off x="609600" y="2437607"/>
            <a:ext cx="3600450" cy="3121667"/>
          </a:xfrm>
          <a:prstGeom prst="rect">
            <a:avLst/>
          </a:prstGeom>
        </p:spPr>
      </p:pic>
      <p:pic>
        <p:nvPicPr>
          <p:cNvPr id="6" name="图片 5">
            <a:extLst>
              <a:ext uri="{FF2B5EF4-FFF2-40B4-BE49-F238E27FC236}">
                <a16:creationId xmlns:a16="http://schemas.microsoft.com/office/drawing/2014/main" id="{7FCF0233-B297-4007-8FC2-4FE022CF4B41}"/>
              </a:ext>
            </a:extLst>
          </p:cNvPr>
          <p:cNvPicPr>
            <a:picLocks noChangeAspect="1"/>
          </p:cNvPicPr>
          <p:nvPr/>
        </p:nvPicPr>
        <p:blipFill>
          <a:blip r:embed="rId3"/>
          <a:stretch>
            <a:fillRect/>
          </a:stretch>
        </p:blipFill>
        <p:spPr>
          <a:xfrm>
            <a:off x="4476749" y="2249613"/>
            <a:ext cx="3600451" cy="3418556"/>
          </a:xfrm>
          <a:prstGeom prst="rect">
            <a:avLst/>
          </a:prstGeom>
        </p:spPr>
      </p:pic>
      <p:sp>
        <p:nvSpPr>
          <p:cNvPr id="11" name="文本框 10">
            <a:extLst>
              <a:ext uri="{FF2B5EF4-FFF2-40B4-BE49-F238E27FC236}">
                <a16:creationId xmlns:a16="http://schemas.microsoft.com/office/drawing/2014/main" id="{2D4FA417-4542-48E1-A017-77FF22CCA39B}"/>
              </a:ext>
            </a:extLst>
          </p:cNvPr>
          <p:cNvSpPr txBox="1"/>
          <p:nvPr/>
        </p:nvSpPr>
        <p:spPr>
          <a:xfrm>
            <a:off x="2410665" y="5832853"/>
            <a:ext cx="1066800" cy="338554"/>
          </a:xfrm>
          <a:prstGeom prst="rect">
            <a:avLst/>
          </a:prstGeom>
          <a:noFill/>
        </p:spPr>
        <p:txBody>
          <a:bodyPr wrap="square">
            <a:spAutoFit/>
          </a:bodyPr>
          <a:lstStyle/>
          <a:p>
            <a:r>
              <a:rPr kumimoji="1" lang="zh-CN" altLang="en-US" sz="1600" dirty="0">
                <a:solidFill>
                  <a:srgbClr val="262626"/>
                </a:solidFill>
                <a:latin typeface="Adobe Jenson Pro" pitchFamily="18" charset="0"/>
                <a:ea typeface="Adobe 楷体 Std R" pitchFamily="18" charset="-122"/>
              </a:rPr>
              <a:t>利率树图</a:t>
            </a:r>
          </a:p>
        </p:txBody>
      </p:sp>
      <p:sp>
        <p:nvSpPr>
          <p:cNvPr id="12" name="文本框 11">
            <a:extLst>
              <a:ext uri="{FF2B5EF4-FFF2-40B4-BE49-F238E27FC236}">
                <a16:creationId xmlns:a16="http://schemas.microsoft.com/office/drawing/2014/main" id="{0560FFEF-0D38-4683-BCE4-2A0E9020D421}"/>
              </a:ext>
            </a:extLst>
          </p:cNvPr>
          <p:cNvSpPr txBox="1"/>
          <p:nvPr/>
        </p:nvSpPr>
        <p:spPr>
          <a:xfrm>
            <a:off x="6324600" y="5833646"/>
            <a:ext cx="1447800" cy="338554"/>
          </a:xfrm>
          <a:prstGeom prst="rect">
            <a:avLst/>
          </a:prstGeom>
          <a:noFill/>
        </p:spPr>
        <p:txBody>
          <a:bodyPr wrap="square">
            <a:spAutoFit/>
          </a:bodyPr>
          <a:lstStyle/>
          <a:p>
            <a:r>
              <a:rPr kumimoji="1" lang="zh-CN" altLang="en-US" sz="1600" dirty="0">
                <a:solidFill>
                  <a:srgbClr val="262626"/>
                </a:solidFill>
                <a:latin typeface="Adobe Jenson Pro" pitchFamily="18" charset="0"/>
                <a:ea typeface="Adobe 楷体 Std R" pitchFamily="18" charset="-122"/>
              </a:rPr>
              <a:t>价格树图</a:t>
            </a:r>
          </a:p>
        </p:txBody>
      </p:sp>
    </p:spTree>
    <p:extLst>
      <p:ext uri="{BB962C8B-B14F-4D97-AF65-F5344CB8AC3E}">
        <p14:creationId xmlns:p14="http://schemas.microsoft.com/office/powerpoint/2010/main" val="3164274630"/>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含权债的有效久期和有效凸性</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a:t>
                </a:r>
                <a:r>
                  <a:rPr kumimoji="1" lang="en-US" altLang="zh-CN" sz="2400" dirty="0"/>
                  <a:t>1</a:t>
                </a:r>
                <a:r>
                  <a:rPr kumimoji="1" lang="zh-CN" altLang="en-US" sz="2400" dirty="0"/>
                  <a:t>）</a:t>
                </a:r>
                <a:r>
                  <a:rPr kumimoji="1" lang="zh-CN" altLang="zh-CN" sz="2400" dirty="0"/>
                  <a:t>根据一定的利率模型计算含权债的</a:t>
                </a:r>
                <a:r>
                  <a:rPr kumimoji="1" lang="en-US" altLang="zh-CN" sz="2400" dirty="0"/>
                  <a:t>OAS</a:t>
                </a:r>
                <a:r>
                  <a:rPr kumimoji="1" lang="zh-CN" altLang="zh-CN" sz="2400" dirty="0"/>
                  <a:t>；</a:t>
                </a:r>
                <a:endParaRPr kumimoji="1" lang="en-US" altLang="zh-CN" sz="2400" dirty="0"/>
              </a:p>
              <a:p>
                <a:pPr>
                  <a:buClr>
                    <a:srgbClr val="28571F"/>
                  </a:buClr>
                </a:pPr>
                <a:r>
                  <a:rPr kumimoji="1" lang="zh-CN" altLang="en-US" sz="2400" dirty="0"/>
                  <a:t>（</a:t>
                </a:r>
                <a:r>
                  <a:rPr kumimoji="1" lang="en-US" altLang="zh-CN" sz="2400" dirty="0"/>
                  <a:t>2</a:t>
                </a:r>
                <a:r>
                  <a:rPr kumimoji="1" lang="zh-CN" altLang="en-US" sz="2400" dirty="0"/>
                  <a:t>）</a:t>
                </a:r>
                <a:r>
                  <a:rPr kumimoji="1" lang="zh-CN" altLang="zh-CN" sz="2400" dirty="0"/>
                  <a:t>将基准利率期限结构向下</a:t>
                </a:r>
                <a:r>
                  <a:rPr kumimoji="1" lang="zh-CN" altLang="en-US" sz="2400" dirty="0"/>
                  <a:t>（</a:t>
                </a:r>
                <a:r>
                  <a:rPr kumimoji="1" lang="zh-CN" altLang="zh-CN" sz="2400" dirty="0"/>
                  <a:t>上</a:t>
                </a:r>
                <a:r>
                  <a:rPr kumimoji="1" lang="zh-CN" altLang="en-US" sz="2400" dirty="0"/>
                  <a:t>）</a:t>
                </a:r>
                <a:r>
                  <a:rPr kumimoji="1" lang="zh-CN" altLang="zh-CN" sz="2400" dirty="0"/>
                  <a:t>平移一定基点</a:t>
                </a:r>
                <a14:m>
                  <m:oMath xmlns:m="http://schemas.openxmlformats.org/officeDocument/2006/math">
                    <m:r>
                      <a:rPr kumimoji="1" lang="en-US" altLang="zh-CN" sz="2400">
                        <a:latin typeface="Cambria Math" panose="02040503050406030204" pitchFamily="18" charset="0"/>
                      </a:rPr>
                      <m:t>𝛥</m:t>
                    </m:r>
                    <m:r>
                      <a:rPr kumimoji="1" lang="en-US" altLang="zh-CN" sz="2400">
                        <a:latin typeface="Cambria Math" panose="02040503050406030204" pitchFamily="18" charset="0"/>
                      </a:rPr>
                      <m:t>𝑦</m:t>
                    </m:r>
                  </m:oMath>
                </a14:m>
                <a:r>
                  <a:rPr kumimoji="1" lang="zh-CN" altLang="zh-CN" sz="2400" dirty="0"/>
                  <a:t>，并以此为基础重新估计利率树图；</a:t>
                </a:r>
                <a:endParaRPr kumimoji="1" lang="en-US" altLang="zh-CN" sz="2400" dirty="0"/>
              </a:p>
              <a:p>
                <a:pPr>
                  <a:buClr>
                    <a:srgbClr val="28571F"/>
                  </a:buClr>
                </a:pPr>
                <a:r>
                  <a:rPr kumimoji="1" lang="zh-CN" altLang="en-US" sz="2400" dirty="0"/>
                  <a:t>（</a:t>
                </a:r>
                <a:r>
                  <a:rPr kumimoji="1" lang="en-US" altLang="zh-CN" sz="2400" dirty="0"/>
                  <a:t>3</a:t>
                </a:r>
                <a:r>
                  <a:rPr kumimoji="1" lang="zh-CN" altLang="en-US" sz="2400" dirty="0"/>
                  <a:t>）</a:t>
                </a:r>
                <a:r>
                  <a:rPr kumimoji="1" lang="zh-CN" altLang="zh-CN" sz="2400" dirty="0"/>
                  <a:t>将新树图中的每个短期利率节点都加上（</a:t>
                </a:r>
                <a:r>
                  <a:rPr kumimoji="1" lang="en-US" altLang="zh-CN" sz="2400" dirty="0"/>
                  <a:t>1</a:t>
                </a:r>
                <a:r>
                  <a:rPr kumimoji="1" lang="zh-CN" altLang="zh-CN" sz="2400" dirty="0"/>
                  <a:t>）中得到的</a:t>
                </a:r>
                <a:r>
                  <a:rPr kumimoji="1" lang="en-US" altLang="zh-CN" sz="2400" dirty="0"/>
                  <a:t>OAS</a:t>
                </a:r>
                <a:r>
                  <a:rPr kumimoji="1" lang="zh-CN" altLang="zh-CN" sz="2400" dirty="0"/>
                  <a:t>；</a:t>
                </a:r>
                <a:endParaRPr kumimoji="1" lang="en-US" altLang="zh-CN" sz="2400" dirty="0"/>
              </a:p>
              <a:p>
                <a:pPr>
                  <a:buClr>
                    <a:srgbClr val="28571F"/>
                  </a:buClr>
                </a:pPr>
                <a:r>
                  <a:rPr kumimoji="1" lang="zh-CN" altLang="en-US" sz="2400" dirty="0"/>
                  <a:t>（</a:t>
                </a:r>
                <a:r>
                  <a:rPr kumimoji="1" lang="en-US" altLang="zh-CN" sz="2400" dirty="0"/>
                  <a:t>4</a:t>
                </a:r>
                <a:r>
                  <a:rPr kumimoji="1" lang="zh-CN" altLang="en-US" sz="2400" dirty="0"/>
                  <a:t>）</a:t>
                </a:r>
                <a:r>
                  <a:rPr kumimoji="1" lang="zh-CN" altLang="zh-CN" sz="2400" dirty="0"/>
                  <a:t>根据（</a:t>
                </a:r>
                <a:r>
                  <a:rPr kumimoji="1" lang="en-US" altLang="zh-CN" sz="2400" dirty="0"/>
                  <a:t>3</a:t>
                </a:r>
                <a:r>
                  <a:rPr kumimoji="1" lang="zh-CN" altLang="zh-CN" sz="2400" dirty="0"/>
                  <a:t>）得到的调整的利率树图计算</a:t>
                </a:r>
                <a14:m>
                  <m:oMath xmlns:m="http://schemas.openxmlformats.org/officeDocument/2006/math">
                    <m:sSub>
                      <m:sSubPr>
                        <m:ctrlPr>
                          <a:rPr kumimoji="1" lang="zh-CN" altLang="zh-CN" sz="2400" i="1">
                            <a:latin typeface="Cambria Math" panose="02040503050406030204" pitchFamily="18" charset="0"/>
                          </a:rPr>
                        </m:ctrlPr>
                      </m:sSubPr>
                      <m:e>
                        <m:r>
                          <a:rPr kumimoji="1" lang="en-US" altLang="zh-CN" sz="2400">
                            <a:latin typeface="Cambria Math" panose="02040503050406030204" pitchFamily="18" charset="0"/>
                          </a:rPr>
                          <m:t>𝑉</m:t>
                        </m:r>
                      </m:e>
                      <m:sub>
                        <m:r>
                          <a:rPr kumimoji="1" lang="en-US" altLang="zh-CN" sz="2400">
                            <a:latin typeface="Cambria Math" panose="02040503050406030204" pitchFamily="18" charset="0"/>
                          </a:rPr>
                          <m:t>−</m:t>
                        </m:r>
                      </m:sub>
                    </m:sSub>
                  </m:oMath>
                </a14:m>
                <a:r>
                  <a:rPr kumimoji="1" lang="zh-CN" altLang="en-US" sz="2400" dirty="0"/>
                  <a:t>和</a:t>
                </a:r>
                <a14:m>
                  <m:oMath xmlns:m="http://schemas.openxmlformats.org/officeDocument/2006/math">
                    <m:sSub>
                      <m:sSubPr>
                        <m:ctrlPr>
                          <a:rPr kumimoji="1" lang="zh-CN" altLang="zh-CN" sz="2400" i="1">
                            <a:latin typeface="Cambria Math" panose="02040503050406030204" pitchFamily="18" charset="0"/>
                          </a:rPr>
                        </m:ctrlPr>
                      </m:sSubPr>
                      <m:e>
                        <m:r>
                          <a:rPr kumimoji="1" lang="en-US" altLang="zh-CN" sz="2400">
                            <a:latin typeface="Cambria Math" panose="02040503050406030204" pitchFamily="18" charset="0"/>
                          </a:rPr>
                          <m:t>𝑉</m:t>
                        </m:r>
                      </m:e>
                      <m:sub>
                        <m:r>
                          <a:rPr kumimoji="1" lang="en-US" altLang="zh-CN" sz="2400">
                            <a:latin typeface="Cambria Math" panose="02040503050406030204" pitchFamily="18" charset="0"/>
                          </a:rPr>
                          <m:t>+</m:t>
                        </m:r>
                      </m:sub>
                    </m:sSub>
                  </m:oMath>
                </a14:m>
                <a:r>
                  <a:rPr kumimoji="1" lang="zh-CN" altLang="zh-CN" sz="2400" dirty="0"/>
                  <a:t>；</a:t>
                </a:r>
                <a:endParaRPr kumimoji="1" lang="en-US" altLang="zh-CN" sz="2400" dirty="0"/>
              </a:p>
              <a:p>
                <a:pPr>
                  <a:buClr>
                    <a:srgbClr val="28571F"/>
                  </a:buClr>
                </a:pPr>
                <a:r>
                  <a:rPr kumimoji="1" lang="zh-CN" altLang="en-US" sz="2400" dirty="0"/>
                  <a:t>（</a:t>
                </a:r>
                <a:r>
                  <a:rPr kumimoji="1" lang="en-US" altLang="zh-CN" sz="2400" dirty="0"/>
                  <a:t>5</a:t>
                </a:r>
                <a:r>
                  <a:rPr kumimoji="1" lang="zh-CN" altLang="en-US" sz="2400" dirty="0"/>
                  <a:t>）计算有效久期和有效凸性</a:t>
                </a:r>
                <a:endParaRPr kumimoji="1" lang="en-US"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r="-74"/>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589130259"/>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含权债的有效久期（凸性）：例题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继续前面的例</a:t>
            </a:r>
            <a:r>
              <a:rPr lang="en-US" altLang="zh-CN" sz="2400" dirty="0"/>
              <a:t>9.3</a:t>
            </a:r>
            <a:r>
              <a:rPr lang="zh-CN" altLang="zh-CN" sz="2400" dirty="0"/>
              <a:t>，我们根据以上步骤来计算例子中的可赎回债的有效久期和有效凸性。假设当前基准利率期限结构平移的水平为</a:t>
            </a:r>
            <a:r>
              <a:rPr lang="en-US" altLang="zh-CN" sz="2400" dirty="0"/>
              <a:t>10</a:t>
            </a:r>
            <a:r>
              <a:rPr lang="zh-CN" altLang="zh-CN" sz="2400" dirty="0"/>
              <a:t>个基点，那么向上和向下平移</a:t>
            </a:r>
            <a:r>
              <a:rPr lang="en-US" altLang="zh-CN" sz="2400" dirty="0"/>
              <a:t>10</a:t>
            </a:r>
            <a:r>
              <a:rPr lang="zh-CN" altLang="zh-CN" sz="2400" dirty="0"/>
              <a:t>个基点后基准利率期限结构如表</a:t>
            </a:r>
            <a:r>
              <a:rPr lang="en-US" altLang="zh-CN" sz="2400" dirty="0"/>
              <a:t>9.2</a:t>
            </a:r>
            <a:r>
              <a:rPr lang="zh-CN" altLang="zh-CN" sz="2400" dirty="0"/>
              <a:t>所示。</a:t>
            </a:r>
            <a:endParaRPr lang="en-US" altLang="zh-CN" sz="2400" dirty="0"/>
          </a:p>
          <a:p>
            <a:pPr>
              <a:buClr>
                <a:srgbClr val="28571F"/>
              </a:buClr>
            </a:pPr>
            <a:endParaRPr lang="zh-CN"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57</a:t>
            </a:fld>
            <a:endParaRPr lang="zh-CN" altLang="en-US">
              <a:solidFill>
                <a:srgbClr val="7F7F7F"/>
              </a:solidFill>
              <a:latin typeface="Adobe Jenson Pro Capt" pitchFamily="18" charset="0"/>
            </a:endParaRPr>
          </a:p>
        </p:txBody>
      </p:sp>
      <p:graphicFrame>
        <p:nvGraphicFramePr>
          <p:cNvPr id="2" name="表格 1">
            <a:extLst>
              <a:ext uri="{FF2B5EF4-FFF2-40B4-BE49-F238E27FC236}">
                <a16:creationId xmlns:a16="http://schemas.microsoft.com/office/drawing/2014/main" id="{64C7BD22-326F-40B7-A9C9-E07D7ADD6E2E}"/>
              </a:ext>
            </a:extLst>
          </p:cNvPr>
          <p:cNvGraphicFramePr>
            <a:graphicFrameLocks noGrp="1"/>
          </p:cNvGraphicFramePr>
          <p:nvPr>
            <p:extLst>
              <p:ext uri="{D42A27DB-BD31-4B8C-83A1-F6EECF244321}">
                <p14:modId xmlns:p14="http://schemas.microsoft.com/office/powerpoint/2010/main" val="863151008"/>
              </p:ext>
            </p:extLst>
          </p:nvPr>
        </p:nvGraphicFramePr>
        <p:xfrm>
          <a:off x="1714500" y="4271585"/>
          <a:ext cx="5715000" cy="1699261"/>
        </p:xfrm>
        <a:graphic>
          <a:graphicData uri="http://schemas.openxmlformats.org/drawingml/2006/table">
            <a:tbl>
              <a:tblPr firstRow="1" firstCol="1" bandRow="1">
                <a:tableStyleId>{21E4AEA4-8DFA-4A89-87EB-49C32662AFE0}</a:tableStyleId>
              </a:tblPr>
              <a:tblGrid>
                <a:gridCol w="1143000">
                  <a:extLst>
                    <a:ext uri="{9D8B030D-6E8A-4147-A177-3AD203B41FA5}">
                      <a16:colId xmlns:a16="http://schemas.microsoft.com/office/drawing/2014/main" val="2707922159"/>
                    </a:ext>
                  </a:extLst>
                </a:gridCol>
                <a:gridCol w="1143000">
                  <a:extLst>
                    <a:ext uri="{9D8B030D-6E8A-4147-A177-3AD203B41FA5}">
                      <a16:colId xmlns:a16="http://schemas.microsoft.com/office/drawing/2014/main" val="2207168558"/>
                    </a:ext>
                  </a:extLst>
                </a:gridCol>
                <a:gridCol w="1143000">
                  <a:extLst>
                    <a:ext uri="{9D8B030D-6E8A-4147-A177-3AD203B41FA5}">
                      <a16:colId xmlns:a16="http://schemas.microsoft.com/office/drawing/2014/main" val="2574027685"/>
                    </a:ext>
                  </a:extLst>
                </a:gridCol>
                <a:gridCol w="1143000">
                  <a:extLst>
                    <a:ext uri="{9D8B030D-6E8A-4147-A177-3AD203B41FA5}">
                      <a16:colId xmlns:a16="http://schemas.microsoft.com/office/drawing/2014/main" val="1799747073"/>
                    </a:ext>
                  </a:extLst>
                </a:gridCol>
                <a:gridCol w="1143000">
                  <a:extLst>
                    <a:ext uri="{9D8B030D-6E8A-4147-A177-3AD203B41FA5}">
                      <a16:colId xmlns:a16="http://schemas.microsoft.com/office/drawing/2014/main" val="3562179409"/>
                    </a:ext>
                  </a:extLst>
                </a:gridCol>
              </a:tblGrid>
              <a:tr h="689323">
                <a:tc>
                  <a:txBody>
                    <a:bodyPr/>
                    <a:lstStyle/>
                    <a:p>
                      <a:pPr marL="0" indent="127000" algn="ctr" defTabSz="914400" rtl="0" eaLnBrk="1" latinLnBrk="0" hangingPunct="1"/>
                      <a:r>
                        <a:rPr kumimoji="0" lang="zh-CN" altLang="en-US" sz="1600" b="1" u="none" strike="noStrike" kern="0" cap="none" spc="0" normalizeH="0" baseline="0" dirty="0">
                          <a:ln>
                            <a:noFill/>
                          </a:ln>
                          <a:solidFill>
                            <a:schemeClr val="bg1"/>
                          </a:solidFill>
                          <a:effectLst/>
                          <a:uLnTx/>
                          <a:uFillTx/>
                        </a:rPr>
                        <a:t>期限（年）</a:t>
                      </a:r>
                      <a:endParaRPr kumimoji="0" lang="zh-CN" altLang="en-US" sz="1600" b="1" u="none" strike="noStrike" kern="0" cap="none" spc="0" normalizeH="0" baseline="0" dirty="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dirty="0">
                          <a:ln>
                            <a:noFill/>
                          </a:ln>
                          <a:solidFill>
                            <a:schemeClr val="bg1"/>
                          </a:solidFill>
                          <a:effectLst/>
                          <a:uLnTx/>
                          <a:uFillTx/>
                        </a:rPr>
                        <a:t>1</a:t>
                      </a:r>
                      <a:endParaRPr kumimoji="0" lang="zh-CN" altLang="en-US" sz="1600" b="1" u="none" strike="noStrike" kern="0" cap="none" spc="0" normalizeH="0" baseline="0" dirty="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dirty="0">
                          <a:ln>
                            <a:noFill/>
                          </a:ln>
                          <a:solidFill>
                            <a:schemeClr val="bg1"/>
                          </a:solidFill>
                          <a:effectLst/>
                          <a:uLnTx/>
                          <a:uFillTx/>
                        </a:rPr>
                        <a:t>2</a:t>
                      </a:r>
                      <a:endParaRPr kumimoji="0" lang="zh-CN" altLang="en-US" sz="1600" b="1" u="none" strike="noStrike" kern="0" cap="none" spc="0" normalizeH="0" baseline="0" dirty="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a:ln>
                            <a:noFill/>
                          </a:ln>
                          <a:solidFill>
                            <a:schemeClr val="bg1"/>
                          </a:solidFill>
                          <a:effectLst/>
                          <a:uLnTx/>
                          <a:uFillTx/>
                        </a:rPr>
                        <a:t>3</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1" u="none" strike="noStrike" kern="0" cap="none" spc="0" normalizeH="0" baseline="0">
                          <a:ln>
                            <a:noFill/>
                          </a:ln>
                          <a:solidFill>
                            <a:schemeClr val="bg1"/>
                          </a:solidFill>
                          <a:effectLst/>
                          <a:uLnTx/>
                          <a:uFillTx/>
                        </a:rPr>
                        <a:t>4</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793771607"/>
                  </a:ext>
                </a:extLst>
              </a:tr>
              <a:tr h="504969">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下移（</a:t>
                      </a:r>
                      <a:r>
                        <a:rPr kumimoji="0" lang="en-US" sz="1600" b="1" u="none" strike="noStrike" kern="0" cap="none" spc="0" normalizeH="0" baseline="0">
                          <a:ln>
                            <a:noFill/>
                          </a:ln>
                          <a:solidFill>
                            <a:schemeClr val="bg1"/>
                          </a:solidFill>
                          <a:effectLst/>
                          <a:uLnTx/>
                          <a:uFillTx/>
                        </a:rPr>
                        <a:t>%</a:t>
                      </a:r>
                      <a:r>
                        <a:rPr kumimoji="0" lang="zh-CN" altLang="en-US" sz="1600" b="1" u="none" strike="noStrike" kern="0" cap="none" spc="0" normalizeH="0" baseline="0">
                          <a:ln>
                            <a:noFill/>
                          </a:ln>
                          <a:solidFill>
                            <a:schemeClr val="bg1"/>
                          </a:solidFill>
                          <a:effectLst/>
                          <a:uLnTx/>
                          <a:uFillTx/>
                        </a:rPr>
                        <a:t>）</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3.00</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3.10</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3.30</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3.50</a:t>
                      </a:r>
                      <a:endParaRPr kumimoji="0" lang="zh-CN" altLang="en-US" sz="1600" b="0" u="none" strike="noStrike" kern="0" cap="none" spc="0" normalizeH="0" baseline="0">
                        <a:ln>
                          <a:noFill/>
                        </a:ln>
                        <a:solidFill>
                          <a:schemeClr val="tx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3584548930"/>
                  </a:ext>
                </a:extLst>
              </a:tr>
              <a:tr h="504969">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上移（</a:t>
                      </a:r>
                      <a:r>
                        <a:rPr kumimoji="0" lang="en-US" sz="1600" b="1" u="none" strike="noStrike" kern="0" cap="none" spc="0" normalizeH="0" baseline="0">
                          <a:ln>
                            <a:noFill/>
                          </a:ln>
                          <a:solidFill>
                            <a:schemeClr val="bg1"/>
                          </a:solidFill>
                          <a:effectLst/>
                          <a:uLnTx/>
                          <a:uFillTx/>
                        </a:rPr>
                        <a:t>%</a:t>
                      </a:r>
                      <a:r>
                        <a:rPr kumimoji="0" lang="zh-CN" altLang="en-US" sz="1600" b="1" u="none" strike="noStrike" kern="0" cap="none" spc="0" normalizeH="0" baseline="0">
                          <a:ln>
                            <a:noFill/>
                          </a:ln>
                          <a:solidFill>
                            <a:schemeClr val="bg1"/>
                          </a:solidFill>
                          <a:effectLst/>
                          <a:uLnTx/>
                          <a:uFillTx/>
                        </a:rPr>
                        <a:t>）</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3.20</a:t>
                      </a:r>
                      <a:endParaRPr kumimoji="0" lang="zh-CN" altLang="en-US" sz="1600" b="0" u="none" strike="noStrike" kern="0" cap="none" spc="0" normalizeH="0" baseline="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3.30</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3.50</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3.70</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3861964435"/>
                  </a:ext>
                </a:extLst>
              </a:tr>
            </a:tbl>
          </a:graphicData>
        </a:graphic>
      </p:graphicFrame>
      <p:sp>
        <p:nvSpPr>
          <p:cNvPr id="6" name="文本框 5">
            <a:extLst>
              <a:ext uri="{FF2B5EF4-FFF2-40B4-BE49-F238E27FC236}">
                <a16:creationId xmlns:a16="http://schemas.microsoft.com/office/drawing/2014/main" id="{C471AFFB-F421-4D0A-8F71-0990D6AAB8A1}"/>
              </a:ext>
            </a:extLst>
          </p:cNvPr>
          <p:cNvSpPr txBox="1"/>
          <p:nvPr/>
        </p:nvSpPr>
        <p:spPr>
          <a:xfrm flipH="1">
            <a:off x="3188493" y="3933031"/>
            <a:ext cx="2836863" cy="338554"/>
          </a:xfrm>
          <a:prstGeom prst="rect">
            <a:avLst/>
          </a:prstGeom>
          <a:noFill/>
        </p:spPr>
        <p:txBody>
          <a:bodyPr wrap="square" rtlCol="0">
            <a:spAutoFit/>
          </a:bodyPr>
          <a:lstStyle/>
          <a:p>
            <a:r>
              <a:rPr kumimoji="1" lang="zh-CN" altLang="en-US" sz="1600" dirty="0">
                <a:solidFill>
                  <a:srgbClr val="262626"/>
                </a:solidFill>
                <a:latin typeface="Adobe Jenson Pro" pitchFamily="18" charset="0"/>
                <a:ea typeface="Adobe 楷体 Std R" pitchFamily="18" charset="-122"/>
              </a:rPr>
              <a:t>表</a:t>
            </a:r>
            <a:r>
              <a:rPr kumimoji="1" lang="en-US" altLang="zh-CN" sz="1600" dirty="0">
                <a:solidFill>
                  <a:srgbClr val="262626"/>
                </a:solidFill>
                <a:latin typeface="Adobe Jenson Pro" pitchFamily="18" charset="0"/>
                <a:ea typeface="Adobe 楷体 Std R" pitchFamily="18" charset="-122"/>
              </a:rPr>
              <a:t>9.2 </a:t>
            </a:r>
            <a:r>
              <a:rPr kumimoji="1" lang="zh-CN" altLang="en-US" sz="1600" dirty="0">
                <a:solidFill>
                  <a:srgbClr val="262626"/>
                </a:solidFill>
                <a:latin typeface="Adobe Jenson Pro" pitchFamily="18" charset="0"/>
                <a:ea typeface="Adobe 楷体 Std R" pitchFamily="18" charset="-122"/>
              </a:rPr>
              <a:t>平移后的利率</a:t>
            </a:r>
            <a:r>
              <a:rPr kumimoji="1" lang="zh-CN" altLang="zh-CN" sz="1600" dirty="0">
                <a:solidFill>
                  <a:srgbClr val="262626"/>
                </a:solidFill>
                <a:latin typeface="Adobe Jenson Pro" pitchFamily="18" charset="0"/>
                <a:ea typeface="Adobe 楷体 Std R" pitchFamily="18" charset="-122"/>
              </a:rPr>
              <a:t>期限结构</a:t>
            </a:r>
            <a:endParaRPr kumimoji="1" lang="zh-CN" altLang="en-US" sz="1600" dirty="0">
              <a:solidFill>
                <a:srgbClr val="262626"/>
              </a:solidFill>
              <a:latin typeface="Adobe Jenson Pro" pitchFamily="18" charset="0"/>
              <a:ea typeface="Adobe 楷体 Std R" pitchFamily="18" charset="-122"/>
            </a:endParaRPr>
          </a:p>
        </p:txBody>
      </p:sp>
    </p:spTree>
    <p:extLst>
      <p:ext uri="{BB962C8B-B14F-4D97-AF65-F5344CB8AC3E}">
        <p14:creationId xmlns:p14="http://schemas.microsoft.com/office/powerpoint/2010/main" val="7675986"/>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含权债的有效久期（凸性）：例题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第一步，由前一问可知，该债券</a:t>
            </a:r>
            <a:r>
              <a:rPr lang="en-US" altLang="zh-CN" sz="2400" dirty="0"/>
              <a:t>OAS</a:t>
            </a:r>
            <a:r>
              <a:rPr lang="zh-CN" altLang="en-US" sz="2400" dirty="0"/>
              <a:t>为</a:t>
            </a:r>
            <a:r>
              <a:rPr lang="en-US" altLang="zh-CN" sz="2400" dirty="0"/>
              <a:t>27</a:t>
            </a:r>
            <a:r>
              <a:rPr lang="zh-CN" altLang="en-US" sz="2400" dirty="0"/>
              <a:t>基点</a:t>
            </a:r>
            <a:endParaRPr lang="zh-CN"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912780284"/>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久期与货币久期</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r>
              <a:rPr kumimoji="1" lang="zh-CN" altLang="en-US" sz="3200" dirty="0"/>
              <a:t>久期与货币久期：定义与内涵</a:t>
            </a:r>
            <a:endParaRPr kumimoji="1" lang="en-US" altLang="zh-CN" sz="3200" dirty="0"/>
          </a:p>
          <a:p>
            <a:pPr>
              <a:buClr>
                <a:srgbClr val="28571F"/>
              </a:buClr>
            </a:pPr>
            <a:endParaRPr kumimoji="1" lang="en-US"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a:t>
            </a:fld>
            <a:endParaRPr lang="zh-CN" altLang="en-US">
              <a:solidFill>
                <a:srgbClr val="7F7F7F"/>
              </a:solidFill>
              <a:latin typeface="Adobe Jenson Pro Capt" pitchFamily="18" charset="0"/>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含权债的有效久期（凸性）：例题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第二步，生成利率期限结构下移</a:t>
            </a:r>
            <a:r>
              <a:rPr lang="en-US" altLang="zh-CN" sz="2400" dirty="0"/>
              <a:t>10</a:t>
            </a:r>
            <a:r>
              <a:rPr lang="zh-CN" altLang="en-US" sz="2400" dirty="0"/>
              <a:t>基点的利率树图</a:t>
            </a:r>
            <a:endParaRPr lang="en-US" altLang="zh-CN" sz="2400" dirty="0"/>
          </a:p>
          <a:p>
            <a:pPr>
              <a:buClr>
                <a:srgbClr val="28571F"/>
              </a:buClr>
            </a:pPr>
            <a:endParaRPr lang="zh-CN"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59</a:t>
            </a:fld>
            <a:endParaRPr lang="zh-CN" altLang="en-US">
              <a:solidFill>
                <a:srgbClr val="7F7F7F"/>
              </a:solidFill>
              <a:latin typeface="Adobe Jenson Pro Capt" pitchFamily="18" charset="0"/>
            </a:endParaRPr>
          </a:p>
        </p:txBody>
      </p:sp>
      <p:pic>
        <p:nvPicPr>
          <p:cNvPr id="4" name="图片 3">
            <a:extLst>
              <a:ext uri="{FF2B5EF4-FFF2-40B4-BE49-F238E27FC236}">
                <a16:creationId xmlns:a16="http://schemas.microsoft.com/office/drawing/2014/main" id="{2B4C80B0-3C6F-479B-9AE1-9D500B76BFB3}"/>
              </a:ext>
            </a:extLst>
          </p:cNvPr>
          <p:cNvPicPr>
            <a:picLocks noChangeAspect="1"/>
          </p:cNvPicPr>
          <p:nvPr/>
        </p:nvPicPr>
        <p:blipFill>
          <a:blip r:embed="rId2"/>
          <a:stretch>
            <a:fillRect/>
          </a:stretch>
        </p:blipFill>
        <p:spPr>
          <a:xfrm>
            <a:off x="2511425" y="2070910"/>
            <a:ext cx="4191000" cy="3780849"/>
          </a:xfrm>
          <a:prstGeom prst="rect">
            <a:avLst/>
          </a:prstGeom>
        </p:spPr>
      </p:pic>
    </p:spTree>
    <p:extLst>
      <p:ext uri="{BB962C8B-B14F-4D97-AF65-F5344CB8AC3E}">
        <p14:creationId xmlns:p14="http://schemas.microsoft.com/office/powerpoint/2010/main" val="2062045446"/>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含权债的有效久期（凸性）：例题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第三步，用</a:t>
            </a:r>
            <a:r>
              <a:rPr lang="en-US" altLang="zh-CN" sz="2400" dirty="0"/>
              <a:t>OAS</a:t>
            </a:r>
            <a:r>
              <a:rPr lang="zh-CN" altLang="en-US" sz="2400" dirty="0"/>
              <a:t>调整树图</a:t>
            </a:r>
            <a:endParaRPr lang="en-US" altLang="zh-CN" sz="2400" dirty="0"/>
          </a:p>
          <a:p>
            <a:pPr>
              <a:buClr>
                <a:srgbClr val="28571F"/>
              </a:buClr>
            </a:pPr>
            <a:endParaRPr lang="zh-CN"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60</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8F54EDD9-2364-4AF7-9004-E21FF10C84C0}"/>
              </a:ext>
            </a:extLst>
          </p:cNvPr>
          <p:cNvPicPr>
            <a:picLocks noChangeAspect="1"/>
          </p:cNvPicPr>
          <p:nvPr/>
        </p:nvPicPr>
        <p:blipFill>
          <a:blip r:embed="rId2"/>
          <a:stretch>
            <a:fillRect/>
          </a:stretch>
        </p:blipFill>
        <p:spPr>
          <a:xfrm>
            <a:off x="2619375" y="2133845"/>
            <a:ext cx="3905250" cy="3382717"/>
          </a:xfrm>
          <a:prstGeom prst="rect">
            <a:avLst/>
          </a:prstGeom>
        </p:spPr>
      </p:pic>
    </p:spTree>
    <p:extLst>
      <p:ext uri="{BB962C8B-B14F-4D97-AF65-F5344CB8AC3E}">
        <p14:creationId xmlns:p14="http://schemas.microsoft.com/office/powerpoint/2010/main" val="2798638043"/>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含权债的有效久期（凸性）：例题</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第四步，计算利率期限结构下移</a:t>
            </a:r>
            <a:r>
              <a:rPr lang="en-US" altLang="zh-CN" sz="2400" dirty="0"/>
              <a:t>10</a:t>
            </a:r>
            <a:r>
              <a:rPr lang="zh-CN" altLang="en-US" sz="2400" dirty="0"/>
              <a:t>基点对应的含权债价值</a:t>
            </a:r>
            <a:endParaRPr lang="en-US" altLang="zh-CN" sz="2400" dirty="0"/>
          </a:p>
          <a:p>
            <a:pPr>
              <a:buClr>
                <a:srgbClr val="28571F"/>
              </a:buClr>
            </a:pPr>
            <a:endParaRPr lang="zh-CN" altLang="zh-CN" sz="24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61</a:t>
            </a:fld>
            <a:endParaRPr lang="zh-CN" altLang="en-US">
              <a:solidFill>
                <a:srgbClr val="7F7F7F"/>
              </a:solidFill>
              <a:latin typeface="Adobe Jenson Pro Capt" pitchFamily="18" charset="0"/>
            </a:endParaRPr>
          </a:p>
        </p:txBody>
      </p:sp>
      <p:pic>
        <p:nvPicPr>
          <p:cNvPr id="3" name="图片 2">
            <a:extLst>
              <a:ext uri="{FF2B5EF4-FFF2-40B4-BE49-F238E27FC236}">
                <a16:creationId xmlns:a16="http://schemas.microsoft.com/office/drawing/2014/main" id="{9ED3737D-58BA-4284-86D9-FBC1DE7CC170}"/>
              </a:ext>
            </a:extLst>
          </p:cNvPr>
          <p:cNvPicPr>
            <a:picLocks noChangeAspect="1"/>
          </p:cNvPicPr>
          <p:nvPr/>
        </p:nvPicPr>
        <p:blipFill>
          <a:blip r:embed="rId2"/>
          <a:stretch>
            <a:fillRect/>
          </a:stretch>
        </p:blipFill>
        <p:spPr>
          <a:xfrm>
            <a:off x="2743200" y="2174988"/>
            <a:ext cx="3657600" cy="3516086"/>
          </a:xfrm>
          <a:prstGeom prst="rect">
            <a:avLst/>
          </a:prstGeom>
        </p:spPr>
      </p:pic>
    </p:spTree>
    <p:extLst>
      <p:ext uri="{BB962C8B-B14F-4D97-AF65-F5344CB8AC3E}">
        <p14:creationId xmlns:p14="http://schemas.microsoft.com/office/powerpoint/2010/main" val="4141911580"/>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含权债的有效久期（凸性）：例题</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第五步，用同样的方法算出利率期限结构上移</a:t>
                </a:r>
                <a:r>
                  <a:rPr lang="en-US" altLang="zh-CN" sz="2400" dirty="0"/>
                  <a:t>10</a:t>
                </a:r>
                <a:r>
                  <a:rPr lang="zh-CN" altLang="en-US" sz="2400" dirty="0"/>
                  <a:t>基点对应的含权债价值，进而计算有效久期和有效凸性：</a:t>
                </a:r>
                <a:endParaRPr lang="en-US" altLang="zh-CN" sz="2400" dirty="0"/>
              </a:p>
              <a:p>
                <a:pPr>
                  <a:buClr>
                    <a:srgbClr val="28571F"/>
                  </a:buClr>
                </a:pPr>
                <a:endParaRPr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eqArr>
                        <m:eqArrPr>
                          <m:ctrlPr>
                            <a:rPr lang="zh-CN" altLang="zh-CN" sz="18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eqArrPr>
                        <m:e>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𝐷</m:t>
                              </m:r>
                            </m:e>
                            <m:sub>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𝑡</m:t>
                              </m:r>
                            </m:sub>
                          </m:sSub>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m:rPr>
                                  <m:nor/>
                                </m:rPr>
                                <a:rPr lang="en-US" altLang="zh-CN" sz="1800" kern="100">
                                  <a:effectLst/>
                                  <a:latin typeface="Adobe Jenson Pro"/>
                                  <a:ea typeface="楷体" panose="02010609060101010101" pitchFamily="49" charset="-122"/>
                                  <a:cs typeface="Times New Roman" panose="02020603050405020304" pitchFamily="18" charset="0"/>
                                </a:rPr>
                                <m:t>1</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00.59−99.83</m:t>
                              </m:r>
                            </m:num>
                            <m:den>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2×100.20×0.001</m:t>
                              </m:r>
                            </m:den>
                          </m:f>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=3.79</m:t>
                          </m:r>
                        </m:e>
                        <m:e>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                      </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𝐶</m:t>
                              </m:r>
                            </m:e>
                            <m:sub>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𝑡</m:t>
                              </m:r>
                            </m:sub>
                          </m:sSub>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m:rPr>
                                  <m:nor/>
                                </m:rPr>
                                <a:rPr lang="en-US" altLang="zh-CN" sz="1800" kern="100">
                                  <a:effectLst/>
                                  <a:latin typeface="Adobe Jenson Pro"/>
                                  <a:ea typeface="楷体" panose="02010609060101010101" pitchFamily="49" charset="-122"/>
                                  <a:cs typeface="Times New Roman" panose="02020603050405020304" pitchFamily="18" charset="0"/>
                                </a:rPr>
                                <m:t>1</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00.59+99.83−2×100.20</m:t>
                              </m:r>
                            </m:num>
                            <m:den>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2×100.20×</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(0.001)</m:t>
                                  </m:r>
                                </m:e>
                                <m:sup>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2</m:t>
                                  </m:r>
                                </m:sup>
                              </m:sSup>
                            </m:den>
                          </m:f>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=99.80</m:t>
                          </m:r>
                          <m:r>
                            <m:rPr>
                              <m:nor/>
                            </m:rPr>
                            <a:rPr lang="en-US" altLang="zh-CN" sz="1800" kern="100">
                              <a:effectLst/>
                              <a:latin typeface="Adobe Jenson Pro"/>
                              <a:ea typeface="楷体" panose="02010609060101010101" pitchFamily="49" charset="-122"/>
                              <a:cs typeface="Times New Roman" panose="02020603050405020304" pitchFamily="18" charset="0"/>
                            </a:rPr>
                            <m:t> </m:t>
                          </m:r>
                        </m:e>
                      </m:eqArr>
                    </m:oMath>
                  </m:oMathPara>
                </a14:m>
                <a:endParaRPr lang="zh-CN" altLang="zh-CN" sz="1800" kern="100" dirty="0">
                  <a:effectLst/>
                  <a:latin typeface="Adobe Jenson Pro"/>
                  <a:ea typeface="宋体" panose="02010600030101010101" pitchFamily="2" charset="-122"/>
                  <a:cs typeface="Times New Roman" panose="02020603050405020304" pitchFamily="18" charset="0"/>
                </a:endParaRPr>
              </a:p>
              <a:p>
                <a:pPr marL="0" indent="0">
                  <a:buClr>
                    <a:srgbClr val="28571F"/>
                  </a:buClr>
                  <a:buNone/>
                </a:pPr>
                <a:endParaRPr lang="en-US" altLang="zh-CN" sz="2400" dirty="0"/>
              </a:p>
              <a:p>
                <a:pPr>
                  <a:buClr>
                    <a:srgbClr val="28571F"/>
                  </a:buClr>
                </a:pPr>
                <a:endParaRPr lang="zh-CN" altLang="zh-CN" sz="24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r="-74"/>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62</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1235005414"/>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en-US" altLang="zh-CN" dirty="0"/>
              <a:t>OAS</a:t>
            </a:r>
            <a:r>
              <a:rPr kumimoji="1" lang="zh-CN" altLang="en-US" dirty="0"/>
              <a:t>的优点</a:t>
            </a:r>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lang="en-US" altLang="zh-CN" sz="2400" dirty="0">
                <a:cs typeface="+mn-cs"/>
              </a:rPr>
              <a:t>OAS</a:t>
            </a:r>
            <a:r>
              <a:rPr lang="zh-CN" altLang="zh-CN" sz="2400" dirty="0">
                <a:cs typeface="+mn-cs"/>
              </a:rPr>
              <a:t>是在考虑利率波动并相应构造了未来利率变动各种可能路径的背景下计算得到的，因而能够比较充分地反映那些对利率水平或是利率变动路径具有敏感性的不确定现金流，从而在模型中充分考虑了期权的影响。</a:t>
            </a:r>
            <a:endParaRPr lang="en-US" altLang="zh-CN" sz="2400" dirty="0">
              <a:cs typeface="+mn-cs"/>
            </a:endParaRPr>
          </a:p>
          <a:p>
            <a:pPr>
              <a:buClr>
                <a:srgbClr val="28571F"/>
              </a:buClr>
            </a:pPr>
            <a:r>
              <a:rPr lang="en-US" altLang="zh-CN" sz="2400" dirty="0">
                <a:cs typeface="+mn-cs"/>
              </a:rPr>
              <a:t>OAS</a:t>
            </a:r>
            <a:r>
              <a:rPr lang="zh-CN" altLang="zh-CN" sz="2400" dirty="0">
                <a:cs typeface="+mn-cs"/>
              </a:rPr>
              <a:t>用一个数字给出了含权债券蕴涵的风险和套利空间的有关信息，是含权债券未来超额收益期望值的直观体现。</a:t>
            </a:r>
            <a:endParaRPr lang="en-US" altLang="zh-CN" sz="2400" dirty="0">
              <a:cs typeface="+mn-cs"/>
            </a:endParaRPr>
          </a:p>
          <a:p>
            <a:pPr>
              <a:buClr>
                <a:srgbClr val="28571F"/>
              </a:buClr>
            </a:pPr>
            <a:r>
              <a:rPr lang="zh-CN" altLang="zh-CN" sz="2400" dirty="0">
                <a:cs typeface="+mn-cs"/>
              </a:rPr>
              <a:t>只要基于相同的基准利率期限结构，不同含权债的</a:t>
            </a:r>
            <a:r>
              <a:rPr lang="en-US" altLang="zh-CN" sz="2400" dirty="0">
                <a:cs typeface="+mn-cs"/>
              </a:rPr>
              <a:t>OAS</a:t>
            </a:r>
            <a:r>
              <a:rPr lang="zh-CN" altLang="zh-CN" sz="2400" dirty="0">
                <a:cs typeface="+mn-cs"/>
              </a:rPr>
              <a:t>之间具有可比性，可以认为这是它在含权债券的定价和风险管理中日益广泛应用的根本原因。</a:t>
            </a:r>
            <a:endParaRPr lang="en-US" altLang="zh-CN" sz="2400" dirty="0">
              <a:cs typeface="+mn-cs"/>
            </a:endParaRPr>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63</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4276893656"/>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143000"/>
            <a:ext cx="8229600" cy="5183187"/>
          </a:xfrm>
        </p:spPr>
        <p:txBody>
          <a:bodyPr/>
          <a:lstStyle/>
          <a:p>
            <a:pPr>
              <a:buClr>
                <a:srgbClr val="28571F"/>
              </a:buClr>
            </a:pPr>
            <a:r>
              <a:rPr lang="en-US" altLang="zh-CN" sz="2400" dirty="0">
                <a:cs typeface="+mn-cs"/>
              </a:rPr>
              <a:t>OAS</a:t>
            </a:r>
            <a:r>
              <a:rPr lang="zh-CN" altLang="zh-CN" sz="2400" dirty="0">
                <a:cs typeface="+mn-cs"/>
              </a:rPr>
              <a:t>是一个模型依赖的指标</a:t>
            </a:r>
            <a:r>
              <a:rPr lang="zh-CN" altLang="en-US" sz="2400" dirty="0">
                <a:cs typeface="+mn-cs"/>
              </a:rPr>
              <a:t>。</a:t>
            </a:r>
            <a:endParaRPr lang="en-US" altLang="zh-CN" sz="2400" dirty="0">
              <a:cs typeface="+mn-cs"/>
            </a:endParaRPr>
          </a:p>
          <a:p>
            <a:pPr lvl="1"/>
            <a:r>
              <a:rPr lang="zh-CN" altLang="en-US" sz="2000" dirty="0">
                <a:cs typeface="+mn-cs"/>
              </a:rPr>
              <a:t>利用不同的利率模型会得到不同的结果，然而目前没有广泛认可的利率模型，使得不同模型得到的</a:t>
            </a:r>
            <a:r>
              <a:rPr lang="en-US" altLang="zh-CN" sz="2000" dirty="0">
                <a:cs typeface="+mn-cs"/>
              </a:rPr>
              <a:t>OAS</a:t>
            </a:r>
            <a:r>
              <a:rPr lang="zh-CN" altLang="en-US" sz="2000" dirty="0">
                <a:cs typeface="+mn-cs"/>
              </a:rPr>
              <a:t>值不具可比性。</a:t>
            </a:r>
            <a:endParaRPr lang="en-US" altLang="zh-CN" sz="2000" dirty="0">
              <a:cs typeface="+mn-cs"/>
            </a:endParaRPr>
          </a:p>
          <a:p>
            <a:pPr>
              <a:buClr>
                <a:srgbClr val="28571F"/>
              </a:buClr>
            </a:pPr>
            <a:r>
              <a:rPr lang="en-US" altLang="zh-CN" sz="2400" dirty="0">
                <a:cs typeface="+mn-cs"/>
              </a:rPr>
              <a:t>OAS</a:t>
            </a:r>
            <a:r>
              <a:rPr lang="zh-CN" altLang="zh-CN" sz="2400" dirty="0">
                <a:cs typeface="+mn-cs"/>
              </a:rPr>
              <a:t>是一个平均值的概念，并不能代表实际的利差</a:t>
            </a:r>
            <a:r>
              <a:rPr lang="zh-CN" altLang="en-US" sz="2400" dirty="0">
                <a:cs typeface="+mn-cs"/>
              </a:rPr>
              <a:t>。</a:t>
            </a:r>
            <a:endParaRPr lang="en-US" altLang="zh-CN" sz="2400" dirty="0">
              <a:cs typeface="+mn-cs"/>
            </a:endParaRPr>
          </a:p>
          <a:p>
            <a:pPr lvl="1"/>
            <a:r>
              <a:rPr lang="zh-CN" altLang="zh-CN" sz="2000" dirty="0">
                <a:cs typeface="+mn-cs"/>
              </a:rPr>
              <a:t>只提供了利差平均值的信息，</a:t>
            </a:r>
            <a:r>
              <a:rPr lang="zh-CN" altLang="en-US" sz="2000" dirty="0">
                <a:cs typeface="+mn-cs"/>
              </a:rPr>
              <a:t>然而</a:t>
            </a:r>
            <a:r>
              <a:rPr lang="zh-CN" altLang="zh-CN" sz="2000" dirty="0">
                <a:cs typeface="+mn-cs"/>
              </a:rPr>
              <a:t>未来利率变动只是沿着某条路径进行，因此</a:t>
            </a:r>
            <a:r>
              <a:rPr lang="en-US" altLang="zh-CN" sz="2000" dirty="0">
                <a:cs typeface="+mn-cs"/>
              </a:rPr>
              <a:t>OAS</a:t>
            </a:r>
            <a:r>
              <a:rPr lang="zh-CN" altLang="zh-CN" sz="2000" dirty="0">
                <a:cs typeface="+mn-cs"/>
              </a:rPr>
              <a:t>与投资者未来实际获得的利差可能存在较大差异。</a:t>
            </a:r>
            <a:endParaRPr lang="en-US" altLang="zh-CN" sz="2000" dirty="0">
              <a:cs typeface="+mn-cs"/>
            </a:endParaRPr>
          </a:p>
          <a:p>
            <a:pPr>
              <a:buClr>
                <a:srgbClr val="28571F"/>
              </a:buClr>
            </a:pPr>
            <a:r>
              <a:rPr lang="en-US" altLang="zh-CN" sz="2400" dirty="0">
                <a:cs typeface="+mn-cs"/>
              </a:rPr>
              <a:t>OAS</a:t>
            </a:r>
            <a:r>
              <a:rPr lang="zh-CN" altLang="zh-CN" sz="2400" dirty="0">
                <a:cs typeface="+mn-cs"/>
              </a:rPr>
              <a:t>无法反映利率期限结构水平移动以外的风险的影响</a:t>
            </a:r>
            <a:r>
              <a:rPr lang="zh-CN" altLang="en-US" sz="2400" dirty="0">
                <a:cs typeface="+mn-cs"/>
              </a:rPr>
              <a:t>。</a:t>
            </a:r>
            <a:endParaRPr lang="en-US" altLang="zh-CN" sz="2400" dirty="0">
              <a:cs typeface="+mn-cs"/>
            </a:endParaRPr>
          </a:p>
          <a:p>
            <a:pPr lvl="1"/>
            <a:r>
              <a:rPr lang="zh-CN" altLang="en-US" sz="2000" dirty="0">
                <a:cs typeface="+mn-cs"/>
              </a:rPr>
              <a:t>无法反映</a:t>
            </a:r>
            <a:r>
              <a:rPr lang="zh-CN" altLang="zh-CN" sz="2000" dirty="0">
                <a:cs typeface="+mn-cs"/>
              </a:rPr>
              <a:t>利率期限结构的非水平变动</a:t>
            </a:r>
            <a:r>
              <a:rPr lang="zh-CN" altLang="en-US" sz="2000" dirty="0">
                <a:cs typeface="+mn-cs"/>
              </a:rPr>
              <a:t>，以及</a:t>
            </a:r>
            <a:r>
              <a:rPr lang="zh-CN" altLang="zh-CN" sz="2000" dirty="0">
                <a:cs typeface="+mn-cs"/>
              </a:rPr>
              <a:t>信用、流动性等</a:t>
            </a:r>
            <a:r>
              <a:rPr lang="zh-CN" altLang="en-US" sz="2000" dirty="0">
                <a:cs typeface="+mn-cs"/>
              </a:rPr>
              <a:t>其他风险的影响</a:t>
            </a:r>
            <a:r>
              <a:rPr lang="zh-CN" altLang="zh-CN" sz="2000" dirty="0">
                <a:cs typeface="+mn-cs"/>
              </a:rPr>
              <a:t>。</a:t>
            </a:r>
            <a:endParaRPr lang="en-US" altLang="zh-CN" sz="2000" dirty="0">
              <a:cs typeface="+mn-cs"/>
            </a:endParaRPr>
          </a:p>
          <a:p>
            <a:pPr>
              <a:buClr>
                <a:srgbClr val="28571F"/>
              </a:buClr>
            </a:pPr>
            <a:r>
              <a:rPr lang="zh-CN" altLang="zh-CN" sz="2400" dirty="0">
                <a:cs typeface="+mn-cs"/>
              </a:rPr>
              <a:t>组合的</a:t>
            </a:r>
            <a:r>
              <a:rPr lang="en-US" altLang="zh-CN" sz="2400" dirty="0">
                <a:cs typeface="+mn-cs"/>
              </a:rPr>
              <a:t>OAS</a:t>
            </a:r>
            <a:r>
              <a:rPr lang="zh-CN" altLang="zh-CN" sz="2400" dirty="0">
                <a:cs typeface="+mn-cs"/>
              </a:rPr>
              <a:t>不具有可加性</a:t>
            </a:r>
            <a:r>
              <a:rPr lang="zh-CN" altLang="en-US" sz="2400" dirty="0">
                <a:cs typeface="+mn-cs"/>
              </a:rPr>
              <a:t>。</a:t>
            </a:r>
            <a:endParaRPr lang="en-US" altLang="zh-CN" sz="2400" dirty="0">
              <a:cs typeface="+mn-cs"/>
            </a:endParaRPr>
          </a:p>
          <a:p>
            <a:pPr lvl="1"/>
            <a:r>
              <a:rPr lang="zh-CN" altLang="en-US" sz="2000" dirty="0">
                <a:cs typeface="+mn-cs"/>
              </a:rPr>
              <a:t>计算</a:t>
            </a:r>
            <a:r>
              <a:rPr lang="zh-CN" altLang="zh-CN" sz="2000" dirty="0">
                <a:cs typeface="+mn-cs"/>
              </a:rPr>
              <a:t>固定收益证券组合的</a:t>
            </a:r>
            <a:r>
              <a:rPr lang="en-US" altLang="zh-CN" sz="2000" dirty="0">
                <a:cs typeface="+mn-cs"/>
              </a:rPr>
              <a:t>OAS</a:t>
            </a:r>
            <a:r>
              <a:rPr lang="zh-CN" altLang="en-US" sz="2000" dirty="0">
                <a:cs typeface="+mn-cs"/>
              </a:rPr>
              <a:t>，</a:t>
            </a:r>
            <a:r>
              <a:rPr lang="zh-CN" altLang="zh-CN" sz="2000" dirty="0">
                <a:cs typeface="+mn-cs"/>
              </a:rPr>
              <a:t>应该将所有证券的现金流相加，</a:t>
            </a:r>
            <a:r>
              <a:rPr lang="zh-CN" altLang="en-US" sz="2000" dirty="0">
                <a:cs typeface="+mn-cs"/>
              </a:rPr>
              <a:t>再运用前文公式统一计算。</a:t>
            </a:r>
            <a:endParaRPr lang="en-US" altLang="zh-CN" sz="2000" dirty="0">
              <a:cs typeface="+mn-cs"/>
            </a:endParaRPr>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64</a:t>
            </a:fld>
            <a:endParaRPr lang="zh-CN" altLang="en-US">
              <a:solidFill>
                <a:srgbClr val="7F7F7F"/>
              </a:solidFill>
              <a:latin typeface="Adobe Jenson Pro Capt" pitchFamily="18" charset="0"/>
            </a:endParaRPr>
          </a:p>
        </p:txBody>
      </p:sp>
      <p:sp>
        <p:nvSpPr>
          <p:cNvPr id="2" name="标题 1">
            <a:extLst>
              <a:ext uri="{FF2B5EF4-FFF2-40B4-BE49-F238E27FC236}">
                <a16:creationId xmlns:a16="http://schemas.microsoft.com/office/drawing/2014/main" id="{BDA4F741-97EB-4FE8-8573-A0A1BDB6BC3E}"/>
              </a:ext>
            </a:extLst>
          </p:cNvPr>
          <p:cNvSpPr>
            <a:spLocks noGrp="1"/>
          </p:cNvSpPr>
          <p:nvPr>
            <p:ph type="title"/>
          </p:nvPr>
        </p:nvSpPr>
        <p:spPr/>
        <p:txBody>
          <a:bodyPr/>
          <a:lstStyle/>
          <a:p>
            <a:r>
              <a:rPr lang="en-US" altLang="zh-CN" dirty="0"/>
              <a:t>OAS</a:t>
            </a:r>
            <a:r>
              <a:rPr lang="zh-CN" altLang="en-US" dirty="0"/>
              <a:t>的缺点</a:t>
            </a:r>
          </a:p>
        </p:txBody>
      </p:sp>
    </p:spTree>
    <p:extLst>
      <p:ext uri="{BB962C8B-B14F-4D97-AF65-F5344CB8AC3E}">
        <p14:creationId xmlns:p14="http://schemas.microsoft.com/office/powerpoint/2010/main" val="2450038038"/>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4">
            <a:extLst>
              <a:ext uri="{FF2B5EF4-FFF2-40B4-BE49-F238E27FC236}">
                <a16:creationId xmlns:a16="http://schemas.microsoft.com/office/drawing/2014/main" id="{651CE3EF-8900-4CBE-998A-A219EBAE10D9}"/>
              </a:ext>
            </a:extLst>
          </p:cNvPr>
          <p:cNvSpPr>
            <a:spLocks noGrp="1" noChangeArrowheads="1"/>
          </p:cNvSpPr>
          <p:nvPr>
            <p:ph type="title"/>
          </p:nvPr>
        </p:nvSpPr>
        <p:spPr>
          <a:xfrm>
            <a:off x="684213" y="2492375"/>
            <a:ext cx="7772400" cy="1362075"/>
          </a:xfrm>
        </p:spPr>
        <p:txBody>
          <a:bodyPr/>
          <a:lstStyle/>
          <a:p>
            <a:r>
              <a:rPr lang="zh-CN" altLang="en-US" cap="none"/>
              <a:t>第二节</a:t>
            </a:r>
          </a:p>
        </p:txBody>
      </p:sp>
      <p:sp>
        <p:nvSpPr>
          <p:cNvPr id="26627" name="文本占位符 5">
            <a:extLst>
              <a:ext uri="{FF2B5EF4-FFF2-40B4-BE49-F238E27FC236}">
                <a16:creationId xmlns:a16="http://schemas.microsoft.com/office/drawing/2014/main" id="{324B5610-283B-4758-BD27-A10B38D00975}"/>
              </a:ext>
            </a:extLst>
          </p:cNvPr>
          <p:cNvSpPr>
            <a:spLocks noGrp="1" noChangeArrowheads="1"/>
          </p:cNvSpPr>
          <p:nvPr>
            <p:ph type="body" idx="1"/>
          </p:nvPr>
        </p:nvSpPr>
        <p:spPr>
          <a:xfrm>
            <a:off x="684213" y="4076700"/>
            <a:ext cx="7772400" cy="1500188"/>
          </a:xfrm>
        </p:spPr>
        <p:txBody>
          <a:bodyPr/>
          <a:lstStyle/>
          <a:p>
            <a:r>
              <a:rPr lang="zh-CN" altLang="en-US" dirty="0"/>
              <a:t>基于利率敏感性的利率风险管理</a:t>
            </a:r>
          </a:p>
        </p:txBody>
      </p:sp>
      <p:sp>
        <p:nvSpPr>
          <p:cNvPr id="26628" name="灯片编号占位符 3">
            <a:extLst>
              <a:ext uri="{FF2B5EF4-FFF2-40B4-BE49-F238E27FC236}">
                <a16:creationId xmlns:a16="http://schemas.microsoft.com/office/drawing/2014/main" id="{463EE7FA-47DB-4436-A933-1903AF36B28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4BFE65-B3D9-46C6-B939-6C225F09601D}" type="slidenum">
              <a:rPr lang="zh-CN" altLang="en-US" smtClean="0">
                <a:solidFill>
                  <a:srgbClr val="2A0015"/>
                </a:solidFill>
                <a:latin typeface="Adobe Jenson Pro Capt" pitchFamily="18" charset="0"/>
              </a:rPr>
              <a:pPr/>
              <a:t>65</a:t>
            </a:fld>
            <a:endParaRPr lang="zh-CN" altLang="en-US">
              <a:solidFill>
                <a:srgbClr val="2A0015"/>
              </a:solidFill>
              <a:latin typeface="Adobe Jenson Pro Capt" pitchFamily="18" charset="0"/>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a:extLst>
              <a:ext uri="{FF2B5EF4-FFF2-40B4-BE49-F238E27FC236}">
                <a16:creationId xmlns:a16="http://schemas.microsoft.com/office/drawing/2014/main" id="{635D94EE-44AE-4A13-B7CA-AF43D86C2953}"/>
              </a:ext>
            </a:extLst>
          </p:cNvPr>
          <p:cNvSpPr>
            <a:spLocks noGrp="1" noChangeArrowheads="1"/>
          </p:cNvSpPr>
          <p:nvPr>
            <p:ph type="title"/>
          </p:nvPr>
        </p:nvSpPr>
        <p:spPr>
          <a:xfrm>
            <a:off x="492125" y="76200"/>
            <a:ext cx="8229600" cy="846138"/>
          </a:xfrm>
        </p:spPr>
        <p:txBody>
          <a:bodyPr/>
          <a:lstStyle/>
          <a:p>
            <a:r>
              <a:rPr kumimoji="1" lang="zh-CN" altLang="en-US" dirty="0"/>
              <a:t>基于敏感性的利率风险管理概述</a:t>
            </a:r>
          </a:p>
        </p:txBody>
      </p:sp>
      <mc:AlternateContent xmlns:mc="http://schemas.openxmlformats.org/markup-compatibility/2006" xmlns:a14="http://schemas.microsoft.com/office/drawing/2010/main">
        <mc:Choice Requires="a14">
          <p:sp>
            <p:nvSpPr>
              <p:cNvPr id="54275" name="内容占位符 2">
                <a:extLst>
                  <a:ext uri="{FF2B5EF4-FFF2-40B4-BE49-F238E27FC236}">
                    <a16:creationId xmlns:a16="http://schemas.microsoft.com/office/drawing/2014/main" id="{B0CA0534-C58E-4874-B6AD-BA8EB4D3B52A}"/>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假设原组合价值为</a:t>
                </a:r>
                <a14:m>
                  <m:oMath xmlns:m="http://schemas.openxmlformats.org/officeDocument/2006/math">
                    <m:sSubSup>
                      <m:sSubSupPr>
                        <m:ctrlPr>
                          <a:rPr lang="zh-CN" altLang="zh-CN" sz="1400" i="1" smtClean="0">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oMath>
                </a14:m>
                <a:r>
                  <a:rPr lang="zh-CN" altLang="en-US" sz="2400" dirty="0"/>
                  <a:t>，引入</a:t>
                </a:r>
                <a14:m>
                  <m:oMath xmlns:m="http://schemas.openxmlformats.org/officeDocument/2006/math">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𝐻</m:t>
                        </m:r>
                      </m:e>
                      <m:sub>
                        <m:r>
                          <a:rPr lang="en-US" altLang="zh-CN" sz="2000" i="1">
                            <a:latin typeface="Cambria Math" panose="02040503050406030204" pitchFamily="18" charset="0"/>
                          </a:rPr>
                          <m:t>𝑡</m:t>
                        </m:r>
                      </m:sub>
                    </m:sSub>
                  </m:oMath>
                </a14:m>
                <a:r>
                  <a:rPr lang="zh-CN" altLang="en-US" sz="2400" dirty="0"/>
                  <a:t>单位价值为</a:t>
                </a:r>
                <a14:m>
                  <m:oMath xmlns:m="http://schemas.openxmlformats.org/officeDocument/2006/math">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2</m:t>
                        </m:r>
                      </m:sup>
                    </m:sSubSup>
                  </m:oMath>
                </a14:m>
                <a:r>
                  <a:rPr lang="zh-CN" altLang="en-US" sz="2400" dirty="0"/>
                  <a:t>的衍生品后，新组合价值</a:t>
                </a:r>
                <a14:m>
                  <m:oMath xmlns:m="http://schemas.openxmlformats.org/officeDocument/2006/math">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m:t>
                        </m:r>
                        <m:sSubSup>
                          <m:sSubSupPr>
                            <m:ctrlPr>
                              <a:rPr lang="zh-CN" altLang="zh-CN" sz="2000" i="1">
                                <a:latin typeface="Cambria Math" panose="02040503050406030204" pitchFamily="18" charset="0"/>
                              </a:rPr>
                            </m:ctrlPr>
                          </m:sSubSupPr>
                          <m:e>
                            <m:r>
                              <a:rPr lang="en-US" altLang="zh-CN" sz="2000" i="1">
                                <a:latin typeface="Cambria Math" panose="02040503050406030204" pitchFamily="18" charset="0"/>
                              </a:rPr>
                              <m:t>𝑉</m:t>
                            </m:r>
                          </m:e>
                          <m:sub>
                            <m:r>
                              <a:rPr lang="en-US" altLang="zh-CN" sz="2000" i="1">
                                <a:latin typeface="Cambria Math" panose="02040503050406030204" pitchFamily="18" charset="0"/>
                              </a:rPr>
                              <m:t>𝑡</m:t>
                            </m:r>
                          </m:sub>
                          <m:sup>
                            <m:r>
                              <a:rPr lang="en-US" altLang="zh-CN" sz="2000" i="1">
                                <a:latin typeface="Cambria Math" panose="02040503050406030204" pitchFamily="18" charset="0"/>
                              </a:rPr>
                              <m:t>1</m:t>
                            </m:r>
                          </m:sup>
                        </m:sSubSup>
                      </m:e>
                      <m:sup>
                        <m:r>
                          <a:rPr lang="en-US" altLang="zh-CN" sz="2000" i="1">
                            <a:latin typeface="Cambria Math" panose="02040503050406030204" pitchFamily="18" charset="0"/>
                          </a:rPr>
                          <m:t>∗</m:t>
                        </m:r>
                      </m:sup>
                    </m:sSup>
                  </m:oMath>
                </a14:m>
                <a:r>
                  <a:rPr lang="zh-CN" altLang="en-US" sz="2400" dirty="0"/>
                  <a:t>为</a:t>
                </a:r>
                <a:endParaRPr lang="en-US" altLang="zh-CN" sz="2400" dirty="0"/>
              </a:p>
              <a:p>
                <a:pPr marL="0" indent="0">
                  <a:lnSpc>
                    <a:spcPct val="125000"/>
                  </a:lnSpc>
                  <a:buClr>
                    <a:srgbClr val="28571F"/>
                  </a:buClr>
                  <a:buNone/>
                </a:pPr>
                <a14:m>
                  <m:oMathPara xmlns:m="http://schemas.openxmlformats.org/officeDocument/2006/math">
                    <m:oMathParaPr>
                      <m:jc m:val="centerGroup"/>
                    </m:oMathParaPr>
                    <m:oMath xmlns:m="http://schemas.openxmlformats.org/officeDocument/2006/math">
                      <m:sSup>
                        <m:sSupPr>
                          <m:ctrlPr>
                            <a:rPr lang="zh-CN" altLang="zh-CN" sz="1400" i="1" smtClean="0">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1800" i="1">
                              <a:effectLst/>
                              <a:latin typeface="Cambria Math" panose="02040503050406030204" pitchFamily="18" charset="0"/>
                              <a:ea typeface="MS Gothic" panose="020B0609070205080204" pitchFamily="49" charset="-128"/>
                              <a:cs typeface="MS Gothic" panose="020B0609070205080204" pitchFamily="49" charset="-128"/>
                            </a:rPr>
                            <m:t>∗</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400" i="1">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oMath>
                  </m:oMathPara>
                </a14:m>
                <a:endParaRPr lang="en-US" altLang="zh-CN" sz="2400" dirty="0"/>
              </a:p>
              <a:p>
                <a:pPr>
                  <a:buClr>
                    <a:srgbClr val="28571F"/>
                  </a:buClr>
                </a:pPr>
                <a:endParaRPr lang="en-US" altLang="zh-CN" sz="2400" dirty="0"/>
              </a:p>
              <a:p>
                <a:pPr>
                  <a:buClr>
                    <a:srgbClr val="28571F"/>
                  </a:buClr>
                </a:pPr>
                <a:r>
                  <a:rPr lang="zh-CN" altLang="en-US" sz="2400" dirty="0"/>
                  <a:t>相应有</a:t>
                </a:r>
                <a:endParaRPr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sSup>
                            <m:sSupPr>
                              <m:ctrlPr>
                                <a:rPr lang="zh-CN" altLang="zh-CN" sz="1400" i="1">
                                  <a:effectLst/>
                                  <a:latin typeface="Cambria Math" panose="02040503050406030204" pitchFamily="18" charset="0"/>
                                  <a:ea typeface="Cambria Math" panose="02040503050406030204" pitchFamily="18" charset="0"/>
                                </a:rPr>
                              </m:ctrlPr>
                            </m:s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1800" i="1">
                                  <a:effectLst/>
                                  <a:latin typeface="Cambria Math" panose="02040503050406030204" pitchFamily="18" charset="0"/>
                                  <a:ea typeface="MS Gothic" panose="020B0609070205080204" pitchFamily="49" charset="-128"/>
                                  <a:cs typeface="MS Gothic" panose="020B0609070205080204" pitchFamily="49" charset="-128"/>
                                </a:rPr>
                                <m:t>∗</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den>
                      </m:f>
                    </m:oMath>
                  </m:oMathPara>
                </a14:m>
                <a:endParaRPr lang="en-US" altLang="zh-CN" sz="2400" dirty="0"/>
              </a:p>
              <a:p>
                <a:pPr>
                  <a:buClr>
                    <a:srgbClr val="28571F"/>
                  </a:buClr>
                </a:pPr>
                <a:endParaRPr lang="en-US" altLang="zh-CN" sz="2400" dirty="0"/>
              </a:p>
              <a:p>
                <a:pPr marL="0" indent="0">
                  <a:buClr>
                    <a:srgbClr val="28571F"/>
                  </a:buClr>
                  <a:buNone/>
                </a:pPr>
                <a:endParaRPr lang="en-US" altLang="zh-CN" sz="2400" dirty="0"/>
              </a:p>
            </p:txBody>
          </p:sp>
        </mc:Choice>
        <mc:Fallback xmlns="">
          <p:sp>
            <p:nvSpPr>
              <p:cNvPr id="54275" name="内容占位符 2">
                <a:extLst>
                  <a:ext uri="{FF2B5EF4-FFF2-40B4-BE49-F238E27FC236}">
                    <a16:creationId xmlns:a16="http://schemas.microsoft.com/office/drawing/2014/main" id="{B0CA0534-C58E-4874-B6AD-BA8EB4D3B52A}"/>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a:stretch>
              </a:blipFill>
            </p:spPr>
            <p:txBody>
              <a:bodyPr/>
              <a:lstStyle/>
              <a:p>
                <a:r>
                  <a:rPr lang="zh-CN" altLang="en-US">
                    <a:noFill/>
                  </a:rPr>
                  <a:t> </a:t>
                </a:r>
              </a:p>
            </p:txBody>
          </p:sp>
        </mc:Fallback>
      </mc:AlternateContent>
      <p:sp>
        <p:nvSpPr>
          <p:cNvPr id="54276" name="灯片编号占位符 3">
            <a:extLst>
              <a:ext uri="{FF2B5EF4-FFF2-40B4-BE49-F238E27FC236}">
                <a16:creationId xmlns:a16="http://schemas.microsoft.com/office/drawing/2014/main" id="{7B8B366A-ECE0-49C9-B0D9-3971E6ED792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8841F6-77C7-45F2-B2C8-8EFB748C6665}" type="slidenum">
              <a:rPr lang="zh-CN" altLang="en-US" smtClean="0">
                <a:solidFill>
                  <a:srgbClr val="7F7F7F"/>
                </a:solidFill>
                <a:latin typeface="Adobe Jenson Pro Capt" pitchFamily="18" charset="0"/>
              </a:rPr>
              <a:pPr/>
              <a:t>66</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162275721"/>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a:extLst>
              <a:ext uri="{FF2B5EF4-FFF2-40B4-BE49-F238E27FC236}">
                <a16:creationId xmlns:a16="http://schemas.microsoft.com/office/drawing/2014/main" id="{635D94EE-44AE-4A13-B7CA-AF43D86C2953}"/>
              </a:ext>
            </a:extLst>
          </p:cNvPr>
          <p:cNvSpPr>
            <a:spLocks noGrp="1" noChangeArrowheads="1"/>
          </p:cNvSpPr>
          <p:nvPr>
            <p:ph type="title"/>
          </p:nvPr>
        </p:nvSpPr>
        <p:spPr>
          <a:xfrm>
            <a:off x="492125" y="76200"/>
            <a:ext cx="8229600" cy="846138"/>
          </a:xfrm>
        </p:spPr>
        <p:txBody>
          <a:bodyPr/>
          <a:lstStyle/>
          <a:p>
            <a:r>
              <a:rPr kumimoji="1" lang="zh-CN" altLang="en-US" dirty="0"/>
              <a:t>基于基点价格值的利率风险管理</a:t>
            </a:r>
          </a:p>
        </p:txBody>
      </p:sp>
      <mc:AlternateContent xmlns:mc="http://schemas.openxmlformats.org/markup-compatibility/2006" xmlns:a14="http://schemas.microsoft.com/office/drawing/2010/main">
        <mc:Choice Requires="a14">
          <p:sp>
            <p:nvSpPr>
              <p:cNvPr id="54275" name="内容占位符 2">
                <a:extLst>
                  <a:ext uri="{FF2B5EF4-FFF2-40B4-BE49-F238E27FC236}">
                    <a16:creationId xmlns:a16="http://schemas.microsoft.com/office/drawing/2014/main" id="{B0CA0534-C58E-4874-B6AD-BA8EB4D3B52A}"/>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基于基点价格值的利率风险管理所需的衍生品数量为</a:t>
                </a:r>
                <a:endParaRPr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
                        <m:sSubPr>
                          <m:ctrlPr>
                            <a:rPr lang="zh-CN" altLang="zh-CN"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i="1">
                              <a:effectLst/>
                              <a:latin typeface="Cambria Math" panose="02040503050406030204" pitchFamily="18" charset="0"/>
                              <a:ea typeface="Cambria Math" panose="02040503050406030204" pitchFamily="18" charset="0"/>
                            </a:rPr>
                          </m:ctrlPr>
                        </m:fPr>
                        <m:num>
                          <m:sSup>
                            <m:sSupPr>
                              <m:ctrlPr>
                                <a:rPr lang="zh-CN" altLang="zh-CN" i="1">
                                  <a:effectLst/>
                                  <a:latin typeface="Cambria Math" panose="02040503050406030204" pitchFamily="18" charset="0"/>
                                  <a:ea typeface="Cambria Math" panose="02040503050406030204" pitchFamily="18" charset="0"/>
                                </a:rPr>
                              </m:ctrlPr>
                            </m:sSupPr>
                            <m:e>
                              <m:sSubSup>
                                <m:sSubSupPr>
                                  <m:ctrlPr>
                                    <a:rPr lang="zh-CN" altLang="zh-CN"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𝐵𝑃𝑉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1800" i="1">
                                  <a:effectLst/>
                                  <a:latin typeface="Cambria Math" panose="02040503050406030204" pitchFamily="18" charset="0"/>
                                  <a:ea typeface="MS Gothic" panose="020B0609070205080204" pitchFamily="49" charset="-128"/>
                                  <a:cs typeface="MS Gothic" panose="020B0609070205080204" pitchFamily="49" charset="-128"/>
                                </a:rPr>
                                <m:t>∗</m:t>
                              </m:r>
                            </m:sup>
                          </m:s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𝐵𝑃𝑉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𝐵𝑃</m:t>
                          </m:r>
                          <m:sSubSup>
                            <m:sSubSupPr>
                              <m:ctrlPr>
                                <a:rPr lang="zh-CN" altLang="zh-CN"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den>
                      </m:f>
                    </m:oMath>
                  </m:oMathPara>
                </a14:m>
                <a:endParaRPr kumimoji="1" lang="en-US" altLang="zh-CN" sz="2400" dirty="0"/>
              </a:p>
              <a:p>
                <a:pPr marL="342900" marR="0" lvl="0" indent="-342900" algn="l" defTabSz="914400" rtl="0" eaLnBrk="0" fontAlgn="base" latinLnBrk="0" hangingPunct="0">
                  <a:lnSpc>
                    <a:spcPct val="100000"/>
                  </a:lnSpc>
                  <a:spcBef>
                    <a:spcPts val="800"/>
                  </a:spcBef>
                  <a:spcAft>
                    <a:spcPct val="0"/>
                  </a:spcAft>
                  <a:buClr>
                    <a:srgbClr val="28571F"/>
                  </a:buClr>
                  <a:buSzPct val="65000"/>
                  <a:buFontTx/>
                  <a:buBlip>
                    <a:blip r:embed="rId2"/>
                  </a:buBlip>
                  <a:tabLst/>
                  <a:defRPr/>
                </a:pPr>
                <a:r>
                  <a:rPr lang="zh-CN" altLang="en-US" sz="2400" dirty="0"/>
                  <a:t>如果要将资产的目标基点价格值降为零，则需衍生品数量为</a:t>
                </a:r>
                <a:endParaRPr lang="en-US" altLang="zh-CN" sz="2400" dirty="0"/>
              </a:p>
              <a:p>
                <a:pPr marL="0" marR="0" lvl="0" indent="0" algn="l" defTabSz="914400" rtl="0" eaLnBrk="0" fontAlgn="base" latinLnBrk="0" hangingPunct="0">
                  <a:lnSpc>
                    <a:spcPct val="100000"/>
                  </a:lnSpc>
                  <a:spcBef>
                    <a:spcPts val="800"/>
                  </a:spcBef>
                  <a:spcAft>
                    <a:spcPct val="0"/>
                  </a:spcAft>
                  <a:buClr>
                    <a:srgbClr val="28571F"/>
                  </a:buClr>
                  <a:buSzPct val="65000"/>
                  <a:buNone/>
                  <a:tabLst/>
                  <a:defRPr/>
                </a:pPr>
                <a14:m>
                  <m:oMathPara xmlns:m="http://schemas.openxmlformats.org/officeDocument/2006/math">
                    <m:oMathParaPr>
                      <m:jc m:val="centerGroup"/>
                    </m:oMathParaPr>
                    <m:oMath xmlns:m="http://schemas.openxmlformats.org/officeDocument/2006/math">
                      <m:sSub>
                        <m:sSubPr>
                          <m:ctrlPr>
                            <a:rPr lang="zh-CN" altLang="zh-CN" sz="18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i="1" smtClea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a:effectLst/>
                              <a:latin typeface="Cambria Math" panose="02040503050406030204" pitchFamily="18" charset="0"/>
                              <a:ea typeface="Cambria Math" panose="02040503050406030204" pitchFamily="18" charset="0"/>
                            </a:rPr>
                          </m:ctrlPr>
                        </m:fPr>
                        <m:num>
                          <m:sSubSup>
                            <m:sSubSupPr>
                              <m:ctrlPr>
                                <a:rPr lang="zh-CN" altLang="zh-CN" sz="18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𝐵𝑃𝑉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𝐵𝑃</m:t>
                          </m:r>
                          <m:sSubSup>
                            <m:sSubSupPr>
                              <m:ctrlPr>
                                <a:rPr lang="zh-CN" altLang="zh-CN" sz="18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den>
                      </m:f>
                    </m:oMath>
                  </m:oMathPara>
                </a14:m>
                <a:endParaRPr kumimoji="1" lang="zh-CN" altLang="en-US" dirty="0"/>
              </a:p>
            </p:txBody>
          </p:sp>
        </mc:Choice>
        <mc:Fallback xmlns="">
          <p:sp>
            <p:nvSpPr>
              <p:cNvPr id="54275" name="内容占位符 2">
                <a:extLst>
                  <a:ext uri="{FF2B5EF4-FFF2-40B4-BE49-F238E27FC236}">
                    <a16:creationId xmlns:a16="http://schemas.microsoft.com/office/drawing/2014/main" id="{B0CA0534-C58E-4874-B6AD-BA8EB4D3B52A}"/>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3"/>
                <a:stretch>
                  <a:fillRect t="-1059" r="-74"/>
                </a:stretch>
              </a:blipFill>
            </p:spPr>
            <p:txBody>
              <a:bodyPr/>
              <a:lstStyle/>
              <a:p>
                <a:r>
                  <a:rPr lang="zh-CN" altLang="en-US">
                    <a:noFill/>
                  </a:rPr>
                  <a:t> </a:t>
                </a:r>
              </a:p>
            </p:txBody>
          </p:sp>
        </mc:Fallback>
      </mc:AlternateContent>
      <p:sp>
        <p:nvSpPr>
          <p:cNvPr id="54276" name="灯片编号占位符 3">
            <a:extLst>
              <a:ext uri="{FF2B5EF4-FFF2-40B4-BE49-F238E27FC236}">
                <a16:creationId xmlns:a16="http://schemas.microsoft.com/office/drawing/2014/main" id="{7B8B366A-ECE0-49C9-B0D9-3971E6ED792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8841F6-77C7-45F2-B2C8-8EFB748C6665}" type="slidenum">
              <a:rPr lang="zh-CN" altLang="en-US" smtClean="0">
                <a:solidFill>
                  <a:srgbClr val="7F7F7F"/>
                </a:solidFill>
                <a:latin typeface="Adobe Jenson Pro Capt" pitchFamily="18" charset="0"/>
              </a:rPr>
              <a:pPr/>
              <a:t>67</a:t>
            </a:fld>
            <a:endParaRPr lang="zh-CN" altLang="en-US">
              <a:solidFill>
                <a:srgbClr val="7F7F7F"/>
              </a:solidFill>
              <a:latin typeface="Adobe Jenson Pro Capt" pitchFamily="18"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基于货币久期的利率风险管理</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基于货币久期的利率风险管理所需的衍生品数量为</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sSup>
                            <m:sSupPr>
                              <m:ctrlPr>
                                <a:rPr lang="zh-CN" altLang="zh-CN" sz="1400" i="1">
                                  <a:effectLst/>
                                  <a:latin typeface="Cambria Math" panose="02040503050406030204" pitchFamily="18" charset="0"/>
                                  <a:ea typeface="Cambria Math" panose="02040503050406030204" pitchFamily="18" charset="0"/>
                                </a:rPr>
                              </m:ctrlPr>
                            </m:sSupPr>
                            <m:e>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1800" i="1">
                                  <a:effectLst/>
                                  <a:latin typeface="Cambria Math" panose="02040503050406030204" pitchFamily="18" charset="0"/>
                                  <a:ea typeface="MS Gothic" panose="020B0609070205080204" pitchFamily="49" charset="-128"/>
                                  <a:cs typeface="MS Gothic" panose="020B0609070205080204" pitchFamily="49" charset="-128"/>
                                </a:rPr>
                                <m:t>∗</m:t>
                              </m:r>
                            </m:sup>
                          </m:sSup>
                          <m:r>
                            <a:rPr lang="en-US" altLang="zh-CN" sz="1800" i="1">
                              <a:effectLst/>
                              <a:latin typeface="Cambria Math" panose="02040503050406030204" pitchFamily="18" charset="0"/>
                              <a:ea typeface="微软雅黑" panose="020B0503020204020204" pitchFamily="34" charset="-122"/>
                              <a:cs typeface="微软雅黑" panose="020B0503020204020204" pitchFamily="34" charset="-122"/>
                            </a:rPr>
                            <m:t>−</m:t>
                          </m:r>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num>
                        <m:den>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den>
                      </m:f>
                    </m:oMath>
                  </m:oMathPara>
                </a14:m>
                <a:endParaRPr kumimoji="1" lang="en-US" altLang="zh-CN" sz="2400" dirty="0"/>
              </a:p>
              <a:p>
                <a:pPr marL="0" indent="0">
                  <a:buClr>
                    <a:srgbClr val="28571F"/>
                  </a:buClr>
                  <a:buNone/>
                </a:pPr>
                <a:endParaRPr kumimoji="1" lang="en-US" altLang="zh-CN" sz="2400" dirty="0"/>
              </a:p>
              <a:p>
                <a:pPr>
                  <a:buClr>
                    <a:srgbClr val="28571F"/>
                  </a:buClr>
                </a:pPr>
                <a:r>
                  <a:rPr kumimoji="1" lang="zh-CN" altLang="en-US" sz="2400" dirty="0"/>
                  <a:t>当目标货币久期为零时，衍生品数量为</a:t>
                </a: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b="0" i="1" smtClean="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num>
                        <m:den>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den>
                      </m:f>
                    </m:oMath>
                  </m:oMathPara>
                </a14:m>
                <a:endParaRPr kumimoji="1" lang="en-US" altLang="zh-CN" sz="18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68</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50044155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a16="http://schemas.microsoft.com/office/drawing/2014/main" id="{1D405FC5-32FA-4BFC-916F-771842C83ABD}"/>
              </a:ext>
            </a:extLst>
          </p:cNvPr>
          <p:cNvSpPr>
            <a:spLocks noGrp="1" noChangeArrowheads="1"/>
          </p:cNvSpPr>
          <p:nvPr>
            <p:ph type="title"/>
          </p:nvPr>
        </p:nvSpPr>
        <p:spPr>
          <a:xfrm>
            <a:off x="492125" y="76200"/>
            <a:ext cx="8229600" cy="846138"/>
          </a:xfrm>
        </p:spPr>
        <p:txBody>
          <a:bodyPr/>
          <a:lstStyle/>
          <a:p>
            <a:r>
              <a:rPr lang="zh-CN" altLang="en-US" dirty="0"/>
              <a:t>证券价值的利率敏感性与泰勒展开</a:t>
            </a:r>
            <a:endParaRPr kumimoji="1" lang="zh-CN" altLang="en-US" dirty="0"/>
          </a:p>
        </p:txBody>
      </p:sp>
      <mc:AlternateContent xmlns:mc="http://schemas.openxmlformats.org/markup-compatibility/2006" xmlns:a14="http://schemas.microsoft.com/office/drawing/2010/main">
        <mc:Choice Requires="a14">
          <p:sp>
            <p:nvSpPr>
              <p:cNvPr id="25603" name="内容占位符 2">
                <a:extLst>
                  <a:ext uri="{FF2B5EF4-FFF2-40B4-BE49-F238E27FC236}">
                    <a16:creationId xmlns:a16="http://schemas.microsoft.com/office/drawing/2014/main" id="{3EA9FBB8-0F8C-4DB7-A404-8295998803BC}"/>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证券价值绝对金额</a:t>
                </a:r>
                <a14:m>
                  <m:oMath xmlns:m="http://schemas.openxmlformats.org/officeDocument/2006/math">
                    <m:r>
                      <a:rPr lang="en-US" altLang="zh-CN" sz="2400" i="1" kern="100" smtClean="0">
                        <a:effectLst/>
                        <a:latin typeface="Cambria Math" panose="02040503050406030204" pitchFamily="18" charset="0"/>
                        <a:ea typeface="等线" panose="02010600030101010101" pitchFamily="2" charset="-122"/>
                        <a:cs typeface="Times New Roman" panose="02020603050405020304" pitchFamily="18" charset="0"/>
                      </a:rPr>
                      <m:t>𝑉</m:t>
                    </m:r>
                  </m:oMath>
                </a14:m>
                <a:r>
                  <a:rPr lang="zh-CN" altLang="en-US" sz="2400" dirty="0"/>
                  <a:t>对利率</a:t>
                </a:r>
                <a14:m>
                  <m:oMath xmlns:m="http://schemas.openxmlformats.org/officeDocument/2006/math">
                    <m:r>
                      <a:rPr lang="en-US" altLang="zh-CN" sz="2400" b="0" i="1" kern="100" smtClean="0">
                        <a:latin typeface="Cambria Math" panose="02040503050406030204" pitchFamily="18" charset="0"/>
                        <a:ea typeface="等线" panose="02010600030101010101" pitchFamily="2" charset="-122"/>
                        <a:cs typeface="Times New Roman" panose="02020603050405020304" pitchFamily="18" charset="0"/>
                      </a:rPr>
                      <m:t>𝑦</m:t>
                    </m:r>
                  </m:oMath>
                </a14:m>
                <a:r>
                  <a:rPr lang="zh-CN" altLang="en-US" sz="2400" dirty="0"/>
                  <a:t>的敏感性可以用泰勒展开表示如下：</a:t>
                </a:r>
                <a:endParaRPr lang="en-US" altLang="zh-CN" sz="2400" dirty="0"/>
              </a:p>
              <a:p>
                <a:pPr>
                  <a:buClr>
                    <a:srgbClr val="28571F"/>
                  </a:buClr>
                </a:pPr>
                <a:endParaRPr lang="en-US" altLang="zh-CN" dirty="0"/>
              </a:p>
              <a:p>
                <a:pPr marL="0" indent="0">
                  <a:buClr>
                    <a:srgbClr val="28571F"/>
                  </a:buClr>
                  <a:buNone/>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等线" panose="02010600030101010101" pitchFamily="2" charset="-122"/>
                          <a:cs typeface="Times New Roman" panose="02020603050405020304" pitchFamily="18" charset="0"/>
                        </a:rPr>
                        <m:t>𝑑𝑉</m:t>
                      </m:r>
                      <m:r>
                        <a:rPr lang="en-US" altLang="zh-CN" sz="1800" i="1" kern="100" smtClean="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𝑦</m:t>
                          </m:r>
                        </m:den>
                      </m:f>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𝑑𝑦</m:t>
                          </m:r>
                        </m:e>
                      </m:d>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den>
                      </m:f>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𝑦</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sup>
                          </m:sSup>
                        </m:den>
                      </m:f>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𝑑𝑦</m:t>
                              </m:r>
                            </m:e>
                          </m:d>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den>
                      </m:f>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𝑦</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sup>
                          </m:sSup>
                        </m:den>
                      </m:f>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𝑑𝑦</m:t>
                              </m:r>
                            </m:e>
                          </m:d>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kern="100">
                          <a:effectLst/>
                          <a:latin typeface="Cambria Math" panose="02040503050406030204" pitchFamily="18" charset="0"/>
                          <a:ea typeface="等线" panose="02010600030101010101" pitchFamily="2" charset="-122"/>
                          <a:cs typeface="Times New Roman" panose="02020603050405020304" pitchFamily="18" charset="0"/>
                        </a:rPr>
                        <m:t>…</m:t>
                      </m:r>
                    </m:oMath>
                  </m:oMathPara>
                </a14:m>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Clr>
                    <a:srgbClr val="28571F"/>
                  </a:buClr>
                  <a:buNone/>
                </a:pP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Clr>
                    <a:srgbClr val="28571F"/>
                  </a:buClr>
                  <a:buNone/>
                </a:pPr>
                <a14:m>
                  <m:oMathPara xmlns:m="http://schemas.openxmlformats.org/officeDocument/2006/math">
                    <m:oMathParaPr>
                      <m:jc m:val="centerGroup"/>
                    </m:oMathParaPr>
                    <m:oMath xmlns:m="http://schemas.openxmlformats.org/officeDocument/2006/math">
                      <m:f>
                        <m:fPr>
                          <m:ctrlPr>
                            <a:rPr lang="zh-CN" altLang="zh-CN" sz="1800" i="1" kern="100" smtClean="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𝑑𝑉</m:t>
                          </m:r>
                        </m:num>
                        <m:den>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𝑡</m:t>
                              </m:r>
                            </m:sub>
                          </m:sSub>
                        </m:den>
                      </m:f>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𝑡</m:t>
                              </m:r>
                            </m:sub>
                          </m:sSub>
                        </m:den>
                      </m:f>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𝑦</m:t>
                          </m:r>
                        </m:den>
                      </m:f>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𝑑𝑦</m:t>
                          </m:r>
                        </m:e>
                      </m:d>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den>
                      </m:f>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𝑡</m:t>
                              </m:r>
                            </m:sub>
                          </m:sSub>
                        </m:den>
                      </m:f>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𝑦</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sup>
                          </m:sSup>
                        </m:den>
                      </m:f>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𝑑𝑦</m:t>
                              </m:r>
                            </m:e>
                          </m:d>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2</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den>
                      </m:f>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1</m:t>
                          </m:r>
                        </m:num>
                        <m:den>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e>
                            <m:sub>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𝑡</m:t>
                              </m:r>
                            </m:sub>
                          </m:sSub>
                        </m:den>
                      </m:f>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𝑉</m:t>
                          </m:r>
                        </m:num>
                        <m:den>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𝑦</m:t>
                              </m:r>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sup>
                          </m:sSup>
                        </m:den>
                      </m:f>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d>
                            <m:d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𝑑𝑦</m:t>
                              </m:r>
                            </m:e>
                          </m:d>
                        </m:e>
                        <m: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𝑛</m:t>
                          </m:r>
                        </m:sup>
                      </m:sSup>
                      <m:r>
                        <a:rPr lang="en-US" altLang="zh-CN" sz="1800" i="1" kern="100">
                          <a:effectLst/>
                          <a:latin typeface="Cambria Math" panose="02040503050406030204" pitchFamily="18" charset="0"/>
                          <a:ea typeface="等线" panose="02010600030101010101" pitchFamily="2" charset="-122"/>
                          <a:cs typeface="Times New Roman" panose="02020603050405020304" pitchFamily="18" charset="0"/>
                        </a:rPr>
                        <m:t>+</m:t>
                      </m:r>
                      <m:r>
                        <a:rPr lang="en-US" altLang="zh-CN" sz="1800" kern="100">
                          <a:effectLst/>
                          <a:latin typeface="Cambria Math" panose="02040503050406030204" pitchFamily="18" charset="0"/>
                          <a:ea typeface="等线" panose="02010600030101010101" pitchFamily="2" charset="-122"/>
                          <a:cs typeface="Times New Roman" panose="02020603050405020304" pitchFamily="18" charset="0"/>
                        </a:rPr>
                        <m:t>…</m:t>
                      </m:r>
                    </m:oMath>
                  </m:oMathPara>
                </a14:m>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marL="0" indent="0">
                  <a:buClr>
                    <a:srgbClr val="28571F"/>
                  </a:buClr>
                  <a:buNone/>
                </a:pPr>
                <a:endParaRPr lang="en-US" altLang="zh-CN" dirty="0"/>
              </a:p>
            </p:txBody>
          </p:sp>
        </mc:Choice>
        <mc:Fallback xmlns="">
          <p:sp>
            <p:nvSpPr>
              <p:cNvPr id="25603" name="内容占位符 2">
                <a:extLst>
                  <a:ext uri="{FF2B5EF4-FFF2-40B4-BE49-F238E27FC236}">
                    <a16:creationId xmlns:a16="http://schemas.microsoft.com/office/drawing/2014/main" id="{3EA9FBB8-0F8C-4DB7-A404-8295998803BC}"/>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r="-963"/>
                </a:stretch>
              </a:blipFill>
            </p:spPr>
            <p:txBody>
              <a:bodyPr/>
              <a:lstStyle/>
              <a:p>
                <a:r>
                  <a:rPr lang="zh-CN" altLang="en-US">
                    <a:noFill/>
                  </a:rPr>
                  <a:t> </a:t>
                </a:r>
              </a:p>
            </p:txBody>
          </p:sp>
        </mc:Fallback>
      </mc:AlternateContent>
      <p:sp>
        <p:nvSpPr>
          <p:cNvPr id="25604" name="灯片编号占位符 3">
            <a:extLst>
              <a:ext uri="{FF2B5EF4-FFF2-40B4-BE49-F238E27FC236}">
                <a16:creationId xmlns:a16="http://schemas.microsoft.com/office/drawing/2014/main" id="{9807DEBD-24E8-4FB3-B775-BFF560E3339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AF764B9-85A2-476D-99D7-A864BACCFFB1}" type="slidenum">
              <a:rPr lang="zh-CN" altLang="en-US" smtClean="0">
                <a:solidFill>
                  <a:srgbClr val="7F7F7F"/>
                </a:solidFill>
                <a:latin typeface="Adobe Jenson Pro Capt" pitchFamily="18" charset="0"/>
              </a:rPr>
              <a:pPr/>
              <a:t>6</a:t>
            </a:fld>
            <a:endParaRPr lang="zh-CN" altLang="en-US">
              <a:solidFill>
                <a:srgbClr val="7F7F7F"/>
              </a:solidFill>
              <a:latin typeface="Adobe Jenson Pro Capt" pitchFamily="18" charset="0"/>
            </a:endParaRP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基于久期的利率风险管理</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基于久期的利率风险管理所需的衍生品数量为</a:t>
                </a:r>
                <a:endParaRPr kumimoji="1" lang="en-US" altLang="zh-CN" sz="2400" dirty="0"/>
              </a:p>
              <a:p>
                <a:pPr marL="0" indent="0">
                  <a:lnSpc>
                    <a:spcPct val="125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𝐻</m:t>
                          </m:r>
                        </m:e>
                        <m:sub>
                          <m:r>
                            <a:rPr lang="en-US" altLang="zh-CN" sz="1600" i="1">
                              <a:latin typeface="Cambria Math" panose="02040503050406030204" pitchFamily="18" charset="0"/>
                            </a:rPr>
                            <m:t>𝑡</m:t>
                          </m:r>
                        </m:sub>
                      </m:sSub>
                      <m:r>
                        <a:rPr lang="en-US" altLang="zh-CN" sz="1600" i="1">
                          <a:latin typeface="Cambria Math" panose="02040503050406030204" pitchFamily="18" charset="0"/>
                        </a:rPr>
                        <m:t>≈</m:t>
                      </m:r>
                      <m:f>
                        <m:fPr>
                          <m:ctrlPr>
                            <a:rPr lang="zh-CN" altLang="zh-CN" sz="1600" i="1">
                              <a:latin typeface="Cambria Math" panose="02040503050406030204" pitchFamily="18" charset="0"/>
                            </a:rPr>
                          </m:ctrlPr>
                        </m:fPr>
                        <m:num>
                          <m:sSup>
                            <m:sSupPr>
                              <m:ctrlPr>
                                <a:rPr lang="zh-CN" altLang="zh-CN" sz="1600" i="1">
                                  <a:latin typeface="Cambria Math" panose="02040503050406030204" pitchFamily="18" charset="0"/>
                                </a:rPr>
                              </m:ctrlPr>
                            </m:sSupPr>
                            <m:e>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𝐷</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1</m:t>
                                  </m:r>
                                </m:sup>
                              </m:sSubSup>
                            </m:e>
                            <m:sup>
                              <m:r>
                                <a:rPr lang="en-US" altLang="zh-CN" sz="1600" i="1">
                                  <a:latin typeface="Cambria Math" panose="02040503050406030204" pitchFamily="18" charset="0"/>
                                </a:rPr>
                                <m:t>∗</m:t>
                              </m:r>
                            </m:sup>
                          </m:sSup>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𝑉</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1</m:t>
                              </m:r>
                            </m:sup>
                          </m:sSubSup>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𝐷</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1</m:t>
                              </m:r>
                            </m:sup>
                          </m:sSubSup>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𝑉</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1</m:t>
                              </m:r>
                            </m:sup>
                          </m:sSubSup>
                        </m:num>
                        <m:den>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𝐷</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2</m:t>
                              </m:r>
                            </m:sup>
                          </m:sSubSup>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𝑉</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2</m:t>
                              </m:r>
                            </m:sup>
                          </m:sSubSup>
                        </m:den>
                      </m:f>
                    </m:oMath>
                  </m:oMathPara>
                </a14:m>
                <a:endParaRPr kumimoji="1" lang="en-US" altLang="zh-CN" sz="2400" dirty="0"/>
              </a:p>
              <a:p>
                <a:pPr marL="0" indent="0">
                  <a:buClr>
                    <a:srgbClr val="28571F"/>
                  </a:buClr>
                  <a:buNone/>
                </a:pPr>
                <a:endParaRPr kumimoji="1" lang="en-US" altLang="zh-CN" sz="2400" dirty="0"/>
              </a:p>
              <a:p>
                <a:pPr>
                  <a:buClr>
                    <a:srgbClr val="28571F"/>
                  </a:buClr>
                </a:pPr>
                <a:r>
                  <a:rPr kumimoji="1" lang="zh-CN" altLang="en-US" sz="2400" dirty="0"/>
                  <a:t>当目标货币久期为零时，衍生品数量为</a:t>
                </a:r>
                <a:endParaRPr kumimoji="1" lang="en-US" altLang="zh-CN" sz="2400" dirty="0"/>
              </a:p>
              <a:p>
                <a:pPr marL="0" indent="0">
                  <a:lnSpc>
                    <a:spcPct val="125000"/>
                  </a:lnSpc>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𝐻</m:t>
                          </m:r>
                        </m:e>
                        <m:sub>
                          <m:r>
                            <a:rPr lang="en-US" altLang="zh-CN" sz="1600" i="1">
                              <a:latin typeface="Cambria Math" panose="02040503050406030204" pitchFamily="18" charset="0"/>
                            </a:rPr>
                            <m:t>𝑡</m:t>
                          </m:r>
                        </m:sub>
                      </m:sSub>
                      <m:r>
                        <a:rPr lang="en-US" altLang="zh-CN" sz="1600" i="1">
                          <a:latin typeface="Cambria Math" panose="02040503050406030204" pitchFamily="18" charset="0"/>
                        </a:rPr>
                        <m:t>≈−</m:t>
                      </m:r>
                      <m:f>
                        <m:fPr>
                          <m:ctrlPr>
                            <a:rPr lang="zh-CN" altLang="zh-CN" sz="1600" i="1">
                              <a:latin typeface="Cambria Math" panose="02040503050406030204" pitchFamily="18" charset="0"/>
                            </a:rPr>
                          </m:ctrlPr>
                        </m:fPr>
                        <m:num>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𝐷</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1</m:t>
                              </m:r>
                            </m:sup>
                          </m:sSubSup>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𝑉</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1</m:t>
                              </m:r>
                            </m:sup>
                          </m:sSubSup>
                        </m:num>
                        <m:den>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𝐷</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2</m:t>
                              </m:r>
                            </m:sup>
                          </m:sSubSup>
                          <m:r>
                            <a:rPr lang="en-US" altLang="zh-CN" sz="1600" i="1">
                              <a:latin typeface="Cambria Math" panose="02040503050406030204" pitchFamily="18" charset="0"/>
                            </a:rPr>
                            <m:t>∙</m:t>
                          </m:r>
                          <m:sSubSup>
                            <m:sSubSupPr>
                              <m:ctrlPr>
                                <a:rPr lang="zh-CN" altLang="zh-CN" sz="1600" i="1">
                                  <a:latin typeface="Cambria Math" panose="02040503050406030204" pitchFamily="18" charset="0"/>
                                </a:rPr>
                              </m:ctrlPr>
                            </m:sSubSupPr>
                            <m:e>
                              <m:r>
                                <a:rPr lang="en-US" altLang="zh-CN" sz="1600" i="1">
                                  <a:latin typeface="Cambria Math" panose="02040503050406030204" pitchFamily="18" charset="0"/>
                                </a:rPr>
                                <m:t>𝑉</m:t>
                              </m:r>
                            </m:e>
                            <m:sub>
                              <m:r>
                                <a:rPr lang="en-US" altLang="zh-CN" sz="1600" i="1">
                                  <a:latin typeface="Cambria Math" panose="02040503050406030204" pitchFamily="18" charset="0"/>
                                </a:rPr>
                                <m:t>𝑡</m:t>
                              </m:r>
                            </m:sub>
                            <m:sup>
                              <m:r>
                                <a:rPr lang="en-US" altLang="zh-CN" sz="1600" i="1">
                                  <a:latin typeface="Cambria Math" panose="02040503050406030204" pitchFamily="18" charset="0"/>
                                </a:rPr>
                                <m:t>2</m:t>
                              </m:r>
                            </m:sup>
                          </m:sSubSup>
                        </m:den>
                      </m:f>
                    </m:oMath>
                  </m:oMathPara>
                </a14:m>
                <a:endParaRPr lang="en-US" altLang="zh-CN" sz="1600" i="1" dirty="0">
                  <a:latin typeface="Cambria Math" panose="02040503050406030204" pitchFamily="18" charset="0"/>
                </a:endParaRPr>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69</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040325428"/>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dirty="0"/>
              <a:t>基于（货币）凸性的利率风险管理</a:t>
            </a:r>
          </a:p>
        </p:txBody>
      </p:sp>
      <mc:AlternateContent xmlns:mc="http://schemas.openxmlformats.org/markup-compatibility/2006" xmlns:a14="http://schemas.microsoft.com/office/drawing/2010/main">
        <mc:Choice Requires="a14">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en-US" sz="2400" dirty="0"/>
                  <a:t>久期</a:t>
                </a:r>
                <a:r>
                  <a:rPr kumimoji="1" lang="en-US" altLang="zh-CN" sz="2400" dirty="0"/>
                  <a:t>+</a:t>
                </a:r>
                <a:r>
                  <a:rPr kumimoji="1" lang="zh-CN" altLang="en-US" sz="2400" dirty="0"/>
                  <a:t>凸性的中性策略</a:t>
                </a:r>
                <a:endParaRPr kumimoji="1" lang="en-US" altLang="zh-CN" sz="2400" dirty="0"/>
              </a:p>
              <a:p>
                <a:pPr>
                  <a:buClr>
                    <a:srgbClr val="28571F"/>
                  </a:buClr>
                </a:pPr>
                <a:endParaRPr kumimoji="1"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d>
                        <m:dPr>
                          <m:begChr m:val="{"/>
                          <m:endChr m:val=""/>
                          <m:ctrlPr>
                            <a:rPr lang="zh-CN" altLang="zh-CN" sz="1100" i="1" smtClean="0">
                              <a:effectLst/>
                              <a:latin typeface="Cambria Math" panose="02040503050406030204" pitchFamily="18" charset="0"/>
                              <a:ea typeface="Cambria Math" panose="02040503050406030204" pitchFamily="18" charset="0"/>
                            </a:rPr>
                          </m:ctrlPr>
                        </m:dPr>
                        <m:e>
                          <m:eqArr>
                            <m:eqArrPr>
                              <m:ctrlPr>
                                <a:rPr lang="zh-CN" altLang="zh-CN" sz="1100" i="1">
                                  <a:effectLst/>
                                  <a:latin typeface="Cambria Math" panose="02040503050406030204" pitchFamily="18" charset="0"/>
                                  <a:ea typeface="Cambria Math" panose="02040503050406030204" pitchFamily="18" charset="0"/>
                                </a:rPr>
                              </m:ctrlPr>
                            </m:eqArr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100" i="1">
                                      <a:effectLst/>
                                      <a:latin typeface="Cambria Math" panose="02040503050406030204" pitchFamily="18" charset="0"/>
                                      <a:ea typeface="Cambria Math" panose="02040503050406030204" pitchFamily="18" charset="0"/>
                                    </a:rPr>
                                  </m:ctrlPr>
                                </m:sSupPr>
                                <m:e>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up>
                              </m:sSup>
                            </m:e>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2</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𝐻</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3</m:t>
                                  </m:r>
                                </m:sup>
                              </m:sSub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100" i="1">
                                      <a:effectLst/>
                                      <a:latin typeface="Cambria Math" panose="02040503050406030204" pitchFamily="18" charset="0"/>
                                      <a:ea typeface="Cambria Math" panose="02040503050406030204" pitchFamily="18" charset="0"/>
                                    </a:rPr>
                                  </m:ctrlPr>
                                </m:sSupPr>
                                <m:e>
                                  <m:sSubSup>
                                    <m:sSubSupPr>
                                      <m:ctrlPr>
                                        <a:rPr lang="zh-CN" altLang="zh-CN" sz="1100" i="1">
                                          <a:effectLst/>
                                          <a:latin typeface="Cambria Math" panose="02040503050406030204" pitchFamily="18" charset="0"/>
                                          <a:ea typeface="Cambria Math" panose="02040503050406030204" pitchFamily="18" charset="0"/>
                                        </a:rPr>
                                      </m:ctrlPr>
                                    </m:sSubSup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sup>
                              </m:sSup>
                            </m:e>
                          </m:eqArr>
                        </m:e>
                      </m:d>
                    </m:oMath>
                  </m:oMathPara>
                </a14:m>
                <a:endParaRPr kumimoji="1" lang="en-US" altLang="zh-CN" sz="2400" dirty="0"/>
              </a:p>
              <a:p>
                <a:pPr lvl="0">
                  <a:buClr>
                    <a:srgbClr val="28571F"/>
                  </a:buClr>
                  <a:defRPr/>
                </a:pPr>
                <a:endParaRPr kumimoji="1" lang="en-US" altLang="zh-CN" sz="2400" dirty="0"/>
              </a:p>
              <a:p>
                <a:pPr lvl="0">
                  <a:buClr>
                    <a:srgbClr val="28571F"/>
                  </a:buClr>
                  <a:defRPr/>
                </a:pPr>
                <a:r>
                  <a:rPr kumimoji="1" lang="zh-CN" altLang="en-US" sz="2400" dirty="0"/>
                  <a:t>当目标货币久期</a:t>
                </a:r>
                <a14:m>
                  <m:oMath xmlns:m="http://schemas.openxmlformats.org/officeDocument/2006/math">
                    <m:r>
                      <a:rPr lang="en-US" altLang="zh-CN" sz="2400" i="1" smtClean="0">
                        <a:effectLst/>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effectLst/>
                            <a:latin typeface="Cambria Math" panose="02040503050406030204" pitchFamily="18" charset="0"/>
                            <a:ea typeface="Cambria Math" panose="02040503050406030204" pitchFamily="18" charset="0"/>
                          </a:rPr>
                        </m:ctrlPr>
                      </m:sSupPr>
                      <m:e>
                        <m:sSubSup>
                          <m:sSubSupPr>
                            <m:ctrlPr>
                              <a:rPr lang="zh-CN" altLang="zh-CN" sz="1400" i="1">
                                <a:effectLst/>
                                <a:latin typeface="Cambria Math" panose="02040503050406030204" pitchFamily="18" charset="0"/>
                                <a:ea typeface="Cambria Math" panose="02040503050406030204" pitchFamily="18" charset="0"/>
                              </a:rPr>
                            </m:ctrlPr>
                          </m:sSubSupPr>
                          <m:e>
                            <m:r>
                              <a:rPr lang="en-US" altLang="zh-CN" sz="24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2400" i="1">
                                <a:effectLst/>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2400" i="1">
                                <a:effectLst/>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2400" i="1">
                            <a:effectLst/>
                            <a:latin typeface="Cambria Math" panose="02040503050406030204" pitchFamily="18" charset="0"/>
                            <a:ea typeface="宋体" panose="02010600030101010101" pitchFamily="2" charset="-122"/>
                            <a:cs typeface="Times New Roman" panose="02020603050405020304" pitchFamily="18" charset="0"/>
                          </a:rPr>
                          <m:t>∗</m:t>
                        </m:r>
                      </m:sup>
                    </m:sSup>
                  </m:oMath>
                </a14:m>
                <a:r>
                  <a:rPr kumimoji="1"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和目标货币凸性</a:t>
                </a:r>
                <a14:m>
                  <m:oMath xmlns:m="http://schemas.openxmlformats.org/officeDocument/2006/math">
                    <m:r>
                      <a:rPr lang="en-US" altLang="zh-CN" sz="2400" i="1">
                        <a:latin typeface="Cambria Math" panose="02040503050406030204" pitchFamily="18" charset="0"/>
                        <a:ea typeface="宋体" panose="02010600030101010101" pitchFamily="2" charset="-122"/>
                        <a:cs typeface="Times New Roman" panose="02020603050405020304" pitchFamily="18" charset="0"/>
                      </a:rPr>
                      <m:t>$</m:t>
                    </m:r>
                    <m:sSup>
                      <m:sSupPr>
                        <m:ctrlPr>
                          <a:rPr lang="zh-CN" altLang="zh-CN" sz="1400" i="1">
                            <a:latin typeface="Cambria Math" panose="02040503050406030204" pitchFamily="18" charset="0"/>
                            <a:ea typeface="Cambria Math" panose="02040503050406030204" pitchFamily="18" charset="0"/>
                          </a:rPr>
                        </m:ctrlPr>
                      </m:sSupPr>
                      <m:e>
                        <m:sSubSup>
                          <m:sSubSupPr>
                            <m:ctrlPr>
                              <a:rPr lang="zh-CN" altLang="zh-CN" sz="1400" i="1">
                                <a:latin typeface="Cambria Math" panose="02040503050406030204" pitchFamily="18" charset="0"/>
                                <a:ea typeface="Cambria Math" panose="02040503050406030204" pitchFamily="18" charset="0"/>
                              </a:rPr>
                            </m:ctrlPr>
                          </m:sSubSupPr>
                          <m:e>
                            <m:r>
                              <a:rPr lang="en-US" altLang="zh-CN" sz="2400" i="1">
                                <a:latin typeface="Cambria Math" panose="02040503050406030204" pitchFamily="18" charset="0"/>
                                <a:ea typeface="宋体" panose="02010600030101010101" pitchFamily="2" charset="-122"/>
                                <a:cs typeface="Times New Roman" panose="02020603050405020304" pitchFamily="18" charset="0"/>
                              </a:rPr>
                              <m:t>𝐶</m:t>
                            </m:r>
                          </m:e>
                          <m:sub>
                            <m:r>
                              <a:rPr lang="en-US" altLang="zh-CN" sz="2400" i="1">
                                <a:latin typeface="Cambria Math" panose="02040503050406030204" pitchFamily="18" charset="0"/>
                                <a:ea typeface="宋体" panose="02010600030101010101" pitchFamily="2" charset="-122"/>
                                <a:cs typeface="Times New Roman" panose="02020603050405020304" pitchFamily="18" charset="0"/>
                              </a:rPr>
                              <m:t>𝑡</m:t>
                            </m:r>
                          </m:sub>
                          <m:sup>
                            <m:r>
                              <a:rPr lang="en-US" altLang="zh-CN" sz="2400" i="1">
                                <a:latin typeface="Cambria Math" panose="02040503050406030204" pitchFamily="18" charset="0"/>
                                <a:ea typeface="宋体" panose="02010600030101010101" pitchFamily="2" charset="-122"/>
                                <a:cs typeface="Times New Roman" panose="02020603050405020304" pitchFamily="18" charset="0"/>
                              </a:rPr>
                              <m:t>1</m:t>
                            </m:r>
                          </m:sup>
                        </m:sSubSup>
                      </m:e>
                      <m:sup>
                        <m:r>
                          <a:rPr lang="en-US" altLang="zh-CN" sz="2400" i="1">
                            <a:latin typeface="Cambria Math" panose="02040503050406030204" pitchFamily="18" charset="0"/>
                            <a:ea typeface="宋体" panose="02010600030101010101" pitchFamily="2" charset="-122"/>
                            <a:cs typeface="Times New Roman" panose="02020603050405020304" pitchFamily="18" charset="0"/>
                          </a:rPr>
                          <m:t>∗</m:t>
                        </m:r>
                      </m:sup>
                    </m:sSup>
                  </m:oMath>
                </a14:m>
                <a:r>
                  <a:rPr kumimoji="1"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均为零时，即可得到最优套保比率。</a:t>
                </a:r>
                <a:endParaRPr kumimoji="1"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indent="0">
                  <a:buClr>
                    <a:srgbClr val="28571F"/>
                  </a:buClr>
                  <a:buNone/>
                </a:pPr>
                <a:endParaRPr kumimoji="1" lang="en-US" altLang="zh-CN" sz="1800" dirty="0"/>
              </a:p>
            </p:txBody>
          </p:sp>
        </mc:Choice>
        <mc:Fallback xmlns="">
          <p:sp>
            <p:nvSpPr>
              <p:cNvPr id="24579" name="内容占位符 2">
                <a:extLst>
                  <a:ext uri="{FF2B5EF4-FFF2-40B4-BE49-F238E27FC236}">
                    <a16:creationId xmlns:a16="http://schemas.microsoft.com/office/drawing/2014/main" id="{B1BF2C48-C196-400A-9E97-8172F35DD980}"/>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r="-296"/>
                </a:stretch>
              </a:blipFill>
            </p:spPr>
            <p:txBody>
              <a:bodyPr/>
              <a:lstStyle/>
              <a:p>
                <a:r>
                  <a:rPr lang="zh-CN" altLang="en-US">
                    <a:noFill/>
                  </a:rPr>
                  <a:t> </a:t>
                </a:r>
              </a:p>
            </p:txBody>
          </p:sp>
        </mc:Fallback>
      </mc:AlternateContent>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70</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283710819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a:extLst>
              <a:ext uri="{FF2B5EF4-FFF2-40B4-BE49-F238E27FC236}">
                <a16:creationId xmlns:a16="http://schemas.microsoft.com/office/drawing/2014/main" id="{DDAC40CB-A0B6-4085-9F17-93DD1E28FA85}"/>
              </a:ext>
            </a:extLst>
          </p:cNvPr>
          <p:cNvSpPr>
            <a:spLocks noGrp="1" noChangeArrowheads="1"/>
          </p:cNvSpPr>
          <p:nvPr>
            <p:ph type="title"/>
          </p:nvPr>
        </p:nvSpPr>
        <p:spPr>
          <a:xfrm>
            <a:off x="492125" y="76200"/>
            <a:ext cx="8229600" cy="846138"/>
          </a:xfrm>
        </p:spPr>
        <p:txBody>
          <a:bodyPr/>
          <a:lstStyle/>
          <a:p>
            <a:r>
              <a:rPr kumimoji="1" lang="zh-CN" altLang="en-US" sz="4000" dirty="0"/>
              <a:t>例子</a:t>
            </a:r>
            <a:endParaRPr kumimoji="1" lang="zh-CN" altLang="en-US" sz="3200" dirty="0"/>
          </a:p>
        </p:txBody>
      </p:sp>
      <p:sp>
        <p:nvSpPr>
          <p:cNvPr id="24579" name="内容占位符 2">
            <a:extLst>
              <a:ext uri="{FF2B5EF4-FFF2-40B4-BE49-F238E27FC236}">
                <a16:creationId xmlns:a16="http://schemas.microsoft.com/office/drawing/2014/main" id="{B1BF2C48-C196-400A-9E97-8172F35DD980}"/>
              </a:ext>
            </a:extLst>
          </p:cNvPr>
          <p:cNvSpPr>
            <a:spLocks noGrp="1" noChangeArrowheads="1"/>
          </p:cNvSpPr>
          <p:nvPr>
            <p:ph idx="1"/>
          </p:nvPr>
        </p:nvSpPr>
        <p:spPr>
          <a:xfrm>
            <a:off x="457200" y="1341438"/>
            <a:ext cx="8229600" cy="5183187"/>
          </a:xfrm>
        </p:spPr>
        <p:txBody>
          <a:bodyPr/>
          <a:lstStyle/>
          <a:p>
            <a:pPr>
              <a:buClr>
                <a:srgbClr val="28571F"/>
              </a:buClr>
            </a:pPr>
            <a:r>
              <a:rPr kumimoji="1" lang="zh-CN" altLang="zh-CN" sz="2400" dirty="0"/>
              <a:t>假设原有债券和两种新资产的基本情况如下表所示：</a:t>
            </a: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400" dirty="0"/>
          </a:p>
          <a:p>
            <a:pPr>
              <a:buClr>
                <a:srgbClr val="28571F"/>
              </a:buClr>
            </a:pPr>
            <a:endParaRPr kumimoji="1" lang="en-US" altLang="zh-CN" sz="2000" dirty="0"/>
          </a:p>
          <a:p>
            <a:pPr>
              <a:buClr>
                <a:srgbClr val="28571F"/>
              </a:buClr>
            </a:pPr>
            <a:r>
              <a:rPr kumimoji="1" lang="zh-CN" altLang="zh-CN" sz="2400" dirty="0"/>
              <a:t>如果假设利率期限结构平移，设定目标货币久期和目标货币凸性均为零，可以求得，对于每单位原有债券，资产</a:t>
            </a:r>
            <a:r>
              <a:rPr kumimoji="1" lang="en-US" altLang="zh-CN" sz="2400" dirty="0"/>
              <a:t>2</a:t>
            </a:r>
            <a:r>
              <a:rPr kumimoji="1" lang="zh-CN" altLang="zh-CN" sz="2400" dirty="0"/>
              <a:t>和资产</a:t>
            </a:r>
            <a:r>
              <a:rPr kumimoji="1" lang="en-US" altLang="zh-CN" sz="2400" dirty="0"/>
              <a:t>3</a:t>
            </a:r>
            <a:r>
              <a:rPr kumimoji="1" lang="zh-CN" altLang="zh-CN" sz="2400" dirty="0"/>
              <a:t>的套期保值比率分别为</a:t>
            </a:r>
            <a:r>
              <a:rPr kumimoji="1" lang="en-US" altLang="zh-CN" sz="2400" dirty="0"/>
              <a:t>-0.81</a:t>
            </a:r>
            <a:r>
              <a:rPr kumimoji="1" lang="zh-CN" altLang="zh-CN" sz="2400" dirty="0"/>
              <a:t>和</a:t>
            </a:r>
            <a:r>
              <a:rPr kumimoji="1" lang="en-US" altLang="zh-CN" sz="2400" dirty="0"/>
              <a:t>0.27</a:t>
            </a:r>
            <a:r>
              <a:rPr lang="zh-CN" altLang="zh-CN" sz="1800" kern="100" dirty="0">
                <a:effectLst/>
                <a:latin typeface="Adobe Jenson Pro"/>
                <a:ea typeface="宋体" panose="02010600030101010101" pitchFamily="2" charset="-122"/>
                <a:cs typeface="Times New Roman" panose="02020603050405020304" pitchFamily="18" charset="0"/>
              </a:rPr>
              <a:t>。</a:t>
            </a:r>
          </a:p>
          <a:p>
            <a:pPr>
              <a:buClr>
                <a:srgbClr val="28571F"/>
              </a:buClr>
            </a:pPr>
            <a:endParaRPr kumimoji="1" lang="zh-CN" altLang="zh-CN" sz="2400" dirty="0"/>
          </a:p>
          <a:p>
            <a:pPr>
              <a:buClr>
                <a:srgbClr val="28571F"/>
              </a:buClr>
            </a:pPr>
            <a:endParaRPr kumimoji="1" lang="en-US" altLang="zh-CN" sz="1800" dirty="0"/>
          </a:p>
        </p:txBody>
      </p:sp>
      <p:sp>
        <p:nvSpPr>
          <p:cNvPr id="24580" name="灯片编号占位符 3">
            <a:extLst>
              <a:ext uri="{FF2B5EF4-FFF2-40B4-BE49-F238E27FC236}">
                <a16:creationId xmlns:a16="http://schemas.microsoft.com/office/drawing/2014/main" id="{449F0749-6251-49D3-98DC-2DEA6ADAA86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BFA321D-0C67-49C7-9E9C-062008B53DAE}" type="slidenum">
              <a:rPr lang="zh-CN" altLang="en-US" smtClean="0">
                <a:solidFill>
                  <a:srgbClr val="7F7F7F"/>
                </a:solidFill>
                <a:latin typeface="Adobe Jenson Pro Capt" pitchFamily="18" charset="0"/>
              </a:rPr>
              <a:pPr/>
              <a:t>71</a:t>
            </a:fld>
            <a:endParaRPr lang="zh-CN" altLang="en-US">
              <a:solidFill>
                <a:srgbClr val="7F7F7F"/>
              </a:solidFill>
              <a:latin typeface="Adobe Jenson Pro Capt" pitchFamily="18" charset="0"/>
            </a:endParaRPr>
          </a:p>
        </p:txBody>
      </p:sp>
      <p:graphicFrame>
        <p:nvGraphicFramePr>
          <p:cNvPr id="2" name="表格 1">
            <a:extLst>
              <a:ext uri="{FF2B5EF4-FFF2-40B4-BE49-F238E27FC236}">
                <a16:creationId xmlns:a16="http://schemas.microsoft.com/office/drawing/2014/main" id="{061C868C-B1BB-457E-8FCC-AD8C71C2920F}"/>
              </a:ext>
            </a:extLst>
          </p:cNvPr>
          <p:cNvGraphicFramePr>
            <a:graphicFrameLocks noGrp="1"/>
          </p:cNvGraphicFramePr>
          <p:nvPr>
            <p:extLst>
              <p:ext uri="{D42A27DB-BD31-4B8C-83A1-F6EECF244321}">
                <p14:modId xmlns:p14="http://schemas.microsoft.com/office/powerpoint/2010/main" val="773440723"/>
              </p:ext>
            </p:extLst>
          </p:nvPr>
        </p:nvGraphicFramePr>
        <p:xfrm>
          <a:off x="1828800" y="2362200"/>
          <a:ext cx="5486400" cy="2057400"/>
        </p:xfrm>
        <a:graphic>
          <a:graphicData uri="http://schemas.openxmlformats.org/drawingml/2006/table">
            <a:tbl>
              <a:tblPr firstRow="1" firstCol="1" bandRow="1">
                <a:tableStyleId>{21E4AEA4-8DFA-4A89-87EB-49C32662AFE0}</a:tableStyleId>
              </a:tblPr>
              <a:tblGrid>
                <a:gridCol w="1371600">
                  <a:extLst>
                    <a:ext uri="{9D8B030D-6E8A-4147-A177-3AD203B41FA5}">
                      <a16:colId xmlns:a16="http://schemas.microsoft.com/office/drawing/2014/main" val="794355708"/>
                    </a:ext>
                  </a:extLst>
                </a:gridCol>
                <a:gridCol w="1371600">
                  <a:extLst>
                    <a:ext uri="{9D8B030D-6E8A-4147-A177-3AD203B41FA5}">
                      <a16:colId xmlns:a16="http://schemas.microsoft.com/office/drawing/2014/main" val="4247666660"/>
                    </a:ext>
                  </a:extLst>
                </a:gridCol>
                <a:gridCol w="1371600">
                  <a:extLst>
                    <a:ext uri="{9D8B030D-6E8A-4147-A177-3AD203B41FA5}">
                      <a16:colId xmlns:a16="http://schemas.microsoft.com/office/drawing/2014/main" val="1778074360"/>
                    </a:ext>
                  </a:extLst>
                </a:gridCol>
                <a:gridCol w="1371600">
                  <a:extLst>
                    <a:ext uri="{9D8B030D-6E8A-4147-A177-3AD203B41FA5}">
                      <a16:colId xmlns:a16="http://schemas.microsoft.com/office/drawing/2014/main" val="1291215437"/>
                    </a:ext>
                  </a:extLst>
                </a:gridCol>
              </a:tblGrid>
              <a:tr h="672054">
                <a:tc>
                  <a:txBody>
                    <a:bodyPr/>
                    <a:lstStyle/>
                    <a:p>
                      <a:pPr marL="0" indent="127000" algn="ctr" defTabSz="914400" rtl="0" eaLnBrk="1" latinLnBrk="0" hangingPunct="1"/>
                      <a:r>
                        <a:rPr kumimoji="0" lang="zh-CN" altLang="en-US" sz="1600" b="1" u="none" strike="noStrike" kern="0" cap="none" spc="0" normalizeH="0" baseline="0" dirty="0">
                          <a:ln>
                            <a:noFill/>
                          </a:ln>
                          <a:solidFill>
                            <a:schemeClr val="bg1"/>
                          </a:solidFill>
                          <a:effectLst/>
                          <a:uLnTx/>
                          <a:uFillTx/>
                        </a:rPr>
                        <a:t>资产</a:t>
                      </a:r>
                      <a:endParaRPr kumimoji="0" lang="zh-CN" altLang="en-US" sz="1600" b="1" u="none" strike="noStrike" kern="0" cap="none" spc="0" normalizeH="0" baseline="0" dirty="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zh-CN" altLang="en-US" sz="1600" b="1" u="none" strike="noStrike" kern="0" cap="none" spc="0" normalizeH="0" baseline="0" dirty="0">
                          <a:ln>
                            <a:noFill/>
                          </a:ln>
                          <a:solidFill>
                            <a:schemeClr val="bg1"/>
                          </a:solidFill>
                          <a:effectLst/>
                          <a:uLnTx/>
                          <a:uFillTx/>
                        </a:rPr>
                        <a:t>单价</a:t>
                      </a:r>
                      <a:endParaRPr kumimoji="0" lang="zh-CN" altLang="en-US" sz="1600" b="1" u="none" strike="noStrike" kern="0" cap="none" spc="0" normalizeH="0" baseline="0" dirty="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修正久期</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凸性</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3134581672"/>
                  </a:ext>
                </a:extLst>
              </a:tr>
              <a:tr h="672054">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原有债券</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108.038</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2.705</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10.168</a:t>
                      </a:r>
                      <a:endParaRPr kumimoji="0" lang="zh-CN" altLang="en-US" sz="1600" b="0" u="none" strike="noStrike" kern="0" cap="none" spc="0" normalizeH="0" baseline="0">
                        <a:ln>
                          <a:noFill/>
                        </a:ln>
                        <a:solidFill>
                          <a:schemeClr val="tx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281954243"/>
                  </a:ext>
                </a:extLst>
              </a:tr>
              <a:tr h="356646">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新资产</a:t>
                      </a:r>
                      <a:r>
                        <a:rPr kumimoji="0" lang="en-US" sz="1600" b="1" u="none" strike="noStrike" kern="0" cap="none" spc="0" normalizeH="0" baseline="0">
                          <a:ln>
                            <a:noFill/>
                          </a:ln>
                          <a:solidFill>
                            <a:schemeClr val="bg1"/>
                          </a:solidFill>
                          <a:effectLst/>
                          <a:uLnTx/>
                          <a:uFillTx/>
                        </a:rPr>
                        <a:t>2</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118.786</a:t>
                      </a:r>
                      <a:endParaRPr kumimoji="0" lang="zh-CN" altLang="en-US" sz="1600" b="0" u="none" strike="noStrike" kern="0" cap="none" spc="0" normalizeH="0" baseline="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5.486</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38.962</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2725408853"/>
                  </a:ext>
                </a:extLst>
              </a:tr>
              <a:tr h="356646">
                <a:tc>
                  <a:txBody>
                    <a:bodyPr/>
                    <a:lstStyle/>
                    <a:p>
                      <a:pPr marL="0" indent="127000" algn="ctr" defTabSz="914400" rtl="0" eaLnBrk="1" latinLnBrk="0" hangingPunct="1"/>
                      <a:r>
                        <a:rPr kumimoji="0" lang="zh-CN" altLang="en-US" sz="1600" b="1" u="none" strike="noStrike" kern="0" cap="none" spc="0" normalizeH="0" baseline="0">
                          <a:ln>
                            <a:noFill/>
                          </a:ln>
                          <a:solidFill>
                            <a:schemeClr val="bg1"/>
                          </a:solidFill>
                          <a:effectLst/>
                          <a:uLnTx/>
                          <a:uFillTx/>
                        </a:rPr>
                        <a:t>新资产</a:t>
                      </a:r>
                      <a:r>
                        <a:rPr kumimoji="0" lang="en-US" sz="1600" b="1" u="none" strike="noStrike" kern="0" cap="none" spc="0" normalizeH="0" baseline="0">
                          <a:ln>
                            <a:noFill/>
                          </a:ln>
                          <a:solidFill>
                            <a:schemeClr val="bg1"/>
                          </a:solidFill>
                          <a:effectLst/>
                          <a:uLnTx/>
                          <a:uFillTx/>
                        </a:rPr>
                        <a:t>3</a:t>
                      </a:r>
                      <a:endParaRPr kumimoji="0" lang="zh-CN" altLang="en-US" sz="1600" b="1" u="none" strike="noStrike" kern="0" cap="none" spc="0" normalizeH="0" baseline="0">
                        <a:ln>
                          <a:noFill/>
                        </a:ln>
                        <a:solidFill>
                          <a:schemeClr val="bg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99.962</a:t>
                      </a:r>
                      <a:endParaRPr kumimoji="0" lang="zh-CN" altLang="en-US" sz="1600" b="0" u="none" strike="noStrike" kern="0" cap="none" spc="0" normalizeH="0" baseline="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a:ln>
                            <a:noFill/>
                          </a:ln>
                          <a:solidFill>
                            <a:schemeClr val="tx1"/>
                          </a:solidFill>
                          <a:effectLst/>
                          <a:uLnTx/>
                          <a:uFillTx/>
                        </a:rPr>
                        <a:t>8.813</a:t>
                      </a:r>
                      <a:endParaRPr kumimoji="0" lang="zh-CN" altLang="en-US" sz="1600" b="0" u="none" strike="noStrike" kern="0" cap="none" spc="0" normalizeH="0" baseline="0">
                        <a:ln>
                          <a:noFill/>
                        </a:ln>
                        <a:solidFill>
                          <a:schemeClr val="tx1"/>
                        </a:solidFill>
                        <a:effectLst/>
                        <a:uLnTx/>
                        <a:uFillTx/>
                        <a:latin typeface="+mn-lt"/>
                        <a:ea typeface="+mn-ea"/>
                        <a:cs typeface="+mn-cs"/>
                      </a:endParaRPr>
                    </a:p>
                  </a:txBody>
                  <a:tcPr marL="68580" marR="68580" marT="0" marB="0" anchor="ctr"/>
                </a:tc>
                <a:tc>
                  <a:txBody>
                    <a:bodyPr/>
                    <a:lstStyle/>
                    <a:p>
                      <a:pPr marL="0" indent="127000" algn="ctr" defTabSz="914400" rtl="0" eaLnBrk="1" latinLnBrk="0" hangingPunct="1"/>
                      <a:r>
                        <a:rPr kumimoji="0" lang="en-US" sz="1600" b="0" u="none" strike="noStrike" kern="0" cap="none" spc="0" normalizeH="0" baseline="0" dirty="0">
                          <a:ln>
                            <a:noFill/>
                          </a:ln>
                          <a:solidFill>
                            <a:schemeClr val="tx1"/>
                          </a:solidFill>
                          <a:effectLst/>
                          <a:uLnTx/>
                          <a:uFillTx/>
                        </a:rPr>
                        <a:t>99.081</a:t>
                      </a:r>
                      <a:endParaRPr kumimoji="0" lang="zh-CN" altLang="en-US" sz="1600" b="0" u="none" strike="noStrike" kern="0" cap="none" spc="0" normalizeH="0" baseline="0" dirty="0">
                        <a:ln>
                          <a:noFill/>
                        </a:ln>
                        <a:solidFill>
                          <a:schemeClr val="tx1"/>
                        </a:solidFill>
                        <a:effectLst/>
                        <a:uLnTx/>
                        <a:uFillTx/>
                        <a:latin typeface="+mn-lt"/>
                        <a:ea typeface="+mn-ea"/>
                        <a:cs typeface="+mn-cs"/>
                      </a:endParaRPr>
                    </a:p>
                  </a:txBody>
                  <a:tcPr marL="68580" marR="68580" marT="0" marB="0" anchor="ctr"/>
                </a:tc>
                <a:extLst>
                  <a:ext uri="{0D108BD9-81ED-4DB2-BD59-A6C34878D82A}">
                    <a16:rowId xmlns:a16="http://schemas.microsoft.com/office/drawing/2014/main" val="2179264264"/>
                  </a:ext>
                </a:extLst>
              </a:tr>
            </a:tbl>
          </a:graphicData>
        </a:graphic>
      </p:graphicFrame>
    </p:spTree>
    <p:extLst>
      <p:ext uri="{BB962C8B-B14F-4D97-AF65-F5344CB8AC3E}">
        <p14:creationId xmlns:p14="http://schemas.microsoft.com/office/powerpoint/2010/main" val="3920532661"/>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标题 1">
            <a:extLst>
              <a:ext uri="{FF2B5EF4-FFF2-40B4-BE49-F238E27FC236}">
                <a16:creationId xmlns:a16="http://schemas.microsoft.com/office/drawing/2014/main" id="{635D94EE-44AE-4A13-B7CA-AF43D86C2953}"/>
              </a:ext>
            </a:extLst>
          </p:cNvPr>
          <p:cNvSpPr>
            <a:spLocks noGrp="1" noChangeArrowheads="1"/>
          </p:cNvSpPr>
          <p:nvPr>
            <p:ph type="title"/>
          </p:nvPr>
        </p:nvSpPr>
        <p:spPr>
          <a:xfrm>
            <a:off x="492125" y="76200"/>
            <a:ext cx="8229600" cy="846138"/>
          </a:xfrm>
        </p:spPr>
        <p:txBody>
          <a:bodyPr/>
          <a:lstStyle/>
          <a:p>
            <a:r>
              <a:rPr kumimoji="1" lang="zh-CN" altLang="en-US" dirty="0"/>
              <a:t>需要注意的问题</a:t>
            </a:r>
          </a:p>
        </p:txBody>
      </p:sp>
      <mc:AlternateContent xmlns:mc="http://schemas.openxmlformats.org/markup-compatibility/2006" xmlns:a14="http://schemas.microsoft.com/office/drawing/2010/main">
        <mc:Choice Requires="a14">
          <p:sp>
            <p:nvSpPr>
              <p:cNvPr id="54275" name="内容占位符 2">
                <a:extLst>
                  <a:ext uri="{FF2B5EF4-FFF2-40B4-BE49-F238E27FC236}">
                    <a16:creationId xmlns:a16="http://schemas.microsoft.com/office/drawing/2014/main" id="{B0CA0534-C58E-4874-B6AD-BA8EB4D3B52A}"/>
                  </a:ext>
                </a:extLst>
              </p:cNvPr>
              <p:cNvSpPr>
                <a:spLocks noGrp="1" noChangeArrowheads="1"/>
              </p:cNvSpPr>
              <p:nvPr>
                <p:ph idx="1"/>
              </p:nvPr>
            </p:nvSpPr>
            <p:spPr>
              <a:xfrm>
                <a:off x="457200" y="1341438"/>
                <a:ext cx="8229600" cy="5183187"/>
              </a:xfrm>
            </p:spPr>
            <p:txBody>
              <a:bodyPr/>
              <a:lstStyle/>
              <a:p>
                <a:pPr>
                  <a:buClr>
                    <a:srgbClr val="28571F"/>
                  </a:buClr>
                </a:pPr>
                <a:r>
                  <a:rPr lang="zh-CN" altLang="zh-CN" sz="2400" dirty="0"/>
                  <a:t>利率敏感性指标本身客观存在一些特性和不足，</a:t>
                </a:r>
                <a:r>
                  <a:rPr lang="zh-CN" altLang="en-US" sz="2400" dirty="0"/>
                  <a:t>所以利率风险管理往往不是完美的。</a:t>
                </a:r>
                <a:endParaRPr lang="en-US" altLang="zh-CN" sz="2400" dirty="0"/>
              </a:p>
              <a:p>
                <a:pPr lvl="1">
                  <a:buClr>
                    <a:srgbClr val="28571F"/>
                  </a:buClr>
                </a:pPr>
                <a:r>
                  <a:rPr lang="zh-CN" altLang="en-US" sz="2000" dirty="0">
                    <a:cs typeface="+mn-cs"/>
                  </a:rPr>
                  <a:t>首先，</a:t>
                </a:r>
                <a:r>
                  <a:rPr lang="zh-CN" altLang="zh-CN" sz="2000" dirty="0">
                    <a:cs typeface="+mn-cs"/>
                  </a:rPr>
                  <a:t>久期、凸性</a:t>
                </a:r>
                <a:r>
                  <a:rPr lang="zh-CN" altLang="en-US" sz="2000" dirty="0">
                    <a:cs typeface="+mn-cs"/>
                  </a:rPr>
                  <a:t>、</a:t>
                </a:r>
                <a:r>
                  <a:rPr lang="zh-CN" altLang="zh-CN" sz="2000" dirty="0">
                    <a:cs typeface="+mn-cs"/>
                  </a:rPr>
                  <a:t>基点价格值</a:t>
                </a:r>
                <a:r>
                  <a:rPr lang="zh-CN" altLang="en-US" sz="2000" dirty="0">
                    <a:cs typeface="+mn-cs"/>
                  </a:rPr>
                  <a:t>等指标</a:t>
                </a:r>
                <a:r>
                  <a:rPr lang="zh-CN" altLang="zh-CN" sz="2000" dirty="0">
                    <a:cs typeface="+mn-cs"/>
                  </a:rPr>
                  <a:t>通常是时变的，因此基于这些敏感性指标进行的利率风险管理</a:t>
                </a:r>
                <a:r>
                  <a:rPr lang="zh-CN" altLang="en-US" sz="2000" dirty="0">
                    <a:cs typeface="+mn-cs"/>
                  </a:rPr>
                  <a:t>通常需要动态调整。</a:t>
                </a:r>
                <a:endParaRPr lang="en-US" altLang="zh-CN" sz="2000" dirty="0">
                  <a:cs typeface="+mn-cs"/>
                </a:endParaRPr>
              </a:p>
              <a:p>
                <a:pPr lvl="1">
                  <a:buClr>
                    <a:srgbClr val="28571F"/>
                  </a:buClr>
                </a:pPr>
                <a:r>
                  <a:rPr lang="zh-CN" altLang="zh-CN" sz="2000" dirty="0">
                    <a:cs typeface="+mn-cs"/>
                  </a:rPr>
                  <a:t>其次，这些利率敏感性指标是在利率曲线平移的假设下估计得到，在利率期限结构非平行变化严重时</a:t>
                </a:r>
                <a:r>
                  <a:rPr lang="zh-CN" altLang="en-US" sz="2000" dirty="0">
                    <a:cs typeface="+mn-cs"/>
                  </a:rPr>
                  <a:t>，都不能准确刻画利率风险。</a:t>
                </a:r>
                <a:endParaRPr lang="en-US" altLang="zh-CN" sz="2000" dirty="0">
                  <a:cs typeface="+mn-cs"/>
                </a:endParaRPr>
              </a:p>
              <a:p>
                <a:pPr lvl="1">
                  <a:buClr>
                    <a:srgbClr val="28571F"/>
                  </a:buClr>
                </a:pPr>
                <a:endParaRPr lang="en-US" altLang="zh-CN" sz="2000" dirty="0">
                  <a:cs typeface="+mn-cs"/>
                </a:endParaRPr>
              </a:p>
              <a:p>
                <a:r>
                  <a:rPr lang="zh-CN" altLang="en-US" sz="2400" dirty="0"/>
                  <a:t>对于第二个不足</a:t>
                </a:r>
                <a:r>
                  <a:rPr lang="zh-CN" altLang="en-US" sz="2400" dirty="0">
                    <a:cs typeface="+mn-cs"/>
                  </a:rPr>
                  <a:t>，可以</a:t>
                </a:r>
                <a:r>
                  <a:rPr lang="zh-CN" altLang="en-US" sz="2400" dirty="0"/>
                  <a:t>用</a:t>
                </a:r>
                <a:r>
                  <a:rPr lang="zh-CN" altLang="en-US" sz="2400" dirty="0">
                    <a:cs typeface="+mn-cs"/>
                  </a:rPr>
                  <a:t>前文介绍的收益率</a:t>
                </a:r>
                <a14:m>
                  <m:oMath xmlns:m="http://schemas.openxmlformats.org/officeDocument/2006/math">
                    <m:r>
                      <a:rPr lang="en-US" altLang="zh-CN" sz="2400" b="0" i="1" smtClean="0">
                        <a:effectLst/>
                        <a:latin typeface="Cambria Math" panose="02040503050406030204" pitchFamily="18" charset="0"/>
                        <a:ea typeface="宋体" panose="02010600030101010101" pitchFamily="2" charset="-122"/>
                        <a:cs typeface="Times New Roman" panose="02020603050405020304" pitchFamily="18" charset="0"/>
                      </a:rPr>
                      <m:t>𝛽</m:t>
                    </m:r>
                  </m:oMath>
                </a14:m>
                <a:r>
                  <a:rPr lang="zh-CN" altLang="en-US" sz="2400" dirty="0">
                    <a:cs typeface="+mn-cs"/>
                  </a:rPr>
                  <a:t>、估计关键利率久期和主成分久期等方法来改善利率风险管理效果。</a:t>
                </a:r>
                <a:endParaRPr lang="en-US" altLang="zh-CN" sz="2400" dirty="0">
                  <a:cs typeface="+mn-cs"/>
                </a:endParaRPr>
              </a:p>
              <a:p>
                <a:pPr lvl="1">
                  <a:buClr>
                    <a:srgbClr val="28571F"/>
                  </a:buClr>
                </a:pPr>
                <a:endParaRPr lang="en-US" altLang="zh-CN" sz="2000" dirty="0">
                  <a:cs typeface="+mn-cs"/>
                </a:endParaRPr>
              </a:p>
            </p:txBody>
          </p:sp>
        </mc:Choice>
        <mc:Fallback xmlns="">
          <p:sp>
            <p:nvSpPr>
              <p:cNvPr id="54275" name="内容占位符 2">
                <a:extLst>
                  <a:ext uri="{FF2B5EF4-FFF2-40B4-BE49-F238E27FC236}">
                    <a16:creationId xmlns:a16="http://schemas.microsoft.com/office/drawing/2014/main" id="{B0CA0534-C58E-4874-B6AD-BA8EB4D3B52A}"/>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941" r="-741"/>
                </a:stretch>
              </a:blipFill>
            </p:spPr>
            <p:txBody>
              <a:bodyPr/>
              <a:lstStyle/>
              <a:p>
                <a:r>
                  <a:rPr lang="zh-CN" altLang="en-US">
                    <a:noFill/>
                  </a:rPr>
                  <a:t> </a:t>
                </a:r>
              </a:p>
            </p:txBody>
          </p:sp>
        </mc:Fallback>
      </mc:AlternateContent>
      <p:sp>
        <p:nvSpPr>
          <p:cNvPr id="54276" name="灯片编号占位符 3">
            <a:extLst>
              <a:ext uri="{FF2B5EF4-FFF2-40B4-BE49-F238E27FC236}">
                <a16:creationId xmlns:a16="http://schemas.microsoft.com/office/drawing/2014/main" id="{7B8B366A-ECE0-49C9-B0D9-3971E6ED792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28841F6-77C7-45F2-B2C8-8EFB748C6665}" type="slidenum">
              <a:rPr lang="zh-CN" altLang="en-US" smtClean="0">
                <a:solidFill>
                  <a:srgbClr val="7F7F7F"/>
                </a:solidFill>
                <a:latin typeface="Adobe Jenson Pro Capt" pitchFamily="18" charset="0"/>
              </a:rPr>
              <a:pPr/>
              <a:t>72</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3833414591"/>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a:extLst>
              <a:ext uri="{FF2B5EF4-FFF2-40B4-BE49-F238E27FC236}">
                <a16:creationId xmlns:a16="http://schemas.microsoft.com/office/drawing/2014/main" id="{1D405FC5-32FA-4BFC-916F-771842C83ABD}"/>
              </a:ext>
            </a:extLst>
          </p:cNvPr>
          <p:cNvSpPr>
            <a:spLocks noGrp="1" noChangeArrowheads="1"/>
          </p:cNvSpPr>
          <p:nvPr>
            <p:ph type="title"/>
          </p:nvPr>
        </p:nvSpPr>
        <p:spPr>
          <a:xfrm>
            <a:off x="492125" y="76200"/>
            <a:ext cx="8229600" cy="846138"/>
          </a:xfrm>
        </p:spPr>
        <p:txBody>
          <a:bodyPr/>
          <a:lstStyle/>
          <a:p>
            <a:r>
              <a:rPr kumimoji="1" lang="zh-CN" altLang="en-US" dirty="0"/>
              <a:t>久期的定义</a:t>
            </a:r>
          </a:p>
        </p:txBody>
      </p:sp>
      <mc:AlternateContent xmlns:mc="http://schemas.openxmlformats.org/markup-compatibility/2006" xmlns:a14="http://schemas.microsoft.com/office/drawing/2010/main">
        <mc:Choice Requires="a14">
          <p:sp>
            <p:nvSpPr>
              <p:cNvPr id="25603" name="内容占位符 2">
                <a:extLst>
                  <a:ext uri="{FF2B5EF4-FFF2-40B4-BE49-F238E27FC236}">
                    <a16:creationId xmlns:a16="http://schemas.microsoft.com/office/drawing/2014/main" id="{3EA9FBB8-0F8C-4DB7-A404-8295998803BC}"/>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久期（</a:t>
                </a:r>
                <a:r>
                  <a:rPr lang="zh-CN" altLang="zh-CN" sz="2400" dirty="0"/>
                  <a:t> </a:t>
                </a:r>
                <a14:m>
                  <m:oMath xmlns:m="http://schemas.openxmlformats.org/officeDocument/2006/math">
                    <m:sSub>
                      <m:sSubPr>
                        <m:ctrlPr>
                          <a:rPr lang="zh-CN" altLang="zh-CN" sz="2400" i="1">
                            <a:latin typeface="Cambria Math" panose="02040503050406030204" pitchFamily="18" charset="0"/>
                          </a:rPr>
                        </m:ctrlPr>
                      </m:sSubPr>
                      <m:e>
                        <m:r>
                          <a:rPr lang="en-US" altLang="zh-CN" sz="2400" i="1">
                            <a:latin typeface="Cambria Math" panose="02040503050406030204" pitchFamily="18" charset="0"/>
                          </a:rPr>
                          <m:t>𝐷</m:t>
                        </m:r>
                      </m:e>
                      <m:sub>
                        <m:r>
                          <a:rPr lang="en-US" altLang="zh-CN" sz="2400" i="1">
                            <a:latin typeface="Cambria Math" panose="02040503050406030204" pitchFamily="18" charset="0"/>
                          </a:rPr>
                          <m:t>𝑡</m:t>
                        </m:r>
                      </m:sub>
                    </m:sSub>
                    <m:r>
                      <a:rPr lang="en-US" altLang="zh-CN" sz="2400" i="1">
                        <a:latin typeface="Cambria Math" panose="02040503050406030204" pitchFamily="18" charset="0"/>
                      </a:rPr>
                      <m:t> </m:t>
                    </m:r>
                  </m:oMath>
                </a14:m>
                <a:r>
                  <a:rPr lang="zh-CN" altLang="en-US" sz="2400" dirty="0"/>
                  <a:t>）：给定时刻（</a:t>
                </a:r>
                <a14:m>
                  <m:oMath xmlns:m="http://schemas.openxmlformats.org/officeDocument/2006/math">
                    <m:r>
                      <a:rPr lang="en-US" altLang="zh-CN" sz="2400" b="0" i="1" kern="100" smtClean="0">
                        <a:latin typeface="Cambria Math" panose="02040503050406030204" pitchFamily="18" charset="0"/>
                        <a:ea typeface="等线" panose="02010600030101010101" pitchFamily="2" charset="-122"/>
                        <a:cs typeface="Times New Roman" panose="02020603050405020304" pitchFamily="18" charset="0"/>
                      </a:rPr>
                      <m:t>𝑡</m:t>
                    </m:r>
                  </m:oMath>
                </a14:m>
                <a:r>
                  <a:rPr lang="zh-CN" altLang="zh-CN" sz="2400" dirty="0"/>
                  <a:t>时刻</a:t>
                </a:r>
                <a:r>
                  <a:rPr lang="zh-CN" altLang="en-US" sz="2400" dirty="0"/>
                  <a:t>）特定</a:t>
                </a:r>
                <a:r>
                  <a:rPr lang="zh-CN" altLang="zh-CN" sz="2400" dirty="0"/>
                  <a:t>固定收益证券</a:t>
                </a:r>
                <a:r>
                  <a:rPr lang="zh-CN" altLang="zh-CN" sz="2400" dirty="0">
                    <a:solidFill>
                      <a:schemeClr val="tx1"/>
                    </a:solidFill>
                  </a:rPr>
                  <a:t>价值</a:t>
                </a:r>
                <a:r>
                  <a:rPr lang="zh-CN" altLang="zh-CN" sz="2400" dirty="0">
                    <a:solidFill>
                      <a:srgbClr val="FF0000"/>
                    </a:solidFill>
                  </a:rPr>
                  <a:t>变动百分比</a:t>
                </a:r>
                <a:r>
                  <a:rPr lang="zh-CN" altLang="zh-CN" sz="2400" dirty="0"/>
                  <a:t>对利率变动的一阶</a:t>
                </a:r>
                <a:r>
                  <a:rPr lang="zh-CN" altLang="en-US" sz="2400" dirty="0"/>
                  <a:t>敏感性</a:t>
                </a:r>
                <a:endParaRPr lang="en-US" altLang="zh-CN" sz="2400" dirty="0"/>
              </a:p>
              <a:p>
                <a:pPr>
                  <a:buClr>
                    <a:srgbClr val="28571F"/>
                  </a:buClr>
                </a:pPr>
                <a:endParaRPr lang="en-US" altLang="zh-CN" sz="2400" dirty="0"/>
              </a:p>
              <a:p>
                <a:pPr marL="0" indent="0">
                  <a:buClr>
                    <a:srgbClr val="28571F"/>
                  </a:buClr>
                  <a:buNone/>
                </a:pPr>
                <a14:m>
                  <m:oMathPara xmlns:m="http://schemas.openxmlformats.org/officeDocument/2006/math">
                    <m:oMathParaPr>
                      <m:jc m:val="centerGroup"/>
                    </m:oMathParaPr>
                    <m:oMath xmlns:m="http://schemas.openxmlformats.org/officeDocument/2006/math">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𝐷</m:t>
                          </m:r>
                        </m:e>
                        <m:sub>
                          <m:r>
                            <a:rPr lang="en-US" altLang="zh-CN" sz="1800" i="1">
                              <a:latin typeface="Cambria Math" panose="02040503050406030204" pitchFamily="18" charset="0"/>
                            </a:rPr>
                            <m:t>𝑡</m:t>
                          </m:r>
                        </m:sub>
                      </m:sSub>
                      <m:r>
                        <a:rPr lang="en-US" altLang="zh-CN" sz="1800" i="1">
                          <a:latin typeface="Cambria Math" panose="02040503050406030204" pitchFamily="18" charset="0"/>
                        </a:rPr>
                        <m:t>=−</m:t>
                      </m:r>
                      <m:f>
                        <m:fPr>
                          <m:ctrlPr>
                            <a:rPr lang="zh-CN" altLang="zh-CN" sz="1800" i="1">
                              <a:latin typeface="Cambria Math" panose="02040503050406030204" pitchFamily="18" charset="0"/>
                            </a:rPr>
                          </m:ctrlPr>
                        </m:fPr>
                        <m:num>
                          <m:f>
                            <m:fPr>
                              <m:ctrlPr>
                                <a:rPr lang="zh-CN" altLang="zh-CN" sz="1800" i="1">
                                  <a:latin typeface="Cambria Math" panose="02040503050406030204" pitchFamily="18" charset="0"/>
                                </a:rPr>
                              </m:ctrlPr>
                            </m:fPr>
                            <m:num>
                              <m:r>
                                <a:rPr lang="en-US" altLang="zh-CN" sz="1800" i="1">
                                  <a:latin typeface="Cambria Math" panose="02040503050406030204" pitchFamily="18" charset="0"/>
                                </a:rPr>
                                <m:t>𝜕</m:t>
                              </m:r>
                              <m:r>
                                <a:rPr lang="en-US" altLang="zh-CN" sz="1800" i="1">
                                  <a:latin typeface="Cambria Math" panose="02040503050406030204" pitchFamily="18" charset="0"/>
                                </a:rPr>
                                <m:t>𝑉</m:t>
                              </m:r>
                            </m:num>
                            <m:den>
                              <m:sSub>
                                <m:sSubPr>
                                  <m:ctrlPr>
                                    <a:rPr lang="zh-CN" altLang="zh-CN" sz="1800" i="1">
                                      <a:latin typeface="Cambria Math" panose="02040503050406030204" pitchFamily="18" charset="0"/>
                                    </a:rPr>
                                  </m:ctrlPr>
                                </m:sSubPr>
                                <m:e>
                                  <m:r>
                                    <a:rPr lang="en-US" altLang="zh-CN" sz="1800" i="1">
                                      <a:latin typeface="Cambria Math" panose="02040503050406030204" pitchFamily="18" charset="0"/>
                                    </a:rPr>
                                    <m:t>𝑉</m:t>
                                  </m:r>
                                </m:e>
                                <m:sub>
                                  <m:r>
                                    <a:rPr lang="en-US" altLang="zh-CN" sz="1800" i="1">
                                      <a:latin typeface="Cambria Math" panose="02040503050406030204" pitchFamily="18" charset="0"/>
                                    </a:rPr>
                                    <m:t>𝑡</m:t>
                                  </m:r>
                                </m:sub>
                              </m:sSub>
                            </m:den>
                          </m:f>
                        </m:num>
                        <m:den>
                          <m:r>
                            <a:rPr lang="en-US" altLang="zh-CN" sz="1800" i="1">
                              <a:latin typeface="Cambria Math" panose="02040503050406030204" pitchFamily="18" charset="0"/>
                            </a:rPr>
                            <m:t>𝜕</m:t>
                          </m:r>
                          <m:r>
                            <a:rPr lang="en-US" altLang="zh-CN" sz="1800" i="1">
                              <a:latin typeface="Cambria Math" panose="02040503050406030204" pitchFamily="18" charset="0"/>
                            </a:rPr>
                            <m:t>𝑦</m:t>
                          </m:r>
                        </m:den>
                      </m:f>
                    </m:oMath>
                  </m:oMathPara>
                </a14:m>
                <a:endParaRPr lang="en-US"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a:p>
                <a:pPr lvl="0">
                  <a:buClr>
                    <a:srgbClr val="28571F"/>
                  </a:buClr>
                  <a:defRPr/>
                </a:pP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lvl="0">
                  <a:buClr>
                    <a:srgbClr val="28571F"/>
                  </a:buClr>
                  <a:defRPr/>
                </a:pP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货币久期</a:t>
                </a:r>
                <a:r>
                  <a:rPr lang="zh-CN" altLang="en-US" sz="2400" dirty="0"/>
                  <a:t>（</a:t>
                </a:r>
                <a:r>
                  <a:rPr lang="zh-CN" altLang="zh-CN" sz="2400" dirty="0"/>
                  <a:t> </a:t>
                </a:r>
                <a14:m>
                  <m:oMath xmlns:m="http://schemas.openxmlformats.org/officeDocument/2006/math">
                    <m:sSub>
                      <m:sSubPr>
                        <m:ctrlPr>
                          <a:rPr lang="zh-CN" altLang="zh-CN" sz="2400" i="1">
                            <a:latin typeface="Cambria Math" panose="02040503050406030204" pitchFamily="18" charset="0"/>
                          </a:rPr>
                        </m:ctrlPr>
                      </m:sSubPr>
                      <m:e>
                        <m:r>
                          <a:rPr lang="en-US" altLang="zh-CN" sz="2400" b="0" i="1" smtClean="0">
                            <a:latin typeface="Cambria Math" panose="02040503050406030204" pitchFamily="18" charset="0"/>
                          </a:rPr>
                          <m:t>$</m:t>
                        </m:r>
                        <m:r>
                          <a:rPr lang="en-US" altLang="zh-CN" sz="2400" i="1">
                            <a:latin typeface="Cambria Math" panose="02040503050406030204" pitchFamily="18" charset="0"/>
                          </a:rPr>
                          <m:t>𝐷</m:t>
                        </m:r>
                      </m:e>
                      <m:sub>
                        <m:r>
                          <a:rPr lang="en-US" altLang="zh-CN" sz="2400" i="1">
                            <a:latin typeface="Cambria Math" panose="02040503050406030204" pitchFamily="18" charset="0"/>
                          </a:rPr>
                          <m:t>𝑡</m:t>
                        </m:r>
                      </m:sub>
                    </m:sSub>
                    <m:r>
                      <a:rPr lang="en-US" altLang="zh-CN" sz="2400" i="1">
                        <a:latin typeface="Cambria Math" panose="02040503050406030204" pitchFamily="18" charset="0"/>
                      </a:rPr>
                      <m:t> </m:t>
                    </m:r>
                  </m:oMath>
                </a14:m>
                <a:r>
                  <a:rPr lang="zh-CN" altLang="en-US" sz="2400" dirty="0"/>
                  <a:t>） </a:t>
                </a: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：给定时刻，</a:t>
                </a:r>
                <a:r>
                  <a:rPr lang="zh-CN" altLang="en-US" sz="2400" dirty="0"/>
                  <a:t>特定</a:t>
                </a:r>
                <a:r>
                  <a:rPr kumimoji="0" lang="zh-CN"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固定收益证券</a:t>
                </a:r>
                <a:r>
                  <a:rPr kumimoji="0" lang="zh-CN" altLang="zh-CN" sz="2400" b="0" i="0" u="none" strike="noStrike" kern="0" cap="none" spc="0" normalizeH="0" baseline="0" noProof="0" dirty="0">
                    <a:ln>
                      <a:noFill/>
                    </a:ln>
                    <a:solidFill>
                      <a:schemeClr val="tx1"/>
                    </a:solidFill>
                    <a:effectLst/>
                    <a:uLnTx/>
                    <a:uFillTx/>
                    <a:latin typeface="Adobe Jenson Pro" pitchFamily="18" charset="0"/>
                    <a:ea typeface="Adobe 楷体 Std R" pitchFamily="18" charset="-122"/>
                    <a:cs typeface="+mn-cs"/>
                  </a:rPr>
                  <a:t>价值</a:t>
                </a:r>
                <a:r>
                  <a:rPr kumimoji="0" lang="zh-CN" altLang="zh-CN" sz="2400" b="0" i="0" u="none" strike="noStrike" kern="0" cap="none" spc="0" normalizeH="0" baseline="0" noProof="0" dirty="0">
                    <a:ln>
                      <a:noFill/>
                    </a:ln>
                    <a:solidFill>
                      <a:srgbClr val="FF0000"/>
                    </a:solidFill>
                    <a:effectLst/>
                    <a:uLnTx/>
                    <a:uFillTx/>
                    <a:latin typeface="Adobe Jenson Pro" pitchFamily="18" charset="0"/>
                    <a:ea typeface="Adobe 楷体 Std R" pitchFamily="18" charset="-122"/>
                    <a:cs typeface="+mn-cs"/>
                  </a:rPr>
                  <a:t>变动</a:t>
                </a:r>
                <a:r>
                  <a:rPr lang="zh-CN" altLang="en-US" sz="2400" dirty="0">
                    <a:solidFill>
                      <a:srgbClr val="FF0000"/>
                    </a:solidFill>
                  </a:rPr>
                  <a:t>金额</a:t>
                </a:r>
                <a:r>
                  <a:rPr kumimoji="0" lang="zh-CN"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对利率变动的一阶</a:t>
                </a:r>
                <a:r>
                  <a:rPr kumimoji="0" lang="zh-CN" altLang="en-US"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rPr>
                  <a:t>敏感性</a:t>
                </a: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lvl="0">
                  <a:buClr>
                    <a:srgbClr val="28571F"/>
                  </a:buClr>
                  <a:defRPr/>
                </a:pPr>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a:p>
                <a:pPr marL="0" lvl="0" indent="0">
                  <a:buClr>
                    <a:srgbClr val="28571F"/>
                  </a:buClr>
                  <a:buNone/>
                  <a:defRPr/>
                </a:pPr>
                <a14:m>
                  <m:oMathPara xmlns:m="http://schemas.openxmlformats.org/officeDocument/2006/math">
                    <m:oMathParaPr>
                      <m:jc m:val="centerGroup"/>
                    </m:oMathParaPr>
                    <m:oMath xmlns:m="http://schemas.openxmlformats.org/officeDocument/2006/math">
                      <m:sSub>
                        <m:sSubPr>
                          <m:ctrlPr>
                            <a:rPr lang="zh-CN" altLang="zh-CN" sz="1400" i="1" smtClean="0">
                              <a:effectLst/>
                              <a:latin typeface="Cambria Math" panose="02040503050406030204" pitchFamily="18" charset="0"/>
                              <a:ea typeface="Cambria Math" panose="02040503050406030204" pitchFamily="18" charset="0"/>
                            </a:rPr>
                          </m:ctrlPr>
                        </m:sSubPr>
                        <m:e>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𝐷</m:t>
                          </m:r>
                        </m:e>
                        <m: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400" i="1">
                              <a:effectLst/>
                              <a:latin typeface="Cambria Math" panose="02040503050406030204" pitchFamily="18" charset="0"/>
                              <a:ea typeface="Cambria Math" panose="02040503050406030204" pitchFamily="18" charset="0"/>
                            </a:rPr>
                          </m:ctrlPr>
                        </m:fPr>
                        <m:num>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𝑉</m:t>
                          </m:r>
                        </m:num>
                        <m:den>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a:effectLst/>
                              <a:latin typeface="Cambria Math" panose="02040503050406030204" pitchFamily="18" charset="0"/>
                              <a:ea typeface="宋体" panose="02010600030101010101" pitchFamily="2" charset="-122"/>
                              <a:cs typeface="Times New Roman" panose="02020603050405020304" pitchFamily="18" charset="0"/>
                            </a:rPr>
                            <m:t>𝑦</m:t>
                          </m:r>
                        </m:den>
                      </m:f>
                    </m:oMath>
                  </m:oMathPara>
                </a14:m>
                <a:endParaRPr kumimoji="0" lang="en-US" altLang="zh-CN" sz="2400" b="0" i="0" u="none" strike="noStrike" kern="0" cap="none" spc="0" normalizeH="0" baseline="0" noProof="0" dirty="0">
                  <a:ln>
                    <a:noFill/>
                  </a:ln>
                  <a:solidFill>
                    <a:srgbClr val="262626"/>
                  </a:solidFill>
                  <a:effectLst/>
                  <a:uLnTx/>
                  <a:uFillTx/>
                  <a:latin typeface="Adobe Jenson Pro" pitchFamily="18" charset="0"/>
                  <a:ea typeface="Adobe 楷体 Std R" pitchFamily="18" charset="-122"/>
                  <a:cs typeface="+mn-cs"/>
                </a:endParaRPr>
              </a:p>
            </p:txBody>
          </p:sp>
        </mc:Choice>
        <mc:Fallback xmlns="">
          <p:sp>
            <p:nvSpPr>
              <p:cNvPr id="25603" name="内容占位符 2">
                <a:extLst>
                  <a:ext uri="{FF2B5EF4-FFF2-40B4-BE49-F238E27FC236}">
                    <a16:creationId xmlns:a16="http://schemas.microsoft.com/office/drawing/2014/main" id="{3EA9FBB8-0F8C-4DB7-A404-8295998803BC}"/>
                  </a:ext>
                </a:extLst>
              </p:cNvPr>
              <p:cNvSpPr>
                <a:spLocks noGrp="1" noRot="1" noChangeAspect="1" noMove="1" noResize="1" noEditPoints="1" noAdjustHandles="1" noChangeArrowheads="1" noChangeShapeType="1" noTextEdit="1"/>
              </p:cNvSpPr>
              <p:nvPr>
                <p:ph idx="1"/>
              </p:nvPr>
            </p:nvSpPr>
            <p:spPr>
              <a:xfrm>
                <a:off x="457200" y="1341438"/>
                <a:ext cx="8229600" cy="5183187"/>
              </a:xfrm>
              <a:blipFill>
                <a:blip r:embed="rId2"/>
                <a:stretch>
                  <a:fillRect t="-1059" r="-741"/>
                </a:stretch>
              </a:blipFill>
            </p:spPr>
            <p:txBody>
              <a:bodyPr/>
              <a:lstStyle/>
              <a:p>
                <a:r>
                  <a:rPr lang="zh-CN" altLang="en-US">
                    <a:noFill/>
                  </a:rPr>
                  <a:t> </a:t>
                </a:r>
              </a:p>
            </p:txBody>
          </p:sp>
        </mc:Fallback>
      </mc:AlternateContent>
      <p:sp>
        <p:nvSpPr>
          <p:cNvPr id="25604" name="灯片编号占位符 3">
            <a:extLst>
              <a:ext uri="{FF2B5EF4-FFF2-40B4-BE49-F238E27FC236}">
                <a16:creationId xmlns:a16="http://schemas.microsoft.com/office/drawing/2014/main" id="{9807DEBD-24E8-4FB3-B775-BFF560E33393}"/>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AF764B9-85A2-476D-99D7-A864BACCFFB1}" type="slidenum">
              <a:rPr lang="zh-CN" altLang="en-US" smtClean="0">
                <a:solidFill>
                  <a:srgbClr val="7F7F7F"/>
                </a:solidFill>
                <a:latin typeface="Adobe Jenson Pro Capt" pitchFamily="18" charset="0"/>
              </a:rPr>
              <a:pPr/>
              <a:t>7</a:t>
            </a:fld>
            <a:endParaRPr lang="zh-CN" altLang="en-US">
              <a:solidFill>
                <a:srgbClr val="7F7F7F"/>
              </a:solidFill>
              <a:latin typeface="Adobe Jenson Pro Capt" pitchFamily="18" charset="0"/>
            </a:endParaRPr>
          </a:p>
        </p:txBody>
      </p:sp>
    </p:spTree>
    <p:extLst>
      <p:ext uri="{BB962C8B-B14F-4D97-AF65-F5344CB8AC3E}">
        <p14:creationId xmlns:p14="http://schemas.microsoft.com/office/powerpoint/2010/main" val="97730744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a:extLst>
              <a:ext uri="{FF2B5EF4-FFF2-40B4-BE49-F238E27FC236}">
                <a16:creationId xmlns:a16="http://schemas.microsoft.com/office/drawing/2014/main" id="{66A360D5-F01B-4164-8BF5-3E6C8B57C199}"/>
              </a:ext>
            </a:extLst>
          </p:cNvPr>
          <p:cNvSpPr>
            <a:spLocks noGrp="1" noChangeArrowheads="1"/>
          </p:cNvSpPr>
          <p:nvPr>
            <p:ph type="title"/>
          </p:nvPr>
        </p:nvSpPr>
        <p:spPr>
          <a:xfrm>
            <a:off x="492125" y="76200"/>
            <a:ext cx="8229600" cy="846138"/>
          </a:xfrm>
        </p:spPr>
        <p:txBody>
          <a:bodyPr/>
          <a:lstStyle/>
          <a:p>
            <a:r>
              <a:rPr lang="zh-CN" altLang="en-US" dirty="0"/>
              <a:t>久期的理解</a:t>
            </a:r>
          </a:p>
        </p:txBody>
      </p:sp>
      <p:sp>
        <p:nvSpPr>
          <p:cNvPr id="28675" name="文本占位符 2">
            <a:extLst>
              <a:ext uri="{FF2B5EF4-FFF2-40B4-BE49-F238E27FC236}">
                <a16:creationId xmlns:a16="http://schemas.microsoft.com/office/drawing/2014/main" id="{CB222889-7BD8-473A-A3B3-FB9CD1B16C47}"/>
              </a:ext>
            </a:extLst>
          </p:cNvPr>
          <p:cNvSpPr>
            <a:spLocks noGrp="1" noChangeArrowheads="1"/>
          </p:cNvSpPr>
          <p:nvPr>
            <p:ph idx="1"/>
          </p:nvPr>
        </p:nvSpPr>
        <p:spPr>
          <a:xfrm>
            <a:off x="457200" y="1341438"/>
            <a:ext cx="8229600" cy="5183187"/>
          </a:xfrm>
        </p:spPr>
        <p:txBody>
          <a:bodyPr/>
          <a:lstStyle/>
          <a:p>
            <a:pPr>
              <a:buClr>
                <a:srgbClr val="28571F"/>
              </a:buClr>
            </a:pPr>
            <a:r>
              <a:rPr lang="zh-CN" altLang="en-US" sz="2400" dirty="0"/>
              <a:t>数学理解</a:t>
            </a:r>
            <a:endParaRPr lang="en-US" altLang="zh-CN" sz="2400" dirty="0"/>
          </a:p>
          <a:p>
            <a:pPr lvl="1">
              <a:buClr>
                <a:srgbClr val="28571F"/>
              </a:buClr>
            </a:pPr>
            <a:r>
              <a:rPr lang="zh-CN" altLang="en-US" sz="2000" dirty="0"/>
              <a:t>一阶导</a:t>
            </a:r>
            <a:endParaRPr lang="en-US" altLang="zh-CN" sz="2000" dirty="0"/>
          </a:p>
          <a:p>
            <a:pPr>
              <a:buClr>
                <a:srgbClr val="28571F"/>
              </a:buClr>
            </a:pPr>
            <a:r>
              <a:rPr lang="zh-CN" altLang="en-US" sz="2400" dirty="0"/>
              <a:t>经济理解</a:t>
            </a:r>
            <a:endParaRPr lang="en-US" altLang="zh-CN" sz="2400" dirty="0"/>
          </a:p>
          <a:p>
            <a:pPr lvl="1">
              <a:buClr>
                <a:srgbClr val="28571F"/>
              </a:buClr>
            </a:pPr>
            <a:r>
              <a:rPr lang="zh-CN" altLang="zh-CN" sz="2000" dirty="0"/>
              <a:t>由于一阶偏导捕捉了证券价值对利率敏感性中的主要部分，因此久期和货币久期反映了证券价值利率风险的主要部分，久期与货币久期的绝对值越大，固定收益证券的利率风险越大，反之则越小</a:t>
            </a:r>
            <a:endParaRPr lang="en-US" altLang="zh-CN" sz="2000" dirty="0"/>
          </a:p>
          <a:p>
            <a:pPr>
              <a:buClr>
                <a:srgbClr val="28571F"/>
              </a:buClr>
            </a:pPr>
            <a:r>
              <a:rPr lang="zh-CN" altLang="en-US" sz="2400" dirty="0"/>
              <a:t>几何理解</a:t>
            </a:r>
            <a:endParaRPr lang="en-US" altLang="zh-CN" sz="2400" dirty="0"/>
          </a:p>
          <a:p>
            <a:pPr lvl="1">
              <a:buClr>
                <a:srgbClr val="28571F"/>
              </a:buClr>
            </a:pPr>
            <a:r>
              <a:rPr lang="zh-CN" altLang="en-US" sz="2000" dirty="0"/>
              <a:t>货币久期就是证券价值与利率关系曲线上各点斜率的绝对值</a:t>
            </a:r>
            <a:endParaRPr lang="en-US" altLang="zh-CN" sz="2000" dirty="0"/>
          </a:p>
        </p:txBody>
      </p:sp>
      <p:sp>
        <p:nvSpPr>
          <p:cNvPr id="28676" name="灯片编号占位符 1">
            <a:extLst>
              <a:ext uri="{FF2B5EF4-FFF2-40B4-BE49-F238E27FC236}">
                <a16:creationId xmlns:a16="http://schemas.microsoft.com/office/drawing/2014/main" id="{57EF71EF-9BAE-4BC0-A47B-26B7233046DF}"/>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F9DC4DE-C946-4E6D-BFC8-1655FC767B77}" type="slidenum">
              <a:rPr lang="zh-CN" altLang="en-US" smtClean="0">
                <a:solidFill>
                  <a:srgbClr val="7F7F7F"/>
                </a:solidFill>
                <a:latin typeface="Adobe Jenson Pro Capt" pitchFamily="18" charset="0"/>
              </a:rPr>
              <a:pPr/>
              <a:t>8</a:t>
            </a:fld>
            <a:endParaRPr lang="zh-CN" altLang="en-US">
              <a:solidFill>
                <a:srgbClr val="7F7F7F"/>
              </a:solidFill>
              <a:latin typeface="Adobe Jenson Pro Capt" pitchFamily="18" charset="0"/>
            </a:endParaRPr>
          </a:p>
        </p:txBody>
      </p:sp>
    </p:spTree>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4335</Words>
  <Application>Microsoft Macintosh PowerPoint</Application>
  <PresentationFormat>全屏显示(4:3)</PresentationFormat>
  <Paragraphs>511</Paragraphs>
  <Slides>74</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74</vt:i4>
      </vt:variant>
    </vt:vector>
  </HeadingPairs>
  <TitlesOfParts>
    <vt:vector size="91" baseType="lpstr">
      <vt:lpstr>等线</vt:lpstr>
      <vt:lpstr>楷体</vt:lpstr>
      <vt:lpstr>微软雅黑</vt:lpstr>
      <vt:lpstr>Adobe 黑体 Std R</vt:lpstr>
      <vt:lpstr>Adobe 楷体 Std R</vt:lpstr>
      <vt:lpstr>Adobe Heiti Std R</vt:lpstr>
      <vt:lpstr>Adobe Jenson Pro</vt:lpstr>
      <vt:lpstr>Adobe Jenson Pro Capt</vt:lpstr>
      <vt:lpstr>Arial</vt:lpstr>
      <vt:lpstr>Bradley Hand ITC</vt:lpstr>
      <vt:lpstr>Calibri</vt:lpstr>
      <vt:lpstr>Cambria Math</vt:lpstr>
      <vt:lpstr>Garamond</vt:lpstr>
      <vt:lpstr>Segoe</vt:lpstr>
      <vt:lpstr>Times New Roman</vt:lpstr>
      <vt:lpstr>Wingdings</vt:lpstr>
      <vt:lpstr>1_Edge</vt:lpstr>
      <vt:lpstr>第9章 利率风险管理</vt:lpstr>
      <vt:lpstr>PowerPoint 演示文稿</vt:lpstr>
      <vt:lpstr>第一节</vt:lpstr>
      <vt:lpstr>利率敏感性分析概述</vt:lpstr>
      <vt:lpstr>常用利率敏感性指标</vt:lpstr>
      <vt:lpstr>久期与货币久期</vt:lpstr>
      <vt:lpstr>证券价值的利率敏感性与泰勒展开</vt:lpstr>
      <vt:lpstr>久期的定义</vt:lpstr>
      <vt:lpstr>久期的理解</vt:lpstr>
      <vt:lpstr>货币久期的特征</vt:lpstr>
      <vt:lpstr>久期与货币久期</vt:lpstr>
      <vt:lpstr>不含权债的久期与货币久期：普通复利形式</vt:lpstr>
      <vt:lpstr>麦考利久期</vt:lpstr>
      <vt:lpstr>不含权债的久期与货币久期：连续复利形式</vt:lpstr>
      <vt:lpstr>不含权债久期的一些结论</vt:lpstr>
      <vt:lpstr>不含权债久期的影响因素</vt:lpstr>
      <vt:lpstr>久期与货币久期</vt:lpstr>
      <vt:lpstr>不考虑隐含期权的国债期货久期</vt:lpstr>
      <vt:lpstr>PowerPoint 演示文稿</vt:lpstr>
      <vt:lpstr>“经验法则”的问题</vt:lpstr>
      <vt:lpstr>PowerPoint 演示文稿</vt:lpstr>
      <vt:lpstr>久期与货币久期</vt:lpstr>
      <vt:lpstr>利率期权的久期与货币久期</vt:lpstr>
      <vt:lpstr>组合的久期与货币久期</vt:lpstr>
      <vt:lpstr>组合的久期与货币久期：例子</vt:lpstr>
      <vt:lpstr>久期：不完美的利率风险测度</vt:lpstr>
      <vt:lpstr>久期缺陷的解决方案</vt:lpstr>
      <vt:lpstr>收益率β</vt:lpstr>
      <vt:lpstr>多因子分析：关键利率久期</vt:lpstr>
      <vt:lpstr>多因子分析：主成分久期</vt:lpstr>
      <vt:lpstr>凸性与货币凸性</vt:lpstr>
      <vt:lpstr>凸性的影响</vt:lpstr>
      <vt:lpstr>凸性的定义</vt:lpstr>
      <vt:lpstr>凸性的理解</vt:lpstr>
      <vt:lpstr>凸性的例子</vt:lpstr>
      <vt:lpstr>凸性与货币凸性</vt:lpstr>
      <vt:lpstr>凸性的计算</vt:lpstr>
      <vt:lpstr>组合凸性的计算</vt:lpstr>
      <vt:lpstr>有效久期与基点价格值</vt:lpstr>
      <vt:lpstr>有效（货币）久期与基点价格值的定义</vt:lpstr>
      <vt:lpstr>PowerPoint 演示文稿</vt:lpstr>
      <vt:lpstr>有效（货币）久期与基点价格值的特点</vt:lpstr>
      <vt:lpstr>有效（货币）久期与基点价格值的评析</vt:lpstr>
      <vt:lpstr>有效久期与基点价格值</vt:lpstr>
      <vt:lpstr>远期利率协议</vt:lpstr>
      <vt:lpstr>欧洲美元期货</vt:lpstr>
      <vt:lpstr>利率互换</vt:lpstr>
      <vt:lpstr>有效久期与基点价格值</vt:lpstr>
      <vt:lpstr>含权债久期计算的难点</vt:lpstr>
      <vt:lpstr>OAS的定义</vt:lpstr>
      <vt:lpstr>OAS的理解</vt:lpstr>
      <vt:lpstr>OAS的计算</vt:lpstr>
      <vt:lpstr>OAS的计算：例题</vt:lpstr>
      <vt:lpstr>OAS的计算：例题</vt:lpstr>
      <vt:lpstr>OAS的计算：例题</vt:lpstr>
      <vt:lpstr>OAS的计算：例题</vt:lpstr>
      <vt:lpstr>含权债的有效久期和有效凸性</vt:lpstr>
      <vt:lpstr>含权债的有效久期（凸性）：例题</vt:lpstr>
      <vt:lpstr>含权债的有效久期（凸性）：例题</vt:lpstr>
      <vt:lpstr>含权债的有效久期（凸性）：例题</vt:lpstr>
      <vt:lpstr>含权债的有效久期（凸性）：例题</vt:lpstr>
      <vt:lpstr>含权债的有效久期（凸性）：例题</vt:lpstr>
      <vt:lpstr>含权债的有效久期（凸性）：例题</vt:lpstr>
      <vt:lpstr>OAS的优点</vt:lpstr>
      <vt:lpstr>OAS的缺点</vt:lpstr>
      <vt:lpstr>第二节</vt:lpstr>
      <vt:lpstr>基于敏感性的利率风险管理概述</vt:lpstr>
      <vt:lpstr>基于基点价格值的利率风险管理</vt:lpstr>
      <vt:lpstr>基于货币久期的利率风险管理</vt:lpstr>
      <vt:lpstr>基于久期的利率风险管理</vt:lpstr>
      <vt:lpstr>基于（货币）凸性的利率风险管理</vt:lpstr>
      <vt:lpstr>例子</vt:lpstr>
      <vt:lpstr>需要注意的问题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Silverlight Briefing - MIX07</dc:title>
  <dc:subject>Silverlight</dc:subject>
  <dc:creator/>
  <dc:description>COPYRIGHT, Microsoft 2007.  All rights reserved.  No permission is granted to reproduce or re-use materials from this document in other documents.  All rights reserved.
3rd party company names and logos are used with permission and are subject to their own copyrights and trademarks.</dc:description>
  <cp:lastModifiedBy/>
  <cp:revision>9</cp:revision>
  <dcterms:created xsi:type="dcterms:W3CDTF">2007-08-03T18:56:26Z</dcterms:created>
  <dcterms:modified xsi:type="dcterms:W3CDTF">2021-07-21T14:12:14Z</dcterms:modified>
</cp:coreProperties>
</file>