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79"/>
  </p:notesMasterIdLst>
  <p:handoutMasterIdLst>
    <p:handoutMasterId r:id="rId80"/>
  </p:handoutMasterIdLst>
  <p:sldIdLst>
    <p:sldId id="561" r:id="rId2"/>
    <p:sldId id="615" r:id="rId3"/>
    <p:sldId id="612" r:id="rId4"/>
    <p:sldId id="584" r:id="rId5"/>
    <p:sldId id="479" r:id="rId6"/>
    <p:sldId id="540" r:id="rId7"/>
    <p:sldId id="625" r:id="rId8"/>
    <p:sldId id="1069" r:id="rId9"/>
    <p:sldId id="1070" r:id="rId10"/>
    <p:sldId id="1072" r:id="rId11"/>
    <p:sldId id="1071" r:id="rId12"/>
    <p:sldId id="1073" r:id="rId13"/>
    <p:sldId id="1074" r:id="rId14"/>
    <p:sldId id="547" r:id="rId15"/>
    <p:sldId id="1075" r:id="rId16"/>
    <p:sldId id="598" r:id="rId17"/>
    <p:sldId id="602" r:id="rId18"/>
    <p:sldId id="548" r:id="rId19"/>
    <p:sldId id="603" r:id="rId20"/>
    <p:sldId id="549" r:id="rId21"/>
    <p:sldId id="1076" r:id="rId22"/>
    <p:sldId id="651" r:id="rId23"/>
    <p:sldId id="638" r:id="rId24"/>
    <p:sldId id="639" r:id="rId25"/>
    <p:sldId id="1077" r:id="rId26"/>
    <p:sldId id="1078" r:id="rId27"/>
    <p:sldId id="653" r:id="rId28"/>
    <p:sldId id="1080" r:id="rId29"/>
    <p:sldId id="654" r:id="rId30"/>
    <p:sldId id="655" r:id="rId31"/>
    <p:sldId id="656" r:id="rId32"/>
    <p:sldId id="657" r:id="rId33"/>
    <p:sldId id="1081" r:id="rId34"/>
    <p:sldId id="663" r:id="rId35"/>
    <p:sldId id="1079" r:id="rId36"/>
    <p:sldId id="708" r:id="rId37"/>
    <p:sldId id="709" r:id="rId38"/>
    <p:sldId id="665" r:id="rId39"/>
    <p:sldId id="722" r:id="rId40"/>
    <p:sldId id="727" r:id="rId41"/>
    <p:sldId id="726" r:id="rId42"/>
    <p:sldId id="671" r:id="rId43"/>
    <p:sldId id="1083" r:id="rId44"/>
    <p:sldId id="1082" r:id="rId45"/>
    <p:sldId id="713" r:id="rId46"/>
    <p:sldId id="1084" r:id="rId47"/>
    <p:sldId id="676" r:id="rId48"/>
    <p:sldId id="711" r:id="rId49"/>
    <p:sldId id="714" r:id="rId50"/>
    <p:sldId id="710" r:id="rId51"/>
    <p:sldId id="719" r:id="rId52"/>
    <p:sldId id="712" r:id="rId53"/>
    <p:sldId id="678" r:id="rId54"/>
    <p:sldId id="679" r:id="rId55"/>
    <p:sldId id="680" r:id="rId56"/>
    <p:sldId id="682" r:id="rId57"/>
    <p:sldId id="683" r:id="rId58"/>
    <p:sldId id="684" r:id="rId59"/>
    <p:sldId id="685" r:id="rId60"/>
    <p:sldId id="686" r:id="rId61"/>
    <p:sldId id="687" r:id="rId62"/>
    <p:sldId id="688" r:id="rId63"/>
    <p:sldId id="689" r:id="rId64"/>
    <p:sldId id="690" r:id="rId65"/>
    <p:sldId id="691" r:id="rId66"/>
    <p:sldId id="693" r:id="rId67"/>
    <p:sldId id="694" r:id="rId68"/>
    <p:sldId id="695" r:id="rId69"/>
    <p:sldId id="696" r:id="rId70"/>
    <p:sldId id="697" r:id="rId71"/>
    <p:sldId id="698" r:id="rId72"/>
    <p:sldId id="699" r:id="rId73"/>
    <p:sldId id="700" r:id="rId74"/>
    <p:sldId id="701" r:id="rId75"/>
    <p:sldId id="702" r:id="rId76"/>
    <p:sldId id="703" r:id="rId77"/>
    <p:sldId id="606" r:id="rId7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75" autoAdjust="0"/>
    <p:restoredTop sz="93512" autoAdjust="0"/>
  </p:normalViewPr>
  <p:slideViewPr>
    <p:cSldViewPr snapToObjects="1">
      <p:cViewPr varScale="1">
        <p:scale>
          <a:sx n="123" d="100"/>
          <a:sy n="123" d="100"/>
        </p:scale>
        <p:origin x="200" y="704"/>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B3AF1C-4B30-7049-9F1A-A29F671A30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BB391BC5-A85E-4E4E-8A55-266D2A1718F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25D1EFC1-7A8B-8F4B-96E0-6EBB3E34775F}" type="datetimeFigureOut">
              <a:rPr lang="zh-CN" altLang="en-US"/>
              <a:pPr>
                <a:defRPr/>
              </a:pPr>
              <a:t>2021/7/20</a:t>
            </a:fld>
            <a:endParaRPr lang="en-US" altLang="zh-CN"/>
          </a:p>
        </p:txBody>
      </p:sp>
      <p:sp>
        <p:nvSpPr>
          <p:cNvPr id="4" name="Footer Placeholder 3">
            <a:extLst>
              <a:ext uri="{FF2B5EF4-FFF2-40B4-BE49-F238E27FC236}">
                <a16:creationId xmlns:a16="http://schemas.microsoft.com/office/drawing/2014/main" id="{E1A5308E-6805-4B45-B885-B1C11F77F88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0D568971-AB5E-694F-B034-EFE7701D219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EC0EB72-EA07-5A40-9537-511FD4759895}"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337DFF7-518B-E44C-9E98-7565E796EC8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59BA3D28-0490-4341-8EF3-BE5D267ACC3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07B3E38-35F5-8C4F-B82F-A80D6465576E}" type="datetimeFigureOut">
              <a:rPr lang="zh-CN" altLang="en-US"/>
              <a:pPr>
                <a:defRPr/>
              </a:pPr>
              <a:t>2021/7/20</a:t>
            </a:fld>
            <a:endParaRPr lang="en-US" altLang="zh-CN"/>
          </a:p>
        </p:txBody>
      </p:sp>
      <p:sp>
        <p:nvSpPr>
          <p:cNvPr id="4" name="Slide Image Placeholder 3">
            <a:extLst>
              <a:ext uri="{FF2B5EF4-FFF2-40B4-BE49-F238E27FC236}">
                <a16:creationId xmlns:a16="http://schemas.microsoft.com/office/drawing/2014/main" id="{2EB928AF-F12C-2B4B-932C-80979F3B26E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83D02EA-72B8-6741-86FD-A1CDB7AEA76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A24C46-21E1-454E-BDCD-12D41AF9EB9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0B1650C-3878-5C4A-A5BF-08761A046C9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6769E09-66E9-0941-88D4-CF9EE6E5F91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965C2CEB-F7D0-6D48-8BE6-709990AB7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5EB1EE68-872B-1B4C-9947-BF42263D16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4CAF6786-7FFF-EB4B-B1B9-4E9952C4FB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6FA30E-9930-C840-AF9F-0E4A0F5A53AB}"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3</a:t>
            </a:fld>
            <a:endParaRPr lang="en-US" altLang="zh-CN"/>
          </a:p>
        </p:txBody>
      </p:sp>
    </p:spTree>
    <p:extLst>
      <p:ext uri="{BB962C8B-B14F-4D97-AF65-F5344CB8AC3E}">
        <p14:creationId xmlns:p14="http://schemas.microsoft.com/office/powerpoint/2010/main" val="576057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4</a:t>
            </a:fld>
            <a:endParaRPr lang="en-US" altLang="zh-CN"/>
          </a:p>
        </p:txBody>
      </p:sp>
    </p:spTree>
    <p:extLst>
      <p:ext uri="{BB962C8B-B14F-4D97-AF65-F5344CB8AC3E}">
        <p14:creationId xmlns:p14="http://schemas.microsoft.com/office/powerpoint/2010/main" val="393469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5</a:t>
            </a:fld>
            <a:endParaRPr lang="en-US" altLang="zh-CN"/>
          </a:p>
        </p:txBody>
      </p:sp>
    </p:spTree>
    <p:extLst>
      <p:ext uri="{BB962C8B-B14F-4D97-AF65-F5344CB8AC3E}">
        <p14:creationId xmlns:p14="http://schemas.microsoft.com/office/powerpoint/2010/main" val="4194243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6</a:t>
            </a:fld>
            <a:endParaRPr lang="en-US" altLang="zh-CN"/>
          </a:p>
        </p:txBody>
      </p:sp>
    </p:spTree>
    <p:extLst>
      <p:ext uri="{BB962C8B-B14F-4D97-AF65-F5344CB8AC3E}">
        <p14:creationId xmlns:p14="http://schemas.microsoft.com/office/powerpoint/2010/main" val="4263141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r>
              <a:rPr lang="zh-CN" altLang="en-US" dirty="0"/>
              <a:t>每</a:t>
            </a:r>
            <a:r>
              <a:rPr lang="en-US" altLang="zh-CN" dirty="0"/>
              <a:t>2</a:t>
            </a:r>
            <a:r>
              <a:rPr lang="zh-CN" altLang="en-US" dirty="0"/>
              <a:t>个点一个函数，而且高阶导不光滑</a:t>
            </a:r>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49</a:t>
            </a:fld>
            <a:endParaRPr lang="en-US" altLang="zh-CN"/>
          </a:p>
        </p:txBody>
      </p:sp>
    </p:spTree>
    <p:extLst>
      <p:ext uri="{BB962C8B-B14F-4D97-AF65-F5344CB8AC3E}">
        <p14:creationId xmlns:p14="http://schemas.microsoft.com/office/powerpoint/2010/main" val="4124021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90600" y="766763"/>
            <a:ext cx="5118100" cy="3838575"/>
          </a:xfrm>
        </p:spPr>
      </p:sp>
      <p:sp>
        <p:nvSpPr>
          <p:cNvPr id="3" name="备注占位符 2"/>
          <p:cNvSpPr>
            <a:spLocks noGrp="1"/>
          </p:cNvSpPr>
          <p:nvPr>
            <p:ph type="body" idx="1"/>
          </p:nvPr>
        </p:nvSpPr>
        <p:spPr/>
        <p:txBody>
          <a:bodyPr/>
          <a:lstStyle/>
          <a:p>
            <a:r>
              <a:rPr lang="zh-CN" altLang="en-US" dirty="0"/>
              <a:t>缺乏全局性的考量，同时数据也不一定完全正确</a:t>
            </a:r>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51</a:t>
            </a:fld>
            <a:endParaRPr lang="en-US" altLang="zh-CN"/>
          </a:p>
        </p:txBody>
      </p:sp>
    </p:spTree>
    <p:extLst>
      <p:ext uri="{BB962C8B-B14F-4D97-AF65-F5344CB8AC3E}">
        <p14:creationId xmlns:p14="http://schemas.microsoft.com/office/powerpoint/2010/main" val="6094261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25993997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CD67F2D-5926-134B-8BBF-156411AD2BBC}"/>
              </a:ext>
            </a:extLst>
          </p:cNvPr>
          <p:cNvSpPr>
            <a:spLocks noGrp="1" noChangeArrowheads="1"/>
          </p:cNvSpPr>
          <p:nvPr>
            <p:ph type="sldNum" sz="quarter" idx="10"/>
          </p:nvPr>
        </p:nvSpPr>
        <p:spPr>
          <a:ln/>
        </p:spPr>
        <p:txBody>
          <a:bodyPr/>
          <a:lstStyle>
            <a:lvl1pPr>
              <a:defRPr/>
            </a:lvl1pPr>
          </a:lstStyle>
          <a:p>
            <a:pPr>
              <a:defRPr/>
            </a:pPr>
            <a:fld id="{22C98024-DDC0-6D47-ACB4-723489EC3E3A}" type="slidenum">
              <a:rPr lang="zh-CN" altLang="en-US"/>
              <a:pPr>
                <a:defRPr/>
              </a:pPr>
              <a:t>‹#›</a:t>
            </a:fld>
            <a:endParaRPr lang="zh-CN" altLang="en-US"/>
          </a:p>
        </p:txBody>
      </p:sp>
    </p:spTree>
    <p:extLst>
      <p:ext uri="{BB962C8B-B14F-4D97-AF65-F5344CB8AC3E}">
        <p14:creationId xmlns:p14="http://schemas.microsoft.com/office/powerpoint/2010/main" val="196643963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79F69D-DA49-B942-B11D-6D6887E8EC46}"/>
              </a:ext>
            </a:extLst>
          </p:cNvPr>
          <p:cNvSpPr>
            <a:spLocks noGrp="1" noChangeArrowheads="1"/>
          </p:cNvSpPr>
          <p:nvPr>
            <p:ph type="sldNum" sz="quarter" idx="10"/>
          </p:nvPr>
        </p:nvSpPr>
        <p:spPr>
          <a:ln/>
        </p:spPr>
        <p:txBody>
          <a:bodyPr/>
          <a:lstStyle>
            <a:lvl1pPr>
              <a:defRPr/>
            </a:lvl1pPr>
          </a:lstStyle>
          <a:p>
            <a:pPr>
              <a:defRPr/>
            </a:pPr>
            <a:fld id="{431ADB97-0340-5F4D-8E27-43D7BB4B08FD}" type="slidenum">
              <a:rPr lang="zh-CN" altLang="en-US"/>
              <a:pPr>
                <a:defRPr/>
              </a:pPr>
              <a:t>‹#›</a:t>
            </a:fld>
            <a:endParaRPr lang="zh-CN" altLang="en-US"/>
          </a:p>
        </p:txBody>
      </p:sp>
    </p:spTree>
    <p:extLst>
      <p:ext uri="{BB962C8B-B14F-4D97-AF65-F5344CB8AC3E}">
        <p14:creationId xmlns:p14="http://schemas.microsoft.com/office/powerpoint/2010/main" val="230169078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C9E2302-F3F2-744E-9CF2-4E5983874A9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018A3E8E-0393-4D43-AD50-73D536D2878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49F781D2-7F75-5849-B7AA-DDA2B5C9ED8C}"/>
              </a:ext>
            </a:extLst>
          </p:cNvPr>
          <p:cNvSpPr>
            <a:spLocks noGrp="1" noChangeArrowheads="1"/>
          </p:cNvSpPr>
          <p:nvPr>
            <p:ph type="sldNum" sz="quarter" idx="12"/>
          </p:nvPr>
        </p:nvSpPr>
        <p:spPr/>
        <p:txBody>
          <a:bodyPr/>
          <a:lstStyle>
            <a:lvl1pPr>
              <a:defRPr/>
            </a:lvl1pPr>
          </a:lstStyle>
          <a:p>
            <a:pPr>
              <a:defRPr/>
            </a:pPr>
            <a:fld id="{6C6ACF66-27C9-E746-8599-50C9BC731847}" type="slidenum">
              <a:rPr lang="zh-CN" altLang="en-US"/>
              <a:pPr>
                <a:defRPr/>
              </a:pPr>
              <a:t>‹#›</a:t>
            </a:fld>
            <a:endParaRPr lang="zh-CN" altLang="en-US"/>
          </a:p>
        </p:txBody>
      </p:sp>
    </p:spTree>
    <p:extLst>
      <p:ext uri="{BB962C8B-B14F-4D97-AF65-F5344CB8AC3E}">
        <p14:creationId xmlns:p14="http://schemas.microsoft.com/office/powerpoint/2010/main" val="342255467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B68D77F1-2B35-3740-9EB4-16E247A5838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5BDF000-AA42-7844-88E2-859FE221090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FEBEC4E-E0C6-9145-862C-80143C12A2FF}"/>
              </a:ext>
            </a:extLst>
          </p:cNvPr>
          <p:cNvSpPr>
            <a:spLocks noGrp="1" noChangeArrowheads="1"/>
          </p:cNvSpPr>
          <p:nvPr>
            <p:ph type="sldNum" sz="quarter" idx="12"/>
          </p:nvPr>
        </p:nvSpPr>
        <p:spPr/>
        <p:txBody>
          <a:bodyPr/>
          <a:lstStyle>
            <a:lvl1pPr>
              <a:defRPr/>
            </a:lvl1pPr>
          </a:lstStyle>
          <a:p>
            <a:pPr>
              <a:defRPr/>
            </a:pPr>
            <a:fld id="{D7863D5F-89BC-8D40-B446-961DEE3117D2}" type="slidenum">
              <a:rPr lang="zh-CN" altLang="en-US"/>
              <a:pPr>
                <a:defRPr/>
              </a:pPr>
              <a:t>‹#›</a:t>
            </a:fld>
            <a:endParaRPr lang="zh-CN" altLang="en-US"/>
          </a:p>
        </p:txBody>
      </p:sp>
    </p:spTree>
    <p:extLst>
      <p:ext uri="{BB962C8B-B14F-4D97-AF65-F5344CB8AC3E}">
        <p14:creationId xmlns:p14="http://schemas.microsoft.com/office/powerpoint/2010/main" val="354302397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03F5DE3-A9D7-544A-87B8-FE6EFA761D7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36B84E8-5364-2D4B-B116-AE71418A684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C7990F0-4354-3944-8FFF-A8971B1FFA29}"/>
              </a:ext>
            </a:extLst>
          </p:cNvPr>
          <p:cNvSpPr>
            <a:spLocks noGrp="1" noChangeArrowheads="1"/>
          </p:cNvSpPr>
          <p:nvPr>
            <p:ph type="sldNum" sz="quarter" idx="12"/>
          </p:nvPr>
        </p:nvSpPr>
        <p:spPr/>
        <p:txBody>
          <a:bodyPr/>
          <a:lstStyle>
            <a:lvl1pPr>
              <a:defRPr/>
            </a:lvl1pPr>
          </a:lstStyle>
          <a:p>
            <a:pPr>
              <a:defRPr/>
            </a:pPr>
            <a:fld id="{2019AD63-F61C-8242-9330-6946483514EF}" type="slidenum">
              <a:rPr lang="zh-CN" altLang="en-US"/>
              <a:pPr>
                <a:defRPr/>
              </a:pPr>
              <a:t>‹#›</a:t>
            </a:fld>
            <a:endParaRPr lang="zh-CN" altLang="en-US"/>
          </a:p>
        </p:txBody>
      </p:sp>
    </p:spTree>
    <p:extLst>
      <p:ext uri="{BB962C8B-B14F-4D97-AF65-F5344CB8AC3E}">
        <p14:creationId xmlns:p14="http://schemas.microsoft.com/office/powerpoint/2010/main" val="21707889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BEA6E89-35AF-C04E-BE66-7F1A39A25ED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7B5C7379-4962-9B44-9981-20D6D956A47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F0AFFD1B-A0EE-8E4A-A39B-ADB244839A80}"/>
              </a:ext>
            </a:extLst>
          </p:cNvPr>
          <p:cNvSpPr>
            <a:spLocks noGrp="1" noChangeArrowheads="1"/>
          </p:cNvSpPr>
          <p:nvPr>
            <p:ph type="sldNum" sz="quarter" idx="12"/>
          </p:nvPr>
        </p:nvSpPr>
        <p:spPr/>
        <p:txBody>
          <a:bodyPr/>
          <a:lstStyle>
            <a:lvl1pPr>
              <a:defRPr/>
            </a:lvl1pPr>
          </a:lstStyle>
          <a:p>
            <a:pPr>
              <a:defRPr/>
            </a:pPr>
            <a:fld id="{A6A1F7AB-040E-C64E-AA89-B7340E21DCAF}" type="slidenum">
              <a:rPr lang="zh-CN" altLang="en-US"/>
              <a:pPr>
                <a:defRPr/>
              </a:pPr>
              <a:t>‹#›</a:t>
            </a:fld>
            <a:endParaRPr lang="zh-CN" altLang="en-US"/>
          </a:p>
        </p:txBody>
      </p:sp>
    </p:spTree>
    <p:extLst>
      <p:ext uri="{BB962C8B-B14F-4D97-AF65-F5344CB8AC3E}">
        <p14:creationId xmlns:p14="http://schemas.microsoft.com/office/powerpoint/2010/main" val="71034637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931F88-AC4E-AD4C-940F-73B88FDB0B9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289F66DE-442B-D648-8A8B-52F080E023C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0E513D06-9505-0D4C-9FE7-33DA7F70BA23}"/>
              </a:ext>
            </a:extLst>
          </p:cNvPr>
          <p:cNvSpPr>
            <a:spLocks noGrp="1" noChangeArrowheads="1"/>
          </p:cNvSpPr>
          <p:nvPr>
            <p:ph type="sldNum" sz="quarter" idx="12"/>
          </p:nvPr>
        </p:nvSpPr>
        <p:spPr/>
        <p:txBody>
          <a:bodyPr/>
          <a:lstStyle>
            <a:lvl1pPr>
              <a:defRPr/>
            </a:lvl1pPr>
          </a:lstStyle>
          <a:p>
            <a:pPr>
              <a:defRPr/>
            </a:pPr>
            <a:fld id="{CC382AE9-71F6-CD4E-AF5F-939F4D8052BC}" type="slidenum">
              <a:rPr lang="zh-CN" altLang="en-US"/>
              <a:pPr>
                <a:defRPr/>
              </a:pPr>
              <a:t>‹#›</a:t>
            </a:fld>
            <a:endParaRPr lang="zh-CN" altLang="en-US"/>
          </a:p>
        </p:txBody>
      </p:sp>
    </p:spTree>
    <p:extLst>
      <p:ext uri="{BB962C8B-B14F-4D97-AF65-F5344CB8AC3E}">
        <p14:creationId xmlns:p14="http://schemas.microsoft.com/office/powerpoint/2010/main" val="171087928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6A8FA67-2CC9-9A45-BEBF-634AB0F76C2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1C46ABB5-40EF-6149-9AC9-E0276F1907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31615E99-1778-5F46-A10E-AE04D5A960E3}"/>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5909A634-1104-D741-B286-98B0114DF43B}"/>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8158296C-0390-C04E-9E30-900BF14B175A}"/>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20270854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6F995B3-79EB-524E-8205-325EF84703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8145159F-EFD0-0B4B-B076-83D122BE4A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DB87331-78FB-1B49-B6C5-055C474CC8A6}"/>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A7EFA0AF-C795-064E-B641-5C442F7E368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6A5EE9B9-DF32-F24E-9738-BA1DD2CE7BF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40128FF-9B58-9940-808B-16B9FAF203AF}"/>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874059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F7314E06-AC13-B64C-8018-ED319EF05C0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39FE1DDB-C303-EF43-AC66-077DC1BA76D0}"/>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F8E2C8CB-4BE1-894A-B575-7391C845878D}"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F799499-78F4-F14A-B155-5F09F472476E}"/>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BE5A35FD-43CA-C44F-A95E-1E1421D96AC5}"/>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165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92428384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4D0EF769-1537-DA45-9D1D-7D0C3880BE88}"/>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90942D92-8570-C047-AEA7-1B1034556A97}"/>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教授 、博导</a:t>
            </a:r>
            <a:endParaRPr lang="en-US" altLang="zh-CN" sz="200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厦门大学管理学院财务系</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D130B2F3-650C-CE4E-A6BE-49113C32B6CB}"/>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4824966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AE25261E-1F39-3C48-B331-FEDDFBB8B46B}"/>
              </a:ext>
            </a:extLst>
          </p:cNvPr>
          <p:cNvSpPr>
            <a:spLocks noGrp="1" noChangeArrowheads="1"/>
          </p:cNvSpPr>
          <p:nvPr>
            <p:ph type="sldNum" sz="quarter" idx="10"/>
          </p:nvPr>
        </p:nvSpPr>
        <p:spPr>
          <a:ln/>
        </p:spPr>
        <p:txBody>
          <a:bodyPr/>
          <a:lstStyle>
            <a:lvl1pPr>
              <a:defRPr/>
            </a:lvl1pPr>
          </a:lstStyle>
          <a:p>
            <a:pPr>
              <a:defRPr/>
            </a:pPr>
            <a:fld id="{F3F1B351-ED76-4D45-8EC1-F26ECBD82979}" type="slidenum">
              <a:rPr lang="zh-CN" altLang="en-US"/>
              <a:pPr>
                <a:defRPr/>
              </a:pPr>
              <a:t>‹#›</a:t>
            </a:fld>
            <a:endParaRPr lang="zh-CN" altLang="en-US"/>
          </a:p>
        </p:txBody>
      </p:sp>
    </p:spTree>
    <p:extLst>
      <p:ext uri="{BB962C8B-B14F-4D97-AF65-F5344CB8AC3E}">
        <p14:creationId xmlns:p14="http://schemas.microsoft.com/office/powerpoint/2010/main" val="10472564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117E67D6-0F87-CC48-A651-DA1889935B26}"/>
              </a:ext>
            </a:extLst>
          </p:cNvPr>
          <p:cNvSpPr>
            <a:spLocks noGrp="1" noChangeArrowheads="1"/>
          </p:cNvSpPr>
          <p:nvPr>
            <p:ph type="sldNum" sz="quarter" idx="10"/>
          </p:nvPr>
        </p:nvSpPr>
        <p:spPr/>
        <p:txBody>
          <a:bodyPr/>
          <a:lstStyle>
            <a:lvl1pPr>
              <a:defRPr>
                <a:solidFill>
                  <a:srgbClr val="7F7F7F"/>
                </a:solidFill>
              </a:defRPr>
            </a:lvl1pPr>
          </a:lstStyle>
          <a:p>
            <a:pPr>
              <a:defRPr/>
            </a:pPr>
            <a:fld id="{923144D4-4537-FE42-A10B-59D0A9F39BA6}" type="slidenum">
              <a:rPr lang="zh-CN" altLang="en-US"/>
              <a:pPr>
                <a:defRPr/>
              </a:pPr>
              <a:t>‹#›</a:t>
            </a:fld>
            <a:endParaRPr lang="zh-CN" altLang="en-US"/>
          </a:p>
        </p:txBody>
      </p:sp>
    </p:spTree>
    <p:extLst>
      <p:ext uri="{BB962C8B-B14F-4D97-AF65-F5344CB8AC3E}">
        <p14:creationId xmlns:p14="http://schemas.microsoft.com/office/powerpoint/2010/main" val="411814151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51C5950F-6FF1-4A42-B40E-7469837754BC}"/>
              </a:ext>
            </a:extLst>
          </p:cNvPr>
          <p:cNvSpPr>
            <a:spLocks noGrp="1" noChangeArrowheads="1"/>
          </p:cNvSpPr>
          <p:nvPr>
            <p:ph type="sldNum" sz="quarter" idx="10"/>
          </p:nvPr>
        </p:nvSpPr>
        <p:spPr>
          <a:ln/>
        </p:spPr>
        <p:txBody>
          <a:bodyPr/>
          <a:lstStyle>
            <a:lvl1pPr>
              <a:defRPr/>
            </a:lvl1pPr>
          </a:lstStyle>
          <a:p>
            <a:pPr>
              <a:defRPr/>
            </a:pPr>
            <a:fld id="{2A5BFC33-41C1-D84C-9298-82D78BC1CEA4}" type="slidenum">
              <a:rPr lang="zh-CN" altLang="en-US"/>
              <a:pPr>
                <a:defRPr/>
              </a:pPr>
              <a:t>‹#›</a:t>
            </a:fld>
            <a:endParaRPr lang="zh-CN" altLang="en-US"/>
          </a:p>
        </p:txBody>
      </p:sp>
    </p:spTree>
    <p:extLst>
      <p:ext uri="{BB962C8B-B14F-4D97-AF65-F5344CB8AC3E}">
        <p14:creationId xmlns:p14="http://schemas.microsoft.com/office/powerpoint/2010/main" val="113096749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344F556-EBC8-8947-B845-4979D3834A6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D53F2ADC-C404-BA4E-977F-F362A8BDFB9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D13053-625D-7D4C-BDF4-A5CA8C1934BF}"/>
              </a:ext>
            </a:extLst>
          </p:cNvPr>
          <p:cNvSpPr>
            <a:spLocks noGrp="1" noChangeArrowheads="1"/>
          </p:cNvSpPr>
          <p:nvPr>
            <p:ph type="sldNum" sz="quarter" idx="12"/>
          </p:nvPr>
        </p:nvSpPr>
        <p:spPr/>
        <p:txBody>
          <a:bodyPr/>
          <a:lstStyle>
            <a:lvl1pPr>
              <a:defRPr/>
            </a:lvl1pPr>
          </a:lstStyle>
          <a:p>
            <a:pPr>
              <a:defRPr/>
            </a:pPr>
            <a:fld id="{8B174FE1-0C6D-2F47-A76E-3F47AD6B2FC0}" type="slidenum">
              <a:rPr lang="zh-CN" altLang="en-US"/>
              <a:pPr>
                <a:defRPr/>
              </a:pPr>
              <a:t>‹#›</a:t>
            </a:fld>
            <a:endParaRPr lang="zh-CN" altLang="en-US"/>
          </a:p>
        </p:txBody>
      </p:sp>
    </p:spTree>
    <p:extLst>
      <p:ext uri="{BB962C8B-B14F-4D97-AF65-F5344CB8AC3E}">
        <p14:creationId xmlns:p14="http://schemas.microsoft.com/office/powerpoint/2010/main" val="183472184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A907F4B-2C94-8E4B-95ED-7CB2CB6E01D2}"/>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677FCB86-5041-4E4F-ABBB-D76A892F49F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8694E98C-C233-CA4A-98A9-BD82C79F9CD0}"/>
              </a:ext>
            </a:extLst>
          </p:cNvPr>
          <p:cNvSpPr>
            <a:spLocks noGrp="1" noChangeArrowheads="1"/>
          </p:cNvSpPr>
          <p:nvPr>
            <p:ph type="sldNum" sz="quarter" idx="12"/>
          </p:nvPr>
        </p:nvSpPr>
        <p:spPr/>
        <p:txBody>
          <a:bodyPr/>
          <a:lstStyle>
            <a:lvl1pPr>
              <a:defRPr/>
            </a:lvl1pPr>
          </a:lstStyle>
          <a:p>
            <a:pPr>
              <a:defRPr/>
            </a:pPr>
            <a:fld id="{ACA9BF7D-C15A-8D4E-A48B-8D5FBB3C41EA}" type="slidenum">
              <a:rPr lang="zh-CN" altLang="en-US"/>
              <a:pPr>
                <a:defRPr/>
              </a:pPr>
              <a:t>‹#›</a:t>
            </a:fld>
            <a:endParaRPr lang="zh-CN" altLang="en-US"/>
          </a:p>
        </p:txBody>
      </p:sp>
    </p:spTree>
    <p:extLst>
      <p:ext uri="{BB962C8B-B14F-4D97-AF65-F5344CB8AC3E}">
        <p14:creationId xmlns:p14="http://schemas.microsoft.com/office/powerpoint/2010/main" val="182501321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BC963B46-38D8-DF49-A3A7-E0A4564C567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73FD1BB-7479-7343-B1B2-388FB431678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E943516A-6C2B-5344-8312-ED6FCCB35836}"/>
              </a:ext>
            </a:extLst>
          </p:cNvPr>
          <p:cNvSpPr>
            <a:spLocks noGrp="1" noChangeArrowheads="1"/>
          </p:cNvSpPr>
          <p:nvPr>
            <p:ph type="sldNum" sz="quarter" idx="12"/>
          </p:nvPr>
        </p:nvSpPr>
        <p:spPr/>
        <p:txBody>
          <a:bodyPr/>
          <a:lstStyle>
            <a:lvl1pPr>
              <a:defRPr/>
            </a:lvl1pPr>
          </a:lstStyle>
          <a:p>
            <a:pPr>
              <a:defRPr/>
            </a:pPr>
            <a:fld id="{80A2D1EA-055E-6E4C-88E3-EF43E50383C5}" type="slidenum">
              <a:rPr lang="zh-CN" altLang="en-US"/>
              <a:pPr>
                <a:defRPr/>
              </a:pPr>
              <a:t>‹#›</a:t>
            </a:fld>
            <a:endParaRPr lang="zh-CN" altLang="en-US"/>
          </a:p>
        </p:txBody>
      </p:sp>
    </p:spTree>
    <p:extLst>
      <p:ext uri="{BB962C8B-B14F-4D97-AF65-F5344CB8AC3E}">
        <p14:creationId xmlns:p14="http://schemas.microsoft.com/office/powerpoint/2010/main" val="208696035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54AAB6-E3C6-8F41-A65D-763C6957CB1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DF325124-D0C1-644F-BE83-F40BE4C0C4AF}"/>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a:extLst>
              <a:ext uri="{FF2B5EF4-FFF2-40B4-BE49-F238E27FC236}">
                <a16:creationId xmlns:a16="http://schemas.microsoft.com/office/drawing/2014/main" id="{13648C8D-B028-B04B-9300-AA70BEED44C6}"/>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E4FDEE51-EA8A-994F-896F-81EE742D155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0DB15537-4B7E-8748-89B3-E6214D019B2D}"/>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26F8B53-D87C-5F41-AA64-2A97BD839B64}"/>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2" name="Rectangle 6">
            <a:extLst>
              <a:ext uri="{FF2B5EF4-FFF2-40B4-BE49-F238E27FC236}">
                <a16:creationId xmlns:a16="http://schemas.microsoft.com/office/drawing/2014/main" id="{215411BE-F99A-AA46-8D2F-634E50A05536}"/>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24" r:id="rId1"/>
    <p:sldLayoutId id="2147484323" r:id="rId2"/>
    <p:sldLayoutId id="2147484310" r:id="rId3"/>
    <p:sldLayoutId id="2147484306" r:id="rId4"/>
    <p:sldLayoutId id="2147484311" r:id="rId5"/>
    <p:sldLayoutId id="2147484307" r:id="rId6"/>
    <p:sldLayoutId id="2147484312" r:id="rId7"/>
    <p:sldLayoutId id="2147484313" r:id="rId8"/>
    <p:sldLayoutId id="2147484314" r:id="rId9"/>
    <p:sldLayoutId id="2147484308" r:id="rId10"/>
    <p:sldLayoutId id="2147484309" r:id="rId11"/>
    <p:sldLayoutId id="2147484315" r:id="rId12"/>
    <p:sldLayoutId id="2147484316" r:id="rId13"/>
    <p:sldLayoutId id="2147484317" r:id="rId14"/>
    <p:sldLayoutId id="2147484318" r:id="rId15"/>
    <p:sldLayoutId id="2147484319" r:id="rId16"/>
    <p:sldLayoutId id="2147484320" r:id="rId17"/>
    <p:sldLayoutId id="2147484321" r:id="rId18"/>
    <p:sldLayoutId id="2147484322" r:id="rId19"/>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1"/>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1"/>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1"/>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1"/>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1"/>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33.png"/><Relationship Id="rId4" Type="http://schemas.openxmlformats.org/officeDocument/2006/relationships/image" Target="../media/image3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5.wmf"/><Relationship Id="rId4" Type="http://schemas.openxmlformats.org/officeDocument/2006/relationships/oleObject" Target="../embeddings/oleObject2.bin"/></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6F97ED90-07EB-3349-A337-FF79F5DE6CEB}"/>
              </a:ext>
            </a:extLst>
          </p:cNvPr>
          <p:cNvSpPr>
            <a:spLocks noGrp="1" noChangeArrowheads="1"/>
          </p:cNvSpPr>
          <p:nvPr>
            <p:ph type="title"/>
          </p:nvPr>
        </p:nvSpPr>
        <p:spPr/>
        <p:txBody>
          <a:bodyPr/>
          <a:lstStyle/>
          <a:p>
            <a:r>
              <a:rPr lang="zh-CN" altLang="en-US" dirty="0"/>
              <a:t>第</a:t>
            </a:r>
            <a:r>
              <a:rPr lang="en-US" altLang="zh-CN" dirty="0"/>
              <a:t>8</a:t>
            </a:r>
            <a:r>
              <a:rPr lang="zh-CN" altLang="en-US" dirty="0"/>
              <a:t>章 利率期限结构</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a:xfrm>
            <a:off x="228600" y="76200"/>
            <a:ext cx="8839199" cy="846931"/>
          </a:xfrm>
        </p:spPr>
        <p:txBody>
          <a:bodyPr/>
          <a:lstStyle/>
          <a:p>
            <a:r>
              <a:rPr kumimoji="1" lang="zh-CN" altLang="en-US" dirty="0"/>
              <a:t>利率期限结构的不同形状：下降</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9</a:t>
            </a:fld>
            <a:endParaRPr lang="zh-CN" altLang="en-US"/>
          </a:p>
        </p:txBody>
      </p:sp>
      <p:pic>
        <p:nvPicPr>
          <p:cNvPr id="5" name="内容占位符 4">
            <a:extLst>
              <a:ext uri="{FF2B5EF4-FFF2-40B4-BE49-F238E27FC236}">
                <a16:creationId xmlns:a16="http://schemas.microsoft.com/office/drawing/2014/main" id="{54A7BCA7-5F0E-BA4A-8717-BCEF909BBF9B}"/>
              </a:ext>
            </a:extLst>
          </p:cNvPr>
          <p:cNvPicPr>
            <a:picLocks noGrp="1" noChangeAspect="1"/>
          </p:cNvPicPr>
          <p:nvPr>
            <p:ph idx="1"/>
          </p:nvPr>
        </p:nvPicPr>
        <p:blipFill>
          <a:blip r:embed="rId2"/>
          <a:stretch>
            <a:fillRect/>
          </a:stretch>
        </p:blipFill>
        <p:spPr>
          <a:xfrm>
            <a:off x="736600" y="1526381"/>
            <a:ext cx="7670800" cy="4813300"/>
          </a:xfrm>
          <a:prstGeom prst="rect">
            <a:avLst/>
          </a:prstGeom>
        </p:spPr>
      </p:pic>
    </p:spTree>
    <p:extLst>
      <p:ext uri="{BB962C8B-B14F-4D97-AF65-F5344CB8AC3E}">
        <p14:creationId xmlns:p14="http://schemas.microsoft.com/office/powerpoint/2010/main" val="74994276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a:xfrm>
            <a:off x="228600" y="76200"/>
            <a:ext cx="8839199" cy="846931"/>
          </a:xfrm>
        </p:spPr>
        <p:txBody>
          <a:bodyPr/>
          <a:lstStyle/>
          <a:p>
            <a:r>
              <a:rPr kumimoji="1" lang="zh-CN" altLang="en-US" dirty="0"/>
              <a:t>利率期限结构的不同形状：先降后升</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10</a:t>
            </a:fld>
            <a:endParaRPr lang="zh-CN" altLang="en-US"/>
          </a:p>
        </p:txBody>
      </p:sp>
      <p:pic>
        <p:nvPicPr>
          <p:cNvPr id="5" name="内容占位符 4">
            <a:extLst>
              <a:ext uri="{FF2B5EF4-FFF2-40B4-BE49-F238E27FC236}">
                <a16:creationId xmlns:a16="http://schemas.microsoft.com/office/drawing/2014/main" id="{F04D3BF1-BA68-254E-B0C9-FA4668E7B943}"/>
              </a:ext>
            </a:extLst>
          </p:cNvPr>
          <p:cNvPicPr>
            <a:picLocks noGrp="1" noChangeAspect="1"/>
          </p:cNvPicPr>
          <p:nvPr>
            <p:ph idx="1"/>
          </p:nvPr>
        </p:nvPicPr>
        <p:blipFill>
          <a:blip r:embed="rId2"/>
          <a:stretch>
            <a:fillRect/>
          </a:stretch>
        </p:blipFill>
        <p:spPr>
          <a:xfrm>
            <a:off x="655025" y="1141930"/>
            <a:ext cx="7833949" cy="5183187"/>
          </a:xfrm>
          <a:prstGeom prst="rect">
            <a:avLst/>
          </a:prstGeom>
        </p:spPr>
      </p:pic>
    </p:spTree>
    <p:extLst>
      <p:ext uri="{BB962C8B-B14F-4D97-AF65-F5344CB8AC3E}">
        <p14:creationId xmlns:p14="http://schemas.microsoft.com/office/powerpoint/2010/main" val="16425239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a:xfrm>
            <a:off x="228600" y="76200"/>
            <a:ext cx="8839199" cy="846931"/>
          </a:xfrm>
        </p:spPr>
        <p:txBody>
          <a:bodyPr/>
          <a:lstStyle/>
          <a:p>
            <a:r>
              <a:rPr kumimoji="1" lang="zh-CN" altLang="en-US" dirty="0"/>
              <a:t>利率期限结构的不同形状：先升后降</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11</a:t>
            </a:fld>
            <a:endParaRPr lang="zh-CN" altLang="en-US"/>
          </a:p>
        </p:txBody>
      </p:sp>
      <p:pic>
        <p:nvPicPr>
          <p:cNvPr id="6" name="内容占位符 5">
            <a:extLst>
              <a:ext uri="{FF2B5EF4-FFF2-40B4-BE49-F238E27FC236}">
                <a16:creationId xmlns:a16="http://schemas.microsoft.com/office/drawing/2014/main" id="{34290324-D1C5-064F-9148-E89498653ADC}"/>
              </a:ext>
            </a:extLst>
          </p:cNvPr>
          <p:cNvPicPr>
            <a:picLocks noGrp="1" noChangeAspect="1"/>
          </p:cNvPicPr>
          <p:nvPr>
            <p:ph idx="1"/>
          </p:nvPr>
        </p:nvPicPr>
        <p:blipFill>
          <a:blip r:embed="rId2"/>
          <a:stretch>
            <a:fillRect/>
          </a:stretch>
        </p:blipFill>
        <p:spPr>
          <a:xfrm>
            <a:off x="571932" y="1132284"/>
            <a:ext cx="8000136" cy="5183187"/>
          </a:xfrm>
          <a:prstGeom prst="rect">
            <a:avLst/>
          </a:prstGeom>
        </p:spPr>
      </p:pic>
    </p:spTree>
    <p:extLst>
      <p:ext uri="{BB962C8B-B14F-4D97-AF65-F5344CB8AC3E}">
        <p14:creationId xmlns:p14="http://schemas.microsoft.com/office/powerpoint/2010/main" val="3384583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a:xfrm>
            <a:off x="228600" y="76200"/>
            <a:ext cx="8839199" cy="846931"/>
          </a:xfrm>
        </p:spPr>
        <p:txBody>
          <a:bodyPr/>
          <a:lstStyle/>
          <a:p>
            <a:r>
              <a:rPr kumimoji="1" lang="zh-CN" altLang="en-US" dirty="0"/>
              <a:t>利率期限结构的不同形状：复杂形状</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12</a:t>
            </a:fld>
            <a:endParaRPr lang="zh-CN" altLang="en-US"/>
          </a:p>
        </p:txBody>
      </p:sp>
      <p:pic>
        <p:nvPicPr>
          <p:cNvPr id="5" name="内容占位符 4">
            <a:extLst>
              <a:ext uri="{FF2B5EF4-FFF2-40B4-BE49-F238E27FC236}">
                <a16:creationId xmlns:a16="http://schemas.microsoft.com/office/drawing/2014/main" id="{5D88C3B1-65B7-3648-8C7E-26D85A96CD4B}"/>
              </a:ext>
            </a:extLst>
          </p:cNvPr>
          <p:cNvPicPr>
            <a:picLocks noGrp="1" noChangeAspect="1"/>
          </p:cNvPicPr>
          <p:nvPr>
            <p:ph idx="1"/>
          </p:nvPr>
        </p:nvPicPr>
        <p:blipFill>
          <a:blip r:embed="rId2"/>
          <a:stretch>
            <a:fillRect/>
          </a:stretch>
        </p:blipFill>
        <p:spPr>
          <a:xfrm>
            <a:off x="764527" y="1132284"/>
            <a:ext cx="7614946" cy="5183187"/>
          </a:xfrm>
          <a:prstGeom prst="rect">
            <a:avLst/>
          </a:prstGeom>
        </p:spPr>
      </p:pic>
    </p:spTree>
    <p:extLst>
      <p:ext uri="{BB962C8B-B14F-4D97-AF65-F5344CB8AC3E}">
        <p14:creationId xmlns:p14="http://schemas.microsoft.com/office/powerpoint/2010/main" val="320827646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利率期限结构的动态变化</a:t>
            </a:r>
          </a:p>
        </p:txBody>
      </p:sp>
      <p:sp>
        <p:nvSpPr>
          <p:cNvPr id="5" name="内容占位符 4"/>
          <p:cNvSpPr>
            <a:spLocks noGrp="1"/>
          </p:cNvSpPr>
          <p:nvPr>
            <p:ph idx="1"/>
          </p:nvPr>
        </p:nvSpPr>
        <p:spPr/>
        <p:txBody>
          <a:bodyPr/>
          <a:lstStyle/>
          <a:p>
            <a:endParaRPr lang="zh-CN" altLang="en-US"/>
          </a:p>
        </p:txBody>
      </p:sp>
      <p:pic>
        <p:nvPicPr>
          <p:cNvPr id="4" name="图片 3"/>
          <p:cNvPicPr/>
          <p:nvPr/>
        </p:nvPicPr>
        <p:blipFill>
          <a:blip r:embed="rId2" cstate="print"/>
          <a:srcRect/>
          <a:stretch>
            <a:fillRect/>
          </a:stretch>
        </p:blipFill>
        <p:spPr bwMode="auto">
          <a:xfrm>
            <a:off x="1420329" y="1943100"/>
            <a:ext cx="6466371" cy="3486150"/>
          </a:xfrm>
          <a:prstGeom prst="rect">
            <a:avLst/>
          </a:prstGeom>
          <a:noFill/>
          <a:ln w="9525">
            <a:noFill/>
            <a:miter lim="800000"/>
            <a:headEnd/>
            <a:tailEnd/>
          </a:ln>
        </p:spPr>
      </p:pic>
    </p:spTree>
    <p:extLst>
      <p:ext uri="{BB962C8B-B14F-4D97-AF65-F5344CB8AC3E}">
        <p14:creationId xmlns:p14="http://schemas.microsoft.com/office/powerpoint/2010/main" val="2829384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480E67-73B8-EC49-A93B-A92A37E7A6A4}"/>
              </a:ext>
            </a:extLst>
          </p:cNvPr>
          <p:cNvSpPr>
            <a:spLocks noGrp="1"/>
          </p:cNvSpPr>
          <p:nvPr>
            <p:ph type="title"/>
          </p:nvPr>
        </p:nvSpPr>
        <p:spPr/>
        <p:txBody>
          <a:bodyPr/>
          <a:lstStyle/>
          <a:p>
            <a:r>
              <a:rPr lang="zh-CN" altLang="en-US" dirty="0"/>
              <a:t>第二节</a:t>
            </a:r>
          </a:p>
        </p:txBody>
      </p:sp>
      <p:sp>
        <p:nvSpPr>
          <p:cNvPr id="6" name="文本占位符 5">
            <a:extLst>
              <a:ext uri="{FF2B5EF4-FFF2-40B4-BE49-F238E27FC236}">
                <a16:creationId xmlns:a16="http://schemas.microsoft.com/office/drawing/2014/main" id="{05E12EBC-3060-BC44-A0DA-392471E09A92}"/>
              </a:ext>
            </a:extLst>
          </p:cNvPr>
          <p:cNvSpPr>
            <a:spLocks noGrp="1"/>
          </p:cNvSpPr>
          <p:nvPr>
            <p:ph type="body" idx="1"/>
          </p:nvPr>
        </p:nvSpPr>
        <p:spPr/>
        <p:txBody>
          <a:bodyPr/>
          <a:lstStyle/>
          <a:p>
            <a:r>
              <a:rPr lang="zh-CN" altLang="zh-CN" dirty="0"/>
              <a:t>利率期限结构变动的因子分析</a:t>
            </a:r>
            <a:endParaRPr lang="zh-CN" altLang="en-US" dirty="0"/>
          </a:p>
        </p:txBody>
      </p:sp>
      <p:sp>
        <p:nvSpPr>
          <p:cNvPr id="4" name="灯片编号占位符 3">
            <a:extLst>
              <a:ext uri="{FF2B5EF4-FFF2-40B4-BE49-F238E27FC236}">
                <a16:creationId xmlns:a16="http://schemas.microsoft.com/office/drawing/2014/main" id="{37C4DD87-94FF-D44F-8EB3-D87CFD7192C9}"/>
              </a:ext>
            </a:extLst>
          </p:cNvPr>
          <p:cNvSpPr>
            <a:spLocks noGrp="1"/>
          </p:cNvSpPr>
          <p:nvPr>
            <p:ph type="sldNum" sz="quarter" idx="10"/>
          </p:nvPr>
        </p:nvSpPr>
        <p:spPr/>
        <p:txBody>
          <a:bodyPr/>
          <a:lstStyle/>
          <a:p>
            <a:pPr>
              <a:defRPr/>
            </a:pPr>
            <a:fld id="{923144D4-4537-FE42-A10B-59D0A9F39BA6}" type="slidenum">
              <a:rPr lang="zh-CN" altLang="en-US" smtClean="0"/>
              <a:pPr>
                <a:defRPr/>
              </a:pPr>
              <a:t>14</a:t>
            </a:fld>
            <a:endParaRPr lang="zh-CN" altLang="en-US"/>
          </a:p>
        </p:txBody>
      </p:sp>
    </p:spTree>
    <p:extLst>
      <p:ext uri="{BB962C8B-B14F-4D97-AF65-F5344CB8AC3E}">
        <p14:creationId xmlns:p14="http://schemas.microsoft.com/office/powerpoint/2010/main" val="162997566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92124" y="76200"/>
            <a:ext cx="8499475" cy="846931"/>
          </a:xfrm>
        </p:spPr>
        <p:txBody>
          <a:bodyPr>
            <a:normAutofit/>
          </a:bodyPr>
          <a:lstStyle/>
          <a:p>
            <a:r>
              <a:rPr lang="zh-CN" altLang="en-US" dirty="0"/>
              <a:t>为何采用主成分分析和因子分析？</a:t>
            </a:r>
          </a:p>
        </p:txBody>
      </p:sp>
      <p:sp>
        <p:nvSpPr>
          <p:cNvPr id="5" name="文本占位符 4"/>
          <p:cNvSpPr>
            <a:spLocks noGrp="1"/>
          </p:cNvSpPr>
          <p:nvPr>
            <p:ph idx="1"/>
          </p:nvPr>
        </p:nvSpPr>
        <p:spPr/>
        <p:txBody>
          <a:bodyPr/>
          <a:lstStyle/>
          <a:p>
            <a:r>
              <a:rPr lang="zh-CN" altLang="en-US" dirty="0"/>
              <a:t>利率变动非完全相关意味着</a:t>
            </a:r>
            <a:endParaRPr lang="en-US" altLang="zh-CN" dirty="0"/>
          </a:p>
          <a:p>
            <a:pPr lvl="1"/>
            <a:r>
              <a:rPr lang="zh-CN" altLang="en-US" dirty="0"/>
              <a:t>受到共同因素的影响但影响程度有差异</a:t>
            </a:r>
            <a:endParaRPr lang="en-US" altLang="zh-CN" dirty="0"/>
          </a:p>
          <a:p>
            <a:pPr lvl="1"/>
            <a:r>
              <a:rPr lang="zh-CN" altLang="en-US" dirty="0"/>
              <a:t>特定期限利率有特定影响因素</a:t>
            </a:r>
            <a:endParaRPr lang="en-US" altLang="zh-CN" dirty="0"/>
          </a:p>
          <a:p>
            <a:endParaRPr lang="en-US" altLang="zh-CN" dirty="0"/>
          </a:p>
          <a:p>
            <a:r>
              <a:rPr lang="zh-CN" altLang="en-US" dirty="0"/>
              <a:t>高度相关意味着数据信息高度重合（信息冗余），我们希望找到数量较少的独立因子，来描述利率变动</a:t>
            </a:r>
            <a:endParaRPr lang="en-US" altLang="zh-CN" dirty="0"/>
          </a:p>
          <a:p>
            <a:pPr lvl="1"/>
            <a:endParaRPr lang="zh-CN" altLang="en-US" dirty="0"/>
          </a:p>
        </p:txBody>
      </p:sp>
    </p:spTree>
    <p:extLst>
      <p:ext uri="{BB962C8B-B14F-4D97-AF65-F5344CB8AC3E}">
        <p14:creationId xmlns:p14="http://schemas.microsoft.com/office/powerpoint/2010/main" val="2292952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700" dirty="0"/>
              <a:t>主成</a:t>
            </a:r>
            <a:r>
              <a:rPr lang="zh-CN" altLang="en-US" sz="2700" dirty="0"/>
              <a:t>分</a:t>
            </a:r>
            <a:r>
              <a:rPr lang="zh-CN" altLang="zh-CN" sz="2700" dirty="0"/>
              <a:t>分析</a:t>
            </a:r>
            <a:br>
              <a:rPr lang="en-US" altLang="zh-CN" sz="2700" dirty="0"/>
            </a:br>
            <a:r>
              <a:rPr lang="zh-CN" altLang="en-US" sz="2700" dirty="0"/>
              <a:t>（</a:t>
            </a:r>
            <a:r>
              <a:rPr lang="en-US" altLang="zh-CN" sz="2700" dirty="0"/>
              <a:t>principal component analysis, PCA</a:t>
            </a:r>
            <a:r>
              <a:rPr lang="zh-CN" altLang="en-US" sz="2700" dirty="0"/>
              <a:t>）</a:t>
            </a:r>
          </a:p>
        </p:txBody>
      </p:sp>
      <p:sp>
        <p:nvSpPr>
          <p:cNvPr id="3" name="文本占位符 2"/>
          <p:cNvSpPr>
            <a:spLocks noGrp="1"/>
          </p:cNvSpPr>
          <p:nvPr>
            <p:ph idx="1"/>
          </p:nvPr>
        </p:nvSpPr>
        <p:spPr/>
        <p:txBody>
          <a:bodyPr/>
          <a:lstStyle/>
          <a:p>
            <a:r>
              <a:rPr lang="zh-CN" altLang="zh-CN" dirty="0"/>
              <a:t>一种将给定的一组</a:t>
            </a:r>
            <a:r>
              <a:rPr lang="zh-CN" altLang="zh-CN" dirty="0">
                <a:solidFill>
                  <a:srgbClr val="FF0000"/>
                </a:solidFill>
              </a:rPr>
              <a:t>高度相关</a:t>
            </a:r>
            <a:r>
              <a:rPr lang="zh-CN" altLang="zh-CN" dirty="0"/>
              <a:t>的变量（如不同剩余期限的利率的变动</a:t>
            </a:r>
            <a:r>
              <a:rPr lang="en-US" altLang="zh-CN" dirty="0"/>
              <a:t> </a:t>
            </a:r>
            <a:r>
              <a:rPr lang="zh-CN" altLang="zh-CN" dirty="0"/>
              <a:t>）通过</a:t>
            </a:r>
            <a:r>
              <a:rPr lang="zh-CN" altLang="zh-CN" dirty="0">
                <a:solidFill>
                  <a:srgbClr val="FF0000"/>
                </a:solidFill>
              </a:rPr>
              <a:t>线性变换</a:t>
            </a:r>
            <a:r>
              <a:rPr lang="zh-CN" altLang="zh-CN" dirty="0"/>
              <a:t>转化为另一组不相关变量的数学方法。</a:t>
            </a:r>
            <a:endParaRPr lang="en-US" altLang="zh-CN" dirty="0"/>
          </a:p>
          <a:p>
            <a:pPr marL="0" indent="0">
              <a:buNone/>
            </a:pPr>
            <a:endParaRPr lang="en-US" altLang="zh-CN" dirty="0"/>
          </a:p>
          <a:p>
            <a:r>
              <a:rPr lang="zh-CN" altLang="zh-CN" dirty="0"/>
              <a:t>在变换中，保持</a:t>
            </a:r>
            <a:r>
              <a:rPr lang="zh-CN" altLang="zh-CN" dirty="0">
                <a:solidFill>
                  <a:srgbClr val="FF0000"/>
                </a:solidFill>
              </a:rPr>
              <a:t>总方差不变</a:t>
            </a:r>
            <a:r>
              <a:rPr lang="zh-CN" altLang="zh-CN" dirty="0"/>
              <a:t>（意味着信息没有丢失），新的变量按</a:t>
            </a:r>
            <a:r>
              <a:rPr lang="zh-CN" altLang="zh-CN" dirty="0">
                <a:solidFill>
                  <a:srgbClr val="FF0000"/>
                </a:solidFill>
              </a:rPr>
              <a:t>方差依次递减</a:t>
            </a:r>
            <a:r>
              <a:rPr lang="zh-CN" altLang="zh-CN" dirty="0"/>
              <a:t>的顺序排列</a:t>
            </a:r>
            <a:r>
              <a:rPr lang="zh-CN" altLang="en-US" dirty="0"/>
              <a:t>，解释了主要方差的前几个成分被称为“主成分”。</a:t>
            </a:r>
            <a:endParaRPr lang="en-US" altLang="zh-CN" dirty="0"/>
          </a:p>
        </p:txBody>
      </p:sp>
    </p:spTree>
    <p:extLst>
      <p:ext uri="{BB962C8B-B14F-4D97-AF65-F5344CB8AC3E}">
        <p14:creationId xmlns:p14="http://schemas.microsoft.com/office/powerpoint/2010/main" val="2822336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6200"/>
            <a:ext cx="9220200" cy="846931"/>
          </a:xfrm>
        </p:spPr>
        <p:txBody>
          <a:bodyPr>
            <a:noAutofit/>
          </a:bodyPr>
          <a:lstStyle/>
          <a:p>
            <a:r>
              <a:rPr lang="zh-CN" altLang="en-US" sz="3600" dirty="0"/>
              <a:t>利率期限结构变动的</a:t>
            </a:r>
            <a:r>
              <a:rPr lang="zh-CN" altLang="zh-CN" sz="3600" dirty="0"/>
              <a:t>主成</a:t>
            </a:r>
            <a:r>
              <a:rPr lang="zh-CN" altLang="en-US" sz="3600" dirty="0"/>
              <a:t>分</a:t>
            </a:r>
            <a:r>
              <a:rPr lang="zh-CN" altLang="zh-CN" sz="3600" dirty="0"/>
              <a:t>分析</a:t>
            </a:r>
            <a:r>
              <a:rPr lang="zh-CN" altLang="en-US" sz="3600" dirty="0"/>
              <a:t>的一般步骤</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409575" y="1030375"/>
                <a:ext cx="8401050" cy="3888432"/>
              </a:xfrm>
            </p:spPr>
            <p:txBody>
              <a:bodyPr/>
              <a:lstStyle/>
              <a:p>
                <a:pPr marL="428625" indent="-428625">
                  <a:buFont typeface="+mj-lt"/>
                  <a:buAutoNum type="romanUcPeriod"/>
                </a:pPr>
                <a:r>
                  <a:rPr lang="zh-CN" altLang="zh-CN" dirty="0"/>
                  <a:t>采集不同期限即期利率变动</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oMath>
                </a14:m>
                <a:r>
                  <a:rPr lang="zh-CN" altLang="zh-CN" dirty="0"/>
                  <a:t>的一段历史数据样本并将其标准化</a:t>
                </a:r>
                <a:endParaRPr lang="en-US" altLang="zh-CN" dirty="0"/>
              </a:p>
              <a:p>
                <a:pPr marL="0" indent="0">
                  <a:buNone/>
                </a:pPr>
                <a14:m>
                  <m:oMathPara xmlns:m="http://schemas.openxmlformats.org/officeDocument/2006/math">
                    <m:oMathParaPr>
                      <m:jc m:val="centerGroup"/>
                    </m:oMathParaPr>
                    <m:oMath xmlns:m="http://schemas.openxmlformats.org/officeDocument/2006/math">
                      <m:sSup>
                        <m:sSupPr>
                          <m:ctrlPr>
                            <a:rPr lang="zh-CN" altLang="zh-CN" i="1">
                              <a:latin typeface="Cambria Math" panose="02040503050406030204" pitchFamily="18" charset="0"/>
                            </a:rPr>
                          </m:ctrlPr>
                        </m:sSupPr>
                        <m:e>
                          <m:sSubSup>
                            <m:sSubSupPr>
                              <m:ctrlPr>
                                <a:rPr lang="zh-CN" altLang="zh-CN" i="1">
                                  <a:latin typeface="Cambria Math" panose="02040503050406030204" pitchFamily="18" charset="0"/>
                                </a:rPr>
                              </m:ctrlPr>
                            </m:sSubSupPr>
                            <m:e>
                              <m:r>
                                <a:rPr lang="en-US" altLang="zh-CN">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e>
                        <m:sup>
                          <m:r>
                            <a:rPr lang="en-US" altLang="zh-CN" i="1">
                              <a:latin typeface="Cambria Math" panose="02040503050406030204" pitchFamily="18" charset="0"/>
                            </a:rPr>
                            <m:t>∗</m:t>
                          </m:r>
                        </m:sup>
                      </m:sSup>
                      <m:r>
                        <a:rPr lang="en-US" altLang="zh-CN">
                          <a:latin typeface="Cambria Math" panose="02040503050406030204" pitchFamily="18" charset="0"/>
                        </a:rPr>
                        <m:t>=</m:t>
                      </m:r>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a:rPr lang="en-US" altLang="zh-CN">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r>
                            <a:rPr lang="en-US" altLang="zh-CN" i="1">
                              <a:latin typeface="Cambria Math" panose="02040503050406030204" pitchFamily="18" charset="0"/>
                            </a:rPr>
                            <m:t>−</m:t>
                          </m:r>
                          <m:acc>
                            <m:accPr>
                              <m:chr m:val="̅"/>
                              <m:ctrlPr>
                                <a:rPr lang="zh-CN" altLang="zh-CN" i="1">
                                  <a:latin typeface="Cambria Math" panose="02040503050406030204" pitchFamily="18" charset="0"/>
                                </a:rPr>
                              </m:ctrlPr>
                            </m:accPr>
                            <m:e>
                              <m:sSubSup>
                                <m:sSubSupPr>
                                  <m:ctrlPr>
                                    <a:rPr lang="zh-CN" altLang="zh-CN" i="1">
                                      <a:latin typeface="Cambria Math" panose="02040503050406030204" pitchFamily="18" charset="0"/>
                                    </a:rPr>
                                  </m:ctrlPr>
                                </m:sSubSupPr>
                                <m:e>
                                  <m:r>
                                    <a:rPr lang="en-US" altLang="zh-CN">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e>
                          </m:acc>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𝜎</m:t>
                              </m:r>
                            </m:e>
                            <m:sub>
                              <m:sSubSup>
                                <m:sSubSupPr>
                                  <m:ctrlPr>
                                    <a:rPr lang="zh-CN" altLang="zh-CN" i="1">
                                      <a:latin typeface="Cambria Math" panose="02040503050406030204" pitchFamily="18" charset="0"/>
                                    </a:rPr>
                                  </m:ctrlPr>
                                </m:sSubSupPr>
                                <m:e>
                                  <m:r>
                                    <a:rPr lang="en-US" altLang="zh-CN">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sub>
                          </m:sSub>
                        </m:den>
                      </m:f>
                    </m:oMath>
                  </m:oMathPara>
                </a14:m>
                <a:endParaRPr lang="en-US" altLang="zh-CN" dirty="0"/>
              </a:p>
              <a:p>
                <a:pPr marL="571500" indent="-571500">
                  <a:buFont typeface="+mj-lt"/>
                  <a:buAutoNum type="romanUcPeriod" startAt="2"/>
                </a:pPr>
                <a:r>
                  <a:rPr lang="zh-CN" altLang="zh-CN" dirty="0"/>
                  <a:t>计算不同期限</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oMath>
                </a14:m>
                <a:r>
                  <a:rPr lang="zh-CN" altLang="zh-CN" dirty="0"/>
                  <a:t>之间的方差－协方差阵</a:t>
                </a:r>
                <a14:m>
                  <m:oMath xmlns:m="http://schemas.openxmlformats.org/officeDocument/2006/math">
                    <m:r>
                      <m:rPr>
                        <m:sty m:val="p"/>
                      </m:rPr>
                      <a:rPr lang="en-US" altLang="zh-CN">
                        <a:latin typeface="Cambria Math" panose="02040503050406030204" pitchFamily="18" charset="0"/>
                      </a:rPr>
                      <m:t>Ω</m:t>
                    </m:r>
                  </m:oMath>
                </a14:m>
                <a:r>
                  <a:rPr lang="zh-CN" altLang="zh-CN" dirty="0">
                    <a:effectLst/>
                  </a:rPr>
                  <a:t> </a:t>
                </a:r>
                <a:endParaRPr lang="en-US" altLang="zh-CN" dirty="0"/>
              </a:p>
              <a:p>
                <a:pPr marL="428625" indent="-428625">
                  <a:buFont typeface="+mj-lt"/>
                  <a:buAutoNum type="romanUcPeriod" startAt="2"/>
                </a:pPr>
                <a:r>
                  <a:rPr lang="zh-CN" altLang="zh-CN" dirty="0"/>
                  <a:t>计算</a:t>
                </a:r>
                <a14:m>
                  <m:oMath xmlns:m="http://schemas.openxmlformats.org/officeDocument/2006/math">
                    <m:r>
                      <m:rPr>
                        <m:sty m:val="p"/>
                      </m:rPr>
                      <a:rPr lang="en-US" altLang="zh-CN">
                        <a:latin typeface="Cambria Math" panose="02040503050406030204" pitchFamily="18" charset="0"/>
                      </a:rPr>
                      <m:t>Ω</m:t>
                    </m:r>
                  </m:oMath>
                </a14:m>
                <a:r>
                  <a:rPr lang="zh-CN" altLang="zh-CN" dirty="0"/>
                  <a:t>的特征值及其对应的特征向量，</a:t>
                </a:r>
                <a:r>
                  <a:rPr lang="zh-CN" altLang="en-US" dirty="0"/>
                  <a:t>将</a:t>
                </a:r>
                <a:r>
                  <a:rPr lang="zh-CN" altLang="zh-CN" dirty="0"/>
                  <a:t>特征向量进行正交化并单位化，计算出互不相关的</a:t>
                </a:r>
                <a:r>
                  <a:rPr lang="zh-CN" altLang="en-US" dirty="0"/>
                  <a:t>成分</a:t>
                </a:r>
                <a:r>
                  <a:rPr lang="zh-CN" altLang="zh-CN" dirty="0"/>
                  <a:t>因子，并按特征值大小排序</a:t>
                </a:r>
                <a:endParaRPr lang="en-US" altLang="zh-CN" dirty="0"/>
              </a:p>
              <a:p>
                <a:pPr marL="428625" indent="-428625">
                  <a:buFont typeface="+mj-lt"/>
                  <a:buAutoNum type="romanUcPeriod" startAt="2"/>
                </a:pPr>
                <a:r>
                  <a:rPr lang="zh-CN" altLang="zh-CN" dirty="0"/>
                  <a:t>计算不同</a:t>
                </a:r>
                <a:r>
                  <a:rPr lang="zh-CN" altLang="en-US" dirty="0"/>
                  <a:t>成分</a:t>
                </a:r>
                <a:r>
                  <a:rPr lang="zh-CN" altLang="zh-CN" dirty="0"/>
                  <a:t>的方差贡献率和累计方差贡献率，并确定主</a:t>
                </a:r>
                <a:r>
                  <a:rPr lang="zh-CN" altLang="en-US" dirty="0"/>
                  <a:t>成分</a:t>
                </a:r>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409575" y="1030375"/>
                <a:ext cx="8401050" cy="3888432"/>
              </a:xfrm>
              <a:blipFill>
                <a:blip r:embed="rId2"/>
                <a:stretch>
                  <a:fillRect l="-755" t="-326" b="-45928"/>
                </a:stretch>
              </a:blipFill>
            </p:spPr>
            <p:txBody>
              <a:bodyPr/>
              <a:lstStyle/>
              <a:p>
                <a:r>
                  <a:rPr lang="zh-CN" altLang="en-US">
                    <a:noFill/>
                  </a:rPr>
                  <a:t> </a:t>
                </a:r>
              </a:p>
            </p:txBody>
          </p:sp>
        </mc:Fallback>
      </mc:AlternateContent>
      <p:sp>
        <p:nvSpPr>
          <p:cNvPr id="7" name="Rectangle 5"/>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973944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主成分个数的确定</a:t>
            </a:r>
          </a:p>
        </p:txBody>
      </p:sp>
      <p:sp>
        <p:nvSpPr>
          <p:cNvPr id="3" name="文本占位符 2"/>
          <p:cNvSpPr>
            <a:spLocks noGrp="1"/>
          </p:cNvSpPr>
          <p:nvPr>
            <p:ph idx="1"/>
          </p:nvPr>
        </p:nvSpPr>
        <p:spPr/>
        <p:txBody>
          <a:bodyPr/>
          <a:lstStyle/>
          <a:p>
            <a:r>
              <a:rPr lang="zh-CN" altLang="en-US" dirty="0"/>
              <a:t>特征值准则</a:t>
            </a:r>
            <a:endParaRPr lang="en-US" altLang="zh-CN" dirty="0"/>
          </a:p>
          <a:p>
            <a:pPr lvl="1"/>
            <a:r>
              <a:rPr lang="zh-CN" altLang="en-US" dirty="0"/>
              <a:t>特征值大于等于</a:t>
            </a:r>
            <a:r>
              <a:rPr lang="en-US" altLang="zh-CN" dirty="0"/>
              <a:t>1</a:t>
            </a:r>
            <a:r>
              <a:rPr lang="zh-CN" altLang="en-US" dirty="0"/>
              <a:t>的成分</a:t>
            </a:r>
            <a:endParaRPr lang="en-US" altLang="zh-CN" dirty="0"/>
          </a:p>
          <a:p>
            <a:pPr lvl="1"/>
            <a:endParaRPr lang="en-US" altLang="zh-CN" dirty="0"/>
          </a:p>
          <a:p>
            <a:r>
              <a:rPr lang="zh-CN" altLang="en-US" dirty="0"/>
              <a:t>碎石检验准则</a:t>
            </a:r>
            <a:endParaRPr lang="en-US" altLang="zh-CN" dirty="0"/>
          </a:p>
          <a:p>
            <a:pPr lvl="1"/>
            <a:r>
              <a:rPr lang="zh-CN" altLang="en-US" dirty="0"/>
              <a:t>曲线开始变平前的一个点</a:t>
            </a:r>
          </a:p>
        </p:txBody>
      </p:sp>
    </p:spTree>
    <p:extLst>
      <p:ext uri="{BB962C8B-B14F-4D97-AF65-F5344CB8AC3E}">
        <p14:creationId xmlns:p14="http://schemas.microsoft.com/office/powerpoint/2010/main" val="21596319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B52AF10-762B-9841-91A1-F2594A98F69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7CED38-79AD-1147-B0D5-CFB1BE039A26}"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81E4A347-B697-134A-BFD8-2C5A2A262984}"/>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8</a:t>
            </a:r>
            <a:r>
              <a:rPr lang="zh-CN" altLang="en-US" b="1" kern="0" dirty="0">
                <a:ea typeface="KaiTi" panose="02010609060101010101" pitchFamily="49" charset="-122"/>
              </a:rPr>
              <a:t>章 利率期限结构</a:t>
            </a:r>
          </a:p>
        </p:txBody>
      </p:sp>
      <p:sp>
        <p:nvSpPr>
          <p:cNvPr id="5" name="副标题 3">
            <a:extLst>
              <a:ext uri="{FF2B5EF4-FFF2-40B4-BE49-F238E27FC236}">
                <a16:creationId xmlns:a16="http://schemas.microsoft.com/office/drawing/2014/main" id="{E7326ECD-5DAD-644F-8026-F17524150FAC}"/>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利率期限结构概述</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利率期限结构变动的因子分析</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传统的利率期限结构理论</a:t>
            </a:r>
            <a:endParaRPr lang="en-US" altLang="zh-CN" sz="2400" dirty="0">
              <a:latin typeface="Adobe 黑体 Std R" pitchFamily="34" charset="-122"/>
            </a:endParaRPr>
          </a:p>
          <a:p>
            <a:pPr marL="0" indent="0">
              <a:lnSpc>
                <a:spcPct val="130000"/>
              </a:lnSpc>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利率期限结构的估计</a:t>
            </a: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主成分分析的部分研究结果</a:t>
            </a:r>
          </a:p>
        </p:txBody>
      </p:sp>
      <p:sp>
        <p:nvSpPr>
          <p:cNvPr id="3" name="文本占位符 2"/>
          <p:cNvSpPr>
            <a:spLocks noGrp="1"/>
          </p:cNvSpPr>
          <p:nvPr>
            <p:ph idx="1"/>
          </p:nvPr>
        </p:nvSpPr>
        <p:spPr/>
        <p:txBody>
          <a:bodyPr/>
          <a:lstStyle/>
          <a:p>
            <a:r>
              <a:rPr lang="zh-CN" altLang="zh-CN" dirty="0"/>
              <a:t>只需要三个主成份就可以解释全球许多市场利率期限结构</a:t>
            </a:r>
            <a:r>
              <a:rPr lang="en-US" altLang="zh-CN" dirty="0"/>
              <a:t>90%</a:t>
            </a:r>
            <a:r>
              <a:rPr lang="zh-CN" altLang="zh-CN" dirty="0"/>
              <a:t>左右的变动</a:t>
            </a:r>
            <a:endParaRPr lang="en-US" altLang="zh-CN" dirty="0"/>
          </a:p>
          <a:p>
            <a:pPr lvl="1"/>
            <a:r>
              <a:rPr lang="en-US" altLang="zh-CN" dirty="0"/>
              <a:t>Barber and Copper (1996) </a:t>
            </a:r>
            <a:r>
              <a:rPr lang="zh-CN" altLang="en-US" dirty="0"/>
              <a:t>：</a:t>
            </a:r>
            <a:r>
              <a:rPr lang="en-US" altLang="zh-CN" dirty="0"/>
              <a:t>1985-1991</a:t>
            </a:r>
            <a:r>
              <a:rPr lang="zh-CN" altLang="zh-CN" dirty="0"/>
              <a:t>年美国市场上前三个主成份对利率期限结构的解释能力达到</a:t>
            </a:r>
            <a:r>
              <a:rPr lang="en-US" altLang="zh-CN" dirty="0"/>
              <a:t>97.11%</a:t>
            </a:r>
          </a:p>
          <a:p>
            <a:pPr lvl="1"/>
            <a:r>
              <a:rPr lang="en-US" altLang="zh-CN" dirty="0" err="1"/>
              <a:t>Lardic</a:t>
            </a:r>
            <a:r>
              <a:rPr lang="en-US" altLang="zh-CN" dirty="0"/>
              <a:t>, </a:t>
            </a:r>
            <a:r>
              <a:rPr lang="en-US" altLang="zh-CN" dirty="0" err="1"/>
              <a:t>Priaulet</a:t>
            </a:r>
            <a:r>
              <a:rPr lang="en-US" altLang="zh-CN" dirty="0"/>
              <a:t> and </a:t>
            </a:r>
            <a:r>
              <a:rPr lang="en-US" altLang="zh-CN" dirty="0" err="1"/>
              <a:t>Priaulet</a:t>
            </a:r>
            <a:r>
              <a:rPr lang="en-US" altLang="zh-CN" dirty="0"/>
              <a:t> (2003) </a:t>
            </a:r>
            <a:r>
              <a:rPr lang="zh-CN" altLang="en-US" dirty="0"/>
              <a:t>：</a:t>
            </a:r>
            <a:r>
              <a:rPr lang="zh-CN" altLang="zh-CN" dirty="0"/>
              <a:t>在德国市场、意大利市场和英国市场上，</a:t>
            </a:r>
            <a:r>
              <a:rPr lang="en-US" altLang="zh-CN" dirty="0"/>
              <a:t>1998</a:t>
            </a:r>
            <a:r>
              <a:rPr lang="zh-CN" altLang="zh-CN" dirty="0"/>
              <a:t>至</a:t>
            </a:r>
            <a:r>
              <a:rPr lang="en-US" altLang="zh-CN" dirty="0"/>
              <a:t>2000</a:t>
            </a:r>
            <a:r>
              <a:rPr lang="zh-CN" altLang="zh-CN" dirty="0"/>
              <a:t>年期间前三个主成份的解释能力分别为</a:t>
            </a:r>
            <a:r>
              <a:rPr lang="en-US" altLang="zh-CN" dirty="0"/>
              <a:t>90%</a:t>
            </a:r>
            <a:r>
              <a:rPr lang="zh-CN" altLang="zh-CN" dirty="0"/>
              <a:t>、</a:t>
            </a:r>
            <a:r>
              <a:rPr lang="en-US" altLang="zh-CN" dirty="0"/>
              <a:t>90%</a:t>
            </a:r>
            <a:r>
              <a:rPr lang="zh-CN" altLang="zh-CN" dirty="0"/>
              <a:t>和</a:t>
            </a:r>
            <a:r>
              <a:rPr lang="en-US" altLang="zh-CN" dirty="0"/>
              <a:t>93%</a:t>
            </a:r>
          </a:p>
          <a:p>
            <a:pPr lvl="1"/>
            <a:r>
              <a:rPr lang="zh-CN" altLang="zh-CN" dirty="0"/>
              <a:t>唐革榕和朱峰</a:t>
            </a:r>
            <a:r>
              <a:rPr lang="en-US" altLang="zh-CN" dirty="0"/>
              <a:t> (2003)</a:t>
            </a:r>
            <a:r>
              <a:rPr lang="zh-CN" altLang="en-US" dirty="0"/>
              <a:t>：</a:t>
            </a:r>
            <a:r>
              <a:rPr lang="en-US" altLang="zh-CN" dirty="0"/>
              <a:t>2001</a:t>
            </a:r>
            <a:r>
              <a:rPr lang="zh-CN" altLang="zh-CN" dirty="0"/>
              <a:t>年</a:t>
            </a:r>
            <a:r>
              <a:rPr lang="en-US" altLang="zh-CN" dirty="0"/>
              <a:t>8</a:t>
            </a:r>
            <a:r>
              <a:rPr lang="zh-CN" altLang="zh-CN" dirty="0"/>
              <a:t>月</a:t>
            </a:r>
            <a:r>
              <a:rPr lang="en-US" altLang="zh-CN" dirty="0"/>
              <a:t>30</a:t>
            </a:r>
            <a:r>
              <a:rPr lang="zh-CN" altLang="zh-CN" dirty="0"/>
              <a:t>日至</a:t>
            </a:r>
            <a:r>
              <a:rPr lang="en-US" altLang="zh-CN" dirty="0"/>
              <a:t>2002</a:t>
            </a:r>
            <a:r>
              <a:rPr lang="zh-CN" altLang="zh-CN" dirty="0"/>
              <a:t>年</a:t>
            </a:r>
            <a:r>
              <a:rPr lang="en-US" altLang="zh-CN" dirty="0"/>
              <a:t>12</a:t>
            </a:r>
            <a:r>
              <a:rPr lang="zh-CN" altLang="zh-CN" dirty="0"/>
              <a:t>月</a:t>
            </a:r>
            <a:r>
              <a:rPr lang="en-US" altLang="zh-CN" dirty="0"/>
              <a:t>13</a:t>
            </a:r>
            <a:r>
              <a:rPr lang="zh-CN" altLang="zh-CN" dirty="0"/>
              <a:t>日上海交易所国债利率变动的</a:t>
            </a:r>
            <a:r>
              <a:rPr lang="en-US" altLang="zh-CN" dirty="0"/>
              <a:t>90.85%</a:t>
            </a:r>
            <a:r>
              <a:rPr lang="zh-CN" altLang="zh-CN" dirty="0"/>
              <a:t>也可用前三个主成份来解释</a:t>
            </a:r>
            <a:endParaRPr lang="zh-CN" altLang="en-US" dirty="0"/>
          </a:p>
        </p:txBody>
      </p:sp>
    </p:spTree>
    <p:extLst>
      <p:ext uri="{BB962C8B-B14F-4D97-AF65-F5344CB8AC3E}">
        <p14:creationId xmlns:p14="http://schemas.microsoft.com/office/powerpoint/2010/main" val="2163396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1A391F-BFBE-1A49-B01E-573FFB570E27}"/>
              </a:ext>
            </a:extLst>
          </p:cNvPr>
          <p:cNvSpPr>
            <a:spLocks noGrp="1"/>
          </p:cNvSpPr>
          <p:nvPr>
            <p:ph type="title"/>
          </p:nvPr>
        </p:nvSpPr>
        <p:spPr>
          <a:xfrm>
            <a:off x="0" y="44450"/>
            <a:ext cx="9372600" cy="846931"/>
          </a:xfrm>
        </p:spPr>
        <p:txBody>
          <a:bodyPr>
            <a:normAutofit fontScale="90000"/>
          </a:bodyPr>
          <a:lstStyle/>
          <a:p>
            <a:r>
              <a:rPr lang="zh-CN" altLang="zh-CN" b="1" dirty="0"/>
              <a:t>例</a:t>
            </a:r>
            <a:r>
              <a:rPr lang="en-US" altLang="zh-CN" b="1" dirty="0"/>
              <a:t>8.1 </a:t>
            </a:r>
            <a:r>
              <a:rPr lang="zh-CN" altLang="zh-CN" b="1" dirty="0"/>
              <a:t>中国国债即期利率变化的主成分分析</a:t>
            </a:r>
            <a:endParaRPr kumimoji="1" lang="zh-CN" altLang="en-US" dirty="0"/>
          </a:p>
        </p:txBody>
      </p:sp>
      <p:pic>
        <p:nvPicPr>
          <p:cNvPr id="5" name="内容占位符 4">
            <a:extLst>
              <a:ext uri="{FF2B5EF4-FFF2-40B4-BE49-F238E27FC236}">
                <a16:creationId xmlns:a16="http://schemas.microsoft.com/office/drawing/2014/main" id="{2DAA5DDE-1537-9A4B-984D-22F19A7C45A8}"/>
              </a:ext>
            </a:extLst>
          </p:cNvPr>
          <p:cNvPicPr>
            <a:picLocks noGrp="1" noChangeAspect="1"/>
          </p:cNvPicPr>
          <p:nvPr>
            <p:ph idx="1"/>
          </p:nvPr>
        </p:nvPicPr>
        <p:blipFill>
          <a:blip r:embed="rId2"/>
          <a:stretch>
            <a:fillRect/>
          </a:stretch>
        </p:blipFill>
        <p:spPr>
          <a:xfrm>
            <a:off x="635000" y="1447800"/>
            <a:ext cx="7874000" cy="4775200"/>
          </a:xfrm>
          <a:prstGeom prst="rect">
            <a:avLst/>
          </a:prstGeom>
        </p:spPr>
      </p:pic>
      <p:sp>
        <p:nvSpPr>
          <p:cNvPr id="4" name="灯片编号占位符 3">
            <a:extLst>
              <a:ext uri="{FF2B5EF4-FFF2-40B4-BE49-F238E27FC236}">
                <a16:creationId xmlns:a16="http://schemas.microsoft.com/office/drawing/2014/main" id="{63DC322B-F1A2-9841-BDAA-A4E315E18DA7}"/>
              </a:ext>
            </a:extLst>
          </p:cNvPr>
          <p:cNvSpPr>
            <a:spLocks noGrp="1"/>
          </p:cNvSpPr>
          <p:nvPr>
            <p:ph type="sldNum" sz="quarter" idx="10"/>
          </p:nvPr>
        </p:nvSpPr>
        <p:spPr/>
        <p:txBody>
          <a:bodyPr/>
          <a:lstStyle/>
          <a:p>
            <a:pPr>
              <a:defRPr/>
            </a:pPr>
            <a:fld id="{923144D4-4537-FE42-A10B-59D0A9F39BA6}" type="slidenum">
              <a:rPr lang="zh-CN" altLang="en-US" smtClean="0"/>
              <a:pPr>
                <a:defRPr/>
              </a:pPr>
              <a:t>20</a:t>
            </a:fld>
            <a:endParaRPr lang="zh-CN" altLang="en-US"/>
          </a:p>
        </p:txBody>
      </p:sp>
    </p:spTree>
    <p:extLst>
      <p:ext uri="{BB962C8B-B14F-4D97-AF65-F5344CB8AC3E}">
        <p14:creationId xmlns:p14="http://schemas.microsoft.com/office/powerpoint/2010/main" val="312980372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因子分析</a:t>
            </a:r>
          </a:p>
        </p:txBody>
      </p:sp>
      <mc:AlternateContent xmlns:mc="http://schemas.openxmlformats.org/markup-compatibility/2006" xmlns:a14="http://schemas.microsoft.com/office/drawing/2010/main">
        <mc:Choice Requires="a14">
          <p:sp>
            <p:nvSpPr>
              <p:cNvPr id="7" name="内容占位符 6"/>
              <p:cNvSpPr>
                <a:spLocks noGrp="1"/>
              </p:cNvSpPr>
              <p:nvPr>
                <p:ph idx="1"/>
              </p:nvPr>
            </p:nvSpPr>
            <p:spPr/>
            <p:txBody>
              <a:bodyPr/>
              <a:lstStyle/>
              <a:p>
                <a:r>
                  <a:rPr lang="zh-CN" altLang="en-US" dirty="0"/>
                  <a:t>因子分析方程</a:t>
                </a:r>
                <a:endParaRPr lang="en-US" altLang="zh-CN" dirty="0"/>
              </a:p>
              <a:p>
                <a:endParaRPr lang="en-US" altLang="zh-CN" dirty="0"/>
              </a:p>
              <a:p>
                <a:endParaRPr lang="en-US" altLang="zh-CN" dirty="0"/>
              </a:p>
              <a:p>
                <a:r>
                  <a:rPr lang="zh-CN" altLang="zh-CN" dirty="0"/>
                  <a:t>当因子</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𝑗</m:t>
                        </m:r>
                      </m:sub>
                    </m:sSub>
                  </m:oMath>
                </a14:m>
                <a:r>
                  <a:rPr lang="zh-CN" altLang="zh-CN" dirty="0"/>
                  <a:t>由主成分分析得到时，系数</a:t>
                </a:r>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𝑙</m:t>
                        </m:r>
                      </m:e>
                      <m:sub>
                        <m:r>
                          <a:rPr lang="en-US" altLang="zh-CN" i="1">
                            <a:latin typeface="Cambria Math" panose="02040503050406030204" pitchFamily="18" charset="0"/>
                          </a:rPr>
                          <m:t>𝑗𝑖</m:t>
                        </m:r>
                      </m:sub>
                    </m:sSub>
                  </m:oMath>
                </a14:m>
                <a:r>
                  <a:rPr lang="zh-CN" altLang="zh-CN" dirty="0"/>
                  <a:t>为</a:t>
                </a:r>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𝑙</m:t>
                          </m:r>
                        </m:e>
                        <m:sub>
                          <m:r>
                            <a:rPr lang="en-US" altLang="zh-CN" i="1">
                              <a:latin typeface="Cambria Math" panose="02040503050406030204" pitchFamily="18" charset="0"/>
                            </a:rPr>
                            <m:t>𝑗𝑖</m:t>
                          </m:r>
                        </m:sub>
                      </m:sSub>
                      <m:r>
                        <a:rPr lang="en-US" altLang="zh-CN">
                          <a:latin typeface="Cambria Math" panose="02040503050406030204" pitchFamily="18" charset="0"/>
                        </a:rPr>
                        <m:t>=</m:t>
                      </m:r>
                      <m:rad>
                        <m:radPr>
                          <m:degHide m:val="on"/>
                          <m:ctrlPr>
                            <a:rPr lang="zh-CN" altLang="zh-CN" i="1">
                              <a:latin typeface="Cambria Math" panose="02040503050406030204" pitchFamily="18" charset="0"/>
                            </a:rPr>
                          </m:ctrlPr>
                        </m:radPr>
                        <m:deg/>
                        <m:e>
                          <m:sSub>
                            <m:sSubPr>
                              <m:ctrlPr>
                                <a:rPr lang="zh-CN" altLang="zh-CN" i="1">
                                  <a:latin typeface="Cambria Math" panose="02040503050406030204" pitchFamily="18" charset="0"/>
                                </a:rPr>
                              </m:ctrlPr>
                            </m:sSubPr>
                            <m:e>
                              <m:r>
                                <a:rPr lang="en-US" altLang="zh-CN" i="1">
                                  <a:latin typeface="Cambria Math" panose="02040503050406030204" pitchFamily="18" charset="0"/>
                                </a:rPr>
                                <m:t>𝜆</m:t>
                              </m:r>
                            </m:e>
                            <m:sub>
                              <m:r>
                                <a:rPr lang="en-US" altLang="zh-CN" i="1">
                                  <a:latin typeface="Cambria Math" panose="02040503050406030204" pitchFamily="18" charset="0"/>
                                </a:rPr>
                                <m:t>𝑗</m:t>
                              </m:r>
                            </m:sub>
                          </m:sSub>
                        </m:e>
                      </m:rad>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𝛼</m:t>
                          </m:r>
                        </m:e>
                        <m:sub>
                          <m:r>
                            <a:rPr lang="en-US" altLang="zh-CN" i="1">
                              <a:latin typeface="Cambria Math" panose="02040503050406030204" pitchFamily="18" charset="0"/>
                            </a:rPr>
                            <m:t>𝑗𝑖</m:t>
                          </m:r>
                        </m:sub>
                      </m:sSub>
                    </m:oMath>
                  </m:oMathPara>
                </a14:m>
                <a:endParaRPr lang="zh-CN" altLang="zh-CN" dirty="0"/>
              </a:p>
              <a:p>
                <a14:m>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𝛼</m:t>
                        </m:r>
                      </m:e>
                      <m:sub>
                        <m:r>
                          <a:rPr lang="en-US" altLang="zh-CN" i="1">
                            <a:latin typeface="Cambria Math" panose="02040503050406030204" pitchFamily="18" charset="0"/>
                          </a:rPr>
                          <m:t>𝑗𝑖</m:t>
                        </m:r>
                      </m:sub>
                    </m:sSub>
                  </m:oMath>
                </a14:m>
                <a:r>
                  <a:rPr lang="zh-CN" altLang="zh-CN" dirty="0"/>
                  <a:t>是式（</a:t>
                </a:r>
                <a:r>
                  <a:rPr lang="en-US" altLang="zh-CN" dirty="0"/>
                  <a:t>8.1</a:t>
                </a:r>
                <a:r>
                  <a:rPr lang="zh-CN" altLang="zh-CN" dirty="0"/>
                  <a:t>）中</a:t>
                </a:r>
                <a14:m>
                  <m:oMath xmlns:m="http://schemas.openxmlformats.org/officeDocument/2006/math">
                    <m:sSup>
                      <m:sSupPr>
                        <m:ctrlPr>
                          <a:rPr lang="zh-CN" altLang="zh-CN" i="1">
                            <a:latin typeface="Cambria Math" panose="02040503050406030204" pitchFamily="18" charset="0"/>
                          </a:rPr>
                        </m:ctrlPr>
                      </m:sSupPr>
                      <m:e>
                        <m:sSubSup>
                          <m:sSubSupPr>
                            <m:ctrlPr>
                              <a:rPr lang="zh-CN" altLang="zh-CN" i="1">
                                <a:latin typeface="Cambria Math" panose="02040503050406030204" pitchFamily="18" charset="0"/>
                              </a:rPr>
                            </m:ctrlPr>
                          </m:sSubSupPr>
                          <m:e>
                            <m:r>
                              <a:rPr lang="en-US" altLang="zh-CN">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𝑖</m:t>
                                </m:r>
                              </m:sub>
                            </m:sSub>
                          </m:sup>
                        </m:sSubSup>
                      </m:e>
                      <m:sup>
                        <m:r>
                          <a:rPr lang="en-US" altLang="zh-CN" i="1">
                            <a:latin typeface="Cambria Math" panose="02040503050406030204" pitchFamily="18" charset="0"/>
                          </a:rPr>
                          <m:t>∗</m:t>
                        </m:r>
                      </m:sup>
                    </m:sSup>
                  </m:oMath>
                </a14:m>
                <a:r>
                  <a:rPr lang="zh-CN" altLang="zh-CN" dirty="0"/>
                  <a:t>项的系数。</a:t>
                </a:r>
              </a:p>
              <a:p>
                <a:endParaRPr lang="en-US" altLang="zh-CN" dirty="0"/>
              </a:p>
            </p:txBody>
          </p:sp>
        </mc:Choice>
        <mc:Fallback xmlns="">
          <p:sp>
            <p:nvSpPr>
              <p:cNvPr id="7" name="内容占位符 6"/>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21</a:t>
            </a:fld>
            <a:endParaRPr lang="zh-CN" altLang="en-US"/>
          </a:p>
        </p:txBody>
      </p:sp>
      <p:sp>
        <p:nvSpPr>
          <p:cNvPr id="8"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mc:AlternateContent xmlns:mc="http://schemas.openxmlformats.org/markup-compatibility/2006" xmlns:a14="http://schemas.microsoft.com/office/drawing/2010/main">
        <mc:Choice Requires="a14">
          <p:sp>
            <p:nvSpPr>
              <p:cNvPr id="2" name="矩形 1">
                <a:extLst>
                  <a:ext uri="{FF2B5EF4-FFF2-40B4-BE49-F238E27FC236}">
                    <a16:creationId xmlns:a16="http://schemas.microsoft.com/office/drawing/2014/main" id="{FA784F0D-7357-844D-B6FE-FFDE08E3A709}"/>
                  </a:ext>
                </a:extLst>
              </p:cNvPr>
              <p:cNvSpPr/>
              <p:nvPr/>
            </p:nvSpPr>
            <p:spPr>
              <a:xfrm>
                <a:off x="2971800" y="1905001"/>
                <a:ext cx="2663960" cy="90819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zh-CN" altLang="en-US" i="1">
                              <a:solidFill>
                                <a:srgbClr val="836967"/>
                              </a:solidFill>
                              <a:latin typeface="Cambria Math" panose="02040503050406030204" pitchFamily="18" charset="0"/>
                            </a:rPr>
                          </m:ctrlPr>
                        </m:sSupPr>
                        <m:e>
                          <m:sSubSup>
                            <m:sSubSupPr>
                              <m:ctrlPr>
                                <a:rPr lang="zh-CN" altLang="en-US" i="1">
                                  <a:solidFill>
                                    <a:srgbClr val="836967"/>
                                  </a:solidFill>
                                  <a:latin typeface="Cambria Math" panose="02040503050406030204" pitchFamily="18" charset="0"/>
                                </a:rPr>
                              </m:ctrlPr>
                            </m:sSubSupPr>
                            <m:e>
                              <m:r>
                                <a:rPr lang="zh-CN" altLang="en-US">
                                  <a:latin typeface="Cambria Math" panose="02040503050406030204" pitchFamily="18" charset="0"/>
                                </a:rPr>
                                <m:t>∆</m:t>
                              </m:r>
                              <m:r>
                                <a:rPr lang="zh-CN" altLang="en-US" i="1">
                                  <a:latin typeface="Cambria Math" panose="02040503050406030204" pitchFamily="18" charset="0"/>
                                </a:rPr>
                                <m:t>𝑅</m:t>
                              </m:r>
                            </m:e>
                            <m:sub>
                              <m:r>
                                <a:rPr lang="zh-CN" altLang="en-US" i="1">
                                  <a:latin typeface="Cambria Math" panose="02040503050406030204" pitchFamily="18" charset="0"/>
                                </a:rPr>
                                <m:t>𝑡</m:t>
                              </m:r>
                            </m:sub>
                            <m:sup>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𝑡</m:t>
                                  </m:r>
                                </m:e>
                                <m:sub>
                                  <m:r>
                                    <a:rPr lang="zh-CN" altLang="en-US" i="1">
                                      <a:latin typeface="Cambria Math" panose="02040503050406030204" pitchFamily="18" charset="0"/>
                                    </a:rPr>
                                    <m:t>𝑖</m:t>
                                  </m:r>
                                </m:sub>
                              </m:sSub>
                            </m:sup>
                          </m:sSubSup>
                        </m:e>
                        <m:sup>
                          <m:r>
                            <a:rPr lang="zh-CN" altLang="en-US" i="0">
                              <a:latin typeface="Cambria Math" panose="02040503050406030204" pitchFamily="18" charset="0"/>
                            </a:rPr>
                            <m:t>∗</m:t>
                          </m:r>
                        </m:sup>
                      </m:sSup>
                      <m:r>
                        <a:rPr lang="zh-CN" altLang="en-US" i="0">
                          <a:latin typeface="Cambria Math" panose="02040503050406030204" pitchFamily="18" charset="0"/>
                        </a:rPr>
                        <m:t>=</m:t>
                      </m:r>
                      <m:nary>
                        <m:naryPr>
                          <m:chr m:val="∑"/>
                          <m:limLoc m:val="undOvr"/>
                          <m:ctrlPr>
                            <a:rPr lang="zh-CN" altLang="en-US" i="1">
                              <a:latin typeface="Cambria Math" panose="02040503050406030204" pitchFamily="18" charset="0"/>
                            </a:rPr>
                          </m:ctrlPr>
                        </m:naryPr>
                        <m:sub>
                          <m:r>
                            <a:rPr lang="zh-CN" altLang="en-US" i="1">
                              <a:latin typeface="Cambria Math" panose="02040503050406030204" pitchFamily="18" charset="0"/>
                            </a:rPr>
                            <m:t>𝑗</m:t>
                          </m:r>
                          <m:r>
                            <a:rPr lang="zh-CN" altLang="en-US" i="0">
                              <a:latin typeface="Cambria Math" panose="02040503050406030204" pitchFamily="18" charset="0"/>
                            </a:rPr>
                            <m:t>=1</m:t>
                          </m:r>
                        </m:sub>
                        <m:sup>
                          <m:r>
                            <a:rPr lang="zh-CN" altLang="en-US" i="1">
                              <a:latin typeface="Cambria Math" panose="02040503050406030204" pitchFamily="18" charset="0"/>
                            </a:rPr>
                            <m:t>𝑘</m:t>
                          </m:r>
                        </m:sup>
                        <m:e>
                          <m:d>
                            <m:dPr>
                              <m:ctrlPr>
                                <a:rPr lang="zh-CN" altLang="en-US" i="1">
                                  <a:solidFill>
                                    <a:srgbClr val="836967"/>
                                  </a:solidFill>
                                  <a:latin typeface="Cambria Math" panose="02040503050406030204" pitchFamily="18" charset="0"/>
                                </a:rPr>
                              </m:ctrlPr>
                            </m:dPr>
                            <m:e>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𝑙</m:t>
                                  </m:r>
                                </m:e>
                                <m:sub>
                                  <m:r>
                                    <a:rPr lang="zh-CN" altLang="en-US" i="1">
                                      <a:latin typeface="Cambria Math" panose="02040503050406030204" pitchFamily="18" charset="0"/>
                                    </a:rPr>
                                    <m:t>𝑗𝑖</m:t>
                                  </m:r>
                                </m:sub>
                              </m:sSub>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𝐹</m:t>
                                  </m:r>
                                </m:e>
                                <m:sub>
                                  <m:r>
                                    <a:rPr lang="zh-CN" altLang="en-US" i="1">
                                      <a:latin typeface="Cambria Math" panose="02040503050406030204" pitchFamily="18" charset="0"/>
                                    </a:rPr>
                                    <m:t>𝑗</m:t>
                                  </m:r>
                                </m:sub>
                                <m:sup>
                                  <m:r>
                                    <a:rPr lang="zh-CN" altLang="en-US" i="0">
                                      <a:latin typeface="Cambria Math" panose="02040503050406030204" pitchFamily="18" charset="0"/>
                                    </a:rPr>
                                    <m:t>∗</m:t>
                                  </m:r>
                                </m:sup>
                              </m:sSubSup>
                            </m:e>
                          </m:d>
                        </m:e>
                      </m:nary>
                      <m:r>
                        <a:rPr lang="zh-CN" altLang="en-US" i="0">
                          <a:latin typeface="Cambria Math" panose="02040503050406030204" pitchFamily="18" charset="0"/>
                        </a:rPr>
                        <m:t>+</m:t>
                      </m:r>
                      <m:sSub>
                        <m:sSubPr>
                          <m:ctrlPr>
                            <a:rPr lang="zh-CN" altLang="en-US" i="1">
                              <a:solidFill>
                                <a:srgbClr val="836967"/>
                              </a:solidFill>
                              <a:latin typeface="Cambria Math" panose="02040503050406030204" pitchFamily="18" charset="0"/>
                            </a:rPr>
                          </m:ctrlPr>
                        </m:sSubPr>
                        <m:e>
                          <m:r>
                            <a:rPr lang="zh-CN" altLang="en-US" i="1">
                              <a:latin typeface="Cambria Math" panose="02040503050406030204" pitchFamily="18" charset="0"/>
                            </a:rPr>
                            <m:t>𝜀</m:t>
                          </m:r>
                        </m:e>
                        <m:sub>
                          <m:r>
                            <a:rPr lang="zh-CN" altLang="en-US" i="1">
                              <a:latin typeface="Cambria Math" panose="02040503050406030204" pitchFamily="18" charset="0"/>
                            </a:rPr>
                            <m:t>𝑖</m:t>
                          </m:r>
                        </m:sub>
                      </m:sSub>
                    </m:oMath>
                  </m:oMathPara>
                </a14:m>
                <a:endParaRPr lang="zh-CN" altLang="en-US" dirty="0"/>
              </a:p>
            </p:txBody>
          </p:sp>
        </mc:Choice>
        <mc:Fallback xmlns="">
          <p:sp>
            <p:nvSpPr>
              <p:cNvPr id="2" name="矩形 1">
                <a:extLst>
                  <a:ext uri="{FF2B5EF4-FFF2-40B4-BE49-F238E27FC236}">
                    <a16:creationId xmlns:a16="http://schemas.microsoft.com/office/drawing/2014/main" id="{FA784F0D-7357-844D-B6FE-FFDE08E3A709}"/>
                  </a:ext>
                </a:extLst>
              </p:cNvPr>
              <p:cNvSpPr>
                <a:spLocks noRot="1" noChangeAspect="1" noMove="1" noResize="1" noEditPoints="1" noAdjustHandles="1" noChangeArrowheads="1" noChangeShapeType="1" noTextEdit="1"/>
              </p:cNvSpPr>
              <p:nvPr/>
            </p:nvSpPr>
            <p:spPr>
              <a:xfrm>
                <a:off x="2971800" y="1905001"/>
                <a:ext cx="2663960" cy="908197"/>
              </a:xfrm>
              <a:prstGeom prst="rect">
                <a:avLst/>
              </a:prstGeom>
              <a:blipFill>
                <a:blip r:embed="rId3"/>
                <a:stretch>
                  <a:fillRect t="-91667" b="-1416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44525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利率期限结构主成分因子载荷示例</a:t>
            </a:r>
          </a:p>
        </p:txBody>
      </p:sp>
      <p:sp>
        <p:nvSpPr>
          <p:cNvPr id="5" name="内容占位符 4"/>
          <p:cNvSpPr>
            <a:spLocks noGrp="1"/>
          </p:cNvSpPr>
          <p:nvPr>
            <p:ph idx="1"/>
          </p:nvPr>
        </p:nvSpPr>
        <p:spPr/>
        <p:txBody>
          <a:bodyPr/>
          <a:lstStyle/>
          <a:p>
            <a:endParaRPr lang="zh-CN" altLang="en-US"/>
          </a:p>
        </p:txBody>
      </p:sp>
      <p:pic>
        <p:nvPicPr>
          <p:cNvPr id="4" name="图片 3"/>
          <p:cNvPicPr/>
          <p:nvPr/>
        </p:nvPicPr>
        <p:blipFill>
          <a:blip r:embed="rId2" cstate="print"/>
          <a:srcRect/>
          <a:stretch>
            <a:fillRect/>
          </a:stretch>
        </p:blipFill>
        <p:spPr bwMode="auto">
          <a:xfrm>
            <a:off x="457200" y="1887972"/>
            <a:ext cx="8115300" cy="3541278"/>
          </a:xfrm>
          <a:prstGeom prst="rect">
            <a:avLst/>
          </a:prstGeom>
          <a:noFill/>
          <a:ln w="9525">
            <a:noFill/>
            <a:miter lim="800000"/>
            <a:headEnd/>
            <a:tailEnd/>
          </a:ln>
        </p:spPr>
      </p:pic>
      <p:sp>
        <p:nvSpPr>
          <p:cNvPr id="6" name="灯片编号占位符 5"/>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22</a:t>
            </a:fld>
            <a:endParaRPr lang="zh-CN" altLang="en-US" dirty="0"/>
          </a:p>
        </p:txBody>
      </p:sp>
    </p:spTree>
    <p:extLst>
      <p:ext uri="{BB962C8B-B14F-4D97-AF65-F5344CB8AC3E}">
        <p14:creationId xmlns:p14="http://schemas.microsoft.com/office/powerpoint/2010/main" val="443564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利率期限结构变动的因子分析</a:t>
            </a:r>
            <a:endParaRPr lang="zh-CN" altLang="en-US" dirty="0"/>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467544" y="1808820"/>
                <a:ext cx="8254280" cy="3888432"/>
              </a:xfrm>
            </p:spPr>
            <p:txBody>
              <a:bodyPr>
                <a:normAutofit/>
              </a:bodyPr>
              <a:lstStyle/>
              <a:p>
                <a14:m>
                  <m:oMath xmlns:m="http://schemas.openxmlformats.org/officeDocument/2006/math">
                    <m:r>
                      <a:rPr lang="en-US" altLang="zh-CN" sz="1950" i="1" dirty="0">
                        <a:latin typeface="Cambria Math"/>
                      </a:rPr>
                      <m:t>𝑙</m:t>
                    </m:r>
                    <m:r>
                      <a:rPr lang="en-US" altLang="zh-CN" sz="1950" i="1" baseline="-25000" dirty="0">
                        <a:latin typeface="Cambria Math"/>
                      </a:rPr>
                      <m:t>1</m:t>
                    </m:r>
                  </m:oMath>
                </a14:m>
                <a:r>
                  <a:rPr lang="zh-CN" altLang="en-US" sz="1950" dirty="0"/>
                  <a:t>水平因子：</a:t>
                </a:r>
                <a:r>
                  <a:rPr lang="zh-CN" altLang="zh-CN" sz="1950" dirty="0"/>
                  <a:t>当第一个</a:t>
                </a:r>
                <a:r>
                  <a:rPr lang="zh-CN" altLang="en-US" sz="1950" dirty="0"/>
                  <a:t>主成分</a:t>
                </a:r>
                <a:r>
                  <a:rPr lang="zh-CN" altLang="zh-CN" sz="1950" dirty="0"/>
                  <a:t>变动时，不同期限的利率将发生同样幅度的变动。它常常可以解释利率曲线变化的</a:t>
                </a:r>
                <a:r>
                  <a:rPr lang="en-US" altLang="zh-CN" sz="1950" dirty="0"/>
                  <a:t>60%</a:t>
                </a:r>
                <a:r>
                  <a:rPr lang="zh-CN" altLang="zh-CN" sz="1950" dirty="0"/>
                  <a:t>－</a:t>
                </a:r>
                <a:r>
                  <a:rPr lang="en-US" altLang="zh-CN" sz="1950" dirty="0"/>
                  <a:t>80%</a:t>
                </a:r>
              </a:p>
              <a:p>
                <a:endParaRPr lang="zh-CN" altLang="zh-CN" sz="1950" dirty="0"/>
              </a:p>
              <a:p>
                <a14:m>
                  <m:oMath xmlns:m="http://schemas.openxmlformats.org/officeDocument/2006/math">
                    <m:r>
                      <a:rPr lang="en-US" altLang="zh-CN" sz="1950" i="1" dirty="0">
                        <a:solidFill>
                          <a:srgbClr val="FF0000"/>
                        </a:solidFill>
                        <a:latin typeface="Cambria Math"/>
                      </a:rPr>
                      <m:t>𝑙</m:t>
                    </m:r>
                    <m:r>
                      <a:rPr lang="en-US" altLang="zh-CN" sz="1950" i="1" baseline="-25000" dirty="0">
                        <a:solidFill>
                          <a:srgbClr val="FF0000"/>
                        </a:solidFill>
                        <a:latin typeface="Cambria Math"/>
                      </a:rPr>
                      <m:t>2</m:t>
                    </m:r>
                  </m:oMath>
                </a14:m>
                <a:r>
                  <a:rPr lang="zh-CN" altLang="en-US" sz="1950" dirty="0">
                    <a:solidFill>
                      <a:srgbClr val="FF0000"/>
                    </a:solidFill>
                  </a:rPr>
                  <a:t>斜率因子</a:t>
                </a:r>
                <a:r>
                  <a:rPr lang="zh-CN" altLang="en-US" sz="1950" dirty="0"/>
                  <a:t>：</a:t>
                </a:r>
                <a:r>
                  <a:rPr lang="zh-CN" altLang="zh-CN" sz="1950" dirty="0"/>
                  <a:t>通常会在</a:t>
                </a:r>
                <a:r>
                  <a:rPr lang="en-US" altLang="zh-CN" sz="1950" dirty="0"/>
                  <a:t>2</a:t>
                </a:r>
                <a:r>
                  <a:rPr lang="zh-CN" altLang="zh-CN" sz="1950" dirty="0"/>
                  <a:t>－</a:t>
                </a:r>
                <a:r>
                  <a:rPr lang="en-US" altLang="zh-CN" sz="1950" dirty="0"/>
                  <a:t>8</a:t>
                </a:r>
                <a:r>
                  <a:rPr lang="zh-CN" altLang="zh-CN" sz="1950" dirty="0"/>
                  <a:t>年之间穿过横轴。</a:t>
                </a:r>
                <a:r>
                  <a:rPr lang="zh-CN" altLang="en-US" sz="1950" dirty="0"/>
                  <a:t>这</a:t>
                </a:r>
                <a:r>
                  <a:rPr lang="zh-CN" altLang="zh-CN" sz="1950" dirty="0"/>
                  <a:t>个</a:t>
                </a:r>
                <a:r>
                  <a:rPr lang="zh-CN" altLang="en-US" sz="1950" dirty="0"/>
                  <a:t>主成分</a:t>
                </a:r>
                <a:r>
                  <a:rPr lang="zh-CN" altLang="zh-CN" sz="1950" dirty="0"/>
                  <a:t>变动时，长短期利率的变动是不同的</a:t>
                </a:r>
                <a:r>
                  <a:rPr lang="zh-CN" altLang="en-US" sz="1950" dirty="0"/>
                  <a:t>。它</a:t>
                </a:r>
                <a:r>
                  <a:rPr lang="zh-CN" altLang="zh-CN" sz="1950" dirty="0"/>
                  <a:t>可用来衡量长短期利率的期限差异</a:t>
                </a:r>
                <a:r>
                  <a:rPr lang="zh-CN" altLang="en-US" sz="1950" dirty="0"/>
                  <a:t>，</a:t>
                </a:r>
                <a:r>
                  <a:rPr lang="zh-CN" altLang="zh-CN" sz="1950" dirty="0"/>
                  <a:t>通常可以解释利率曲线变化的</a:t>
                </a:r>
                <a:r>
                  <a:rPr lang="en-US" altLang="zh-CN" sz="1950" dirty="0"/>
                  <a:t>5%</a:t>
                </a:r>
                <a:r>
                  <a:rPr lang="zh-CN" altLang="zh-CN" sz="1950" dirty="0"/>
                  <a:t>－</a:t>
                </a:r>
                <a:r>
                  <a:rPr lang="en-US" altLang="zh-CN" sz="1950" dirty="0"/>
                  <a:t>30%</a:t>
                </a:r>
                <a:r>
                  <a:rPr lang="zh-CN" altLang="en-US" sz="1950" dirty="0"/>
                  <a:t>，许多研究者还发现其对股市等具有很强的解释力</a:t>
                </a:r>
                <a:endParaRPr lang="en-US" altLang="zh-CN" sz="1950" dirty="0"/>
              </a:p>
              <a:p>
                <a:endParaRPr lang="zh-CN" altLang="zh-CN" sz="1950" dirty="0"/>
              </a:p>
              <a:p>
                <a14:m>
                  <m:oMath xmlns:m="http://schemas.openxmlformats.org/officeDocument/2006/math">
                    <m:r>
                      <a:rPr lang="en-US" altLang="zh-CN" sz="1950" i="1" dirty="0">
                        <a:latin typeface="Cambria Math"/>
                      </a:rPr>
                      <m:t>𝑙</m:t>
                    </m:r>
                    <m:r>
                      <a:rPr lang="en-US" altLang="zh-CN" sz="1950" i="1" baseline="-25000" dirty="0">
                        <a:latin typeface="Cambria Math"/>
                      </a:rPr>
                      <m:t>3</m:t>
                    </m:r>
                  </m:oMath>
                </a14:m>
                <a:r>
                  <a:rPr lang="zh-CN" altLang="en-US" sz="1950" dirty="0"/>
                  <a:t>曲度因子：</a:t>
                </a:r>
                <a:r>
                  <a:rPr lang="zh-CN" altLang="zh-CN" sz="1950" dirty="0"/>
                  <a:t>通常呈现蝶形</a:t>
                </a:r>
                <a:r>
                  <a:rPr lang="zh-CN" altLang="en-US" sz="1950" dirty="0"/>
                  <a:t>，</a:t>
                </a:r>
                <a:r>
                  <a:rPr lang="zh-CN" altLang="zh-CN" sz="1950" dirty="0"/>
                  <a:t>说明第三个</a:t>
                </a:r>
                <a:r>
                  <a:rPr lang="zh-CN" altLang="en-US" sz="1950" dirty="0"/>
                  <a:t>主成分</a:t>
                </a:r>
                <a:r>
                  <a:rPr lang="zh-CN" altLang="zh-CN" sz="1950" dirty="0"/>
                  <a:t>对利率期限结构上的短、中和长期利率具有不同的影响。它一般解释了收益率曲线变化的</a:t>
                </a:r>
                <a:r>
                  <a:rPr lang="en-US" altLang="zh-CN" sz="1950" dirty="0"/>
                  <a:t>0%</a:t>
                </a:r>
                <a:r>
                  <a:rPr lang="zh-CN" altLang="zh-CN" sz="1950" dirty="0"/>
                  <a:t>－</a:t>
                </a:r>
                <a:r>
                  <a:rPr lang="en-US" altLang="zh-CN" sz="1950" dirty="0"/>
                  <a:t>10%</a:t>
                </a:r>
                <a:endParaRPr lang="zh-CN" altLang="zh-CN" sz="1950" dirty="0"/>
              </a:p>
              <a:p>
                <a:endParaRPr lang="zh-CN" altLang="en-US"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467544" y="1808820"/>
                <a:ext cx="8254280" cy="3888432"/>
              </a:xfrm>
              <a:blipFill>
                <a:blip r:embed="rId2"/>
                <a:stretch>
                  <a:fillRect t="-651" r="-154"/>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23</a:t>
            </a:fld>
            <a:endParaRPr lang="zh-CN" altLang="en-US" dirty="0"/>
          </a:p>
        </p:txBody>
      </p:sp>
    </p:spTree>
    <p:extLst>
      <p:ext uri="{BB962C8B-B14F-4D97-AF65-F5344CB8AC3E}">
        <p14:creationId xmlns:p14="http://schemas.microsoft.com/office/powerpoint/2010/main" val="3675575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71F049-FA58-5E4B-8EF9-1BE589235AC6}"/>
              </a:ext>
            </a:extLst>
          </p:cNvPr>
          <p:cNvSpPr>
            <a:spLocks noGrp="1"/>
          </p:cNvSpPr>
          <p:nvPr>
            <p:ph type="title"/>
          </p:nvPr>
        </p:nvSpPr>
        <p:spPr/>
        <p:txBody>
          <a:bodyPr>
            <a:noAutofit/>
          </a:bodyPr>
          <a:lstStyle/>
          <a:p>
            <a:r>
              <a:rPr lang="zh-CN" altLang="zh-CN" sz="3200" b="1" dirty="0"/>
              <a:t>例</a:t>
            </a:r>
            <a:r>
              <a:rPr lang="en-US" altLang="zh-CN" sz="3200" b="1" dirty="0"/>
              <a:t>8.2 </a:t>
            </a:r>
            <a:r>
              <a:rPr lang="zh-CN" altLang="zh-CN" sz="3200" b="1" dirty="0"/>
              <a:t>中国国债即期利率变化的因子分析</a:t>
            </a:r>
            <a:endParaRPr kumimoji="1" lang="zh-CN" altLang="en-US" sz="3200" dirty="0"/>
          </a:p>
        </p:txBody>
      </p:sp>
      <p:pic>
        <p:nvPicPr>
          <p:cNvPr id="5" name="内容占位符 4">
            <a:extLst>
              <a:ext uri="{FF2B5EF4-FFF2-40B4-BE49-F238E27FC236}">
                <a16:creationId xmlns:a16="http://schemas.microsoft.com/office/drawing/2014/main" id="{C9137F3C-9F4D-E44F-AEFA-539A0FEC9984}"/>
              </a:ext>
            </a:extLst>
          </p:cNvPr>
          <p:cNvPicPr>
            <a:picLocks noGrp="1" noChangeAspect="1"/>
          </p:cNvPicPr>
          <p:nvPr>
            <p:ph idx="1"/>
          </p:nvPr>
        </p:nvPicPr>
        <p:blipFill>
          <a:blip r:embed="rId2"/>
          <a:stretch>
            <a:fillRect/>
          </a:stretch>
        </p:blipFill>
        <p:spPr>
          <a:xfrm>
            <a:off x="1067122" y="1132284"/>
            <a:ext cx="7009756" cy="5183187"/>
          </a:xfrm>
          <a:prstGeom prst="rect">
            <a:avLst/>
          </a:prstGeom>
        </p:spPr>
      </p:pic>
      <p:sp>
        <p:nvSpPr>
          <p:cNvPr id="4" name="灯片编号占位符 3">
            <a:extLst>
              <a:ext uri="{FF2B5EF4-FFF2-40B4-BE49-F238E27FC236}">
                <a16:creationId xmlns:a16="http://schemas.microsoft.com/office/drawing/2014/main" id="{47CFEF41-6835-5747-97C3-8C78E2E3893D}"/>
              </a:ext>
            </a:extLst>
          </p:cNvPr>
          <p:cNvSpPr>
            <a:spLocks noGrp="1"/>
          </p:cNvSpPr>
          <p:nvPr>
            <p:ph type="sldNum" sz="quarter" idx="10"/>
          </p:nvPr>
        </p:nvSpPr>
        <p:spPr/>
        <p:txBody>
          <a:bodyPr/>
          <a:lstStyle/>
          <a:p>
            <a:pPr>
              <a:defRPr/>
            </a:pPr>
            <a:fld id="{923144D4-4537-FE42-A10B-59D0A9F39BA6}" type="slidenum">
              <a:rPr lang="zh-CN" altLang="en-US" smtClean="0"/>
              <a:pPr>
                <a:defRPr/>
              </a:pPr>
              <a:t>24</a:t>
            </a:fld>
            <a:endParaRPr lang="zh-CN" altLang="en-US"/>
          </a:p>
        </p:txBody>
      </p:sp>
    </p:spTree>
    <p:extLst>
      <p:ext uri="{BB962C8B-B14F-4D97-AF65-F5344CB8AC3E}">
        <p14:creationId xmlns:p14="http://schemas.microsoft.com/office/powerpoint/2010/main" val="276115722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158C71B4-D88D-EF48-90FC-DD6991B197D8}"/>
              </a:ext>
            </a:extLst>
          </p:cNvPr>
          <p:cNvSpPr>
            <a:spLocks noGrp="1"/>
          </p:cNvSpPr>
          <p:nvPr>
            <p:ph type="title"/>
          </p:nvPr>
        </p:nvSpPr>
        <p:spPr/>
        <p:txBody>
          <a:bodyPr/>
          <a:lstStyle/>
          <a:p>
            <a:r>
              <a:rPr lang="zh-CN" altLang="en-US" dirty="0"/>
              <a:t>第三节</a:t>
            </a:r>
          </a:p>
        </p:txBody>
      </p:sp>
      <p:sp>
        <p:nvSpPr>
          <p:cNvPr id="6" name="文本占位符 5">
            <a:extLst>
              <a:ext uri="{FF2B5EF4-FFF2-40B4-BE49-F238E27FC236}">
                <a16:creationId xmlns:a16="http://schemas.microsoft.com/office/drawing/2014/main" id="{47EDF078-E9B1-0342-8BB0-578D30E43748}"/>
              </a:ext>
            </a:extLst>
          </p:cNvPr>
          <p:cNvSpPr>
            <a:spLocks noGrp="1"/>
          </p:cNvSpPr>
          <p:nvPr>
            <p:ph type="body" idx="1"/>
          </p:nvPr>
        </p:nvSpPr>
        <p:spPr/>
        <p:txBody>
          <a:bodyPr/>
          <a:lstStyle/>
          <a:p>
            <a:r>
              <a:rPr lang="zh-CN" altLang="en-US" dirty="0"/>
              <a:t>传统的利率期限结构理论</a:t>
            </a:r>
          </a:p>
        </p:txBody>
      </p:sp>
      <p:sp>
        <p:nvSpPr>
          <p:cNvPr id="4" name="灯片编号占位符 3">
            <a:extLst>
              <a:ext uri="{FF2B5EF4-FFF2-40B4-BE49-F238E27FC236}">
                <a16:creationId xmlns:a16="http://schemas.microsoft.com/office/drawing/2014/main" id="{774633CB-7904-2D49-9CA0-B9B3B662840B}"/>
              </a:ext>
            </a:extLst>
          </p:cNvPr>
          <p:cNvSpPr>
            <a:spLocks noGrp="1"/>
          </p:cNvSpPr>
          <p:nvPr>
            <p:ph type="sldNum" sz="quarter" idx="10"/>
          </p:nvPr>
        </p:nvSpPr>
        <p:spPr/>
        <p:txBody>
          <a:bodyPr/>
          <a:lstStyle/>
          <a:p>
            <a:pPr>
              <a:defRPr/>
            </a:pPr>
            <a:fld id="{923144D4-4537-FE42-A10B-59D0A9F39BA6}" type="slidenum">
              <a:rPr lang="zh-CN" altLang="en-US" smtClean="0"/>
              <a:pPr>
                <a:defRPr/>
              </a:pPr>
              <a:t>25</a:t>
            </a:fld>
            <a:endParaRPr lang="zh-CN" altLang="en-US"/>
          </a:p>
        </p:txBody>
      </p:sp>
    </p:spTree>
    <p:extLst>
      <p:ext uri="{BB962C8B-B14F-4D97-AF65-F5344CB8AC3E}">
        <p14:creationId xmlns:p14="http://schemas.microsoft.com/office/powerpoint/2010/main" val="365972681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700" dirty="0"/>
              <a:t>纯预期理论（</a:t>
            </a:r>
            <a:r>
              <a:rPr lang="en-US" altLang="zh-CN" sz="2700" dirty="0"/>
              <a:t>Pure Expectation Theory</a:t>
            </a:r>
            <a:r>
              <a:rPr lang="zh-CN" altLang="en-US" sz="2700" dirty="0"/>
              <a:t>）</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457200" y="1030375"/>
                <a:ext cx="8229600" cy="5494969"/>
              </a:xfrm>
            </p:spPr>
            <p:txBody>
              <a:bodyPr>
                <a:normAutofit fontScale="92500" lnSpcReduction="10000"/>
              </a:bodyPr>
              <a:lstStyle/>
              <a:p>
                <a:r>
                  <a:rPr lang="zh-CN" altLang="zh-CN" dirty="0"/>
                  <a:t>当前的利率期限结构</a:t>
                </a:r>
                <a:r>
                  <a:rPr lang="zh-CN" altLang="en-US" dirty="0"/>
                  <a:t>仅</a:t>
                </a:r>
                <a:r>
                  <a:rPr lang="zh-CN" altLang="zh-CN" dirty="0"/>
                  <a:t>代表了市场对未来即期利率变化的预期</a:t>
                </a:r>
                <a:endParaRPr lang="en-US" altLang="zh-CN" dirty="0"/>
              </a:p>
              <a:p>
                <a:r>
                  <a:rPr lang="zh-CN" altLang="en-US" dirty="0"/>
                  <a:t>纯预期理论有三个版本</a:t>
                </a:r>
                <a:endParaRPr lang="en-US" altLang="zh-CN" dirty="0"/>
              </a:p>
              <a:p>
                <a:pPr lvl="1"/>
                <a:r>
                  <a:rPr lang="zh-CN" altLang="zh-CN" dirty="0"/>
                  <a:t>远期利率等于市场对未来即期利率的预期</a:t>
                </a:r>
                <a:endParaRPr lang="en-US" altLang="zh-CN" dirty="0"/>
              </a:p>
              <a:p>
                <a:pPr marL="344487" lvl="1"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𝑖</m:t>
                              </m:r>
                            </m:sub>
                          </m:sSub>
                          <m:r>
                            <a:rPr lang="en-US"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𝑗</m:t>
                              </m:r>
                            </m:sub>
                          </m:sSub>
                        </m:sup>
                      </m:sSubSup>
                      <m:r>
                        <a:rPr lang="en-US"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𝔼</m:t>
                          </m:r>
                        </m:e>
                        <m:sub>
                          <m:r>
                            <a:rPr lang="en-US" altLang="zh-CN" sz="2000" i="1">
                              <a:latin typeface="Cambria Math" panose="02040503050406030204" pitchFamily="18" charset="0"/>
                            </a:rPr>
                            <m:t>𝑡</m:t>
                          </m:r>
                        </m:sub>
                      </m:sSub>
                      <m:d>
                        <m:dPr>
                          <m:begChr m:val="["/>
                          <m:endChr m:val="]"/>
                          <m:ctrlPr>
                            <a:rPr lang="zh-CN" altLang="zh-CN" sz="2000" i="1">
                              <a:latin typeface="Cambria Math" panose="02040503050406030204" pitchFamily="18" charset="0"/>
                            </a:rPr>
                          </m:ctrlPr>
                        </m:d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𝑖</m:t>
                                  </m:r>
                                </m:sub>
                              </m:sSub>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𝑗</m:t>
                                  </m:r>
                                </m:sub>
                              </m:sSub>
                            </m:sup>
                          </m:sSubSup>
                        </m:e>
                      </m:d>
                    </m:oMath>
                  </m:oMathPara>
                </a14:m>
                <a:endParaRPr lang="en-US" altLang="zh-CN" dirty="0"/>
              </a:p>
              <a:p>
                <a:pPr lvl="1"/>
                <a:r>
                  <a:rPr lang="zh-CN" altLang="zh-CN" dirty="0"/>
                  <a:t>一次性长期投资的收益率与短期滚动投资的预期收益率相等</a:t>
                </a:r>
                <a:endParaRPr lang="en-US" altLang="zh-CN" dirty="0"/>
              </a:p>
              <a:p>
                <a:pPr marL="344487" lvl="1" indent="0">
                  <a:buNone/>
                </a:pPr>
                <a14:m>
                  <m:oMathPara xmlns:m="http://schemas.openxmlformats.org/officeDocument/2006/math">
                    <m:oMathParaPr>
                      <m:jc m:val="centerGroup"/>
                    </m:oMathParaPr>
                    <m:oMath xmlns:m="http://schemas.openxmlformats.org/officeDocument/2006/math">
                      <m:f>
                        <m:fPr>
                          <m:ctrlPr>
                            <a:rPr lang="zh-CN" altLang="zh-CN" sz="2400" i="1">
                              <a:latin typeface="Cambria Math" panose="02040503050406030204" pitchFamily="18" charset="0"/>
                            </a:rPr>
                          </m:ctrlPr>
                        </m:fPr>
                        <m:num>
                          <m:r>
                            <a:rPr lang="en-US" altLang="zh-CN" sz="2400">
                              <a:latin typeface="Cambria Math" panose="02040503050406030204" pitchFamily="18" charset="0"/>
                            </a:rPr>
                            <m:t>1</m:t>
                          </m:r>
                        </m:num>
                        <m:den>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𝔼</m:t>
                              </m:r>
                            </m:e>
                            <m:sub>
                              <m:r>
                                <a:rPr lang="en-US" altLang="zh-CN" sz="2400" i="1">
                                  <a:latin typeface="Cambria Math" panose="02040503050406030204" pitchFamily="18" charset="0"/>
                                </a:rPr>
                                <m:t>𝑡</m:t>
                              </m:r>
                            </m:sub>
                          </m:sSub>
                          <m:d>
                            <m:dPr>
                              <m:begChr m:val="["/>
                              <m:endChr m:val="]"/>
                              <m:ctrlPr>
                                <a:rPr lang="zh-CN" altLang="zh-CN" sz="2400" i="1">
                                  <a:latin typeface="Cambria Math" panose="02040503050406030204" pitchFamily="18" charset="0"/>
                                </a:rPr>
                              </m:ctrlPr>
                            </m:dPr>
                            <m:e>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𝑅</m:t>
                                      </m:r>
                                    </m:e>
                                    <m:sub>
                                      <m:r>
                                        <a:rPr lang="en-US" altLang="zh-CN" sz="2400" i="1">
                                          <a:latin typeface="Cambria Math" panose="02040503050406030204" pitchFamily="18" charset="0"/>
                                        </a:rPr>
                                        <m:t>𝑡</m:t>
                                      </m:r>
                                      <m:r>
                                        <a:rPr lang="en-US" altLang="zh-CN" sz="2400">
                                          <a:latin typeface="Cambria Math" panose="02040503050406030204" pitchFamily="18" charset="0"/>
                                        </a:rPr>
                                        <m:t>+1</m:t>
                                      </m:r>
                                    </m:sub>
                                    <m:sup>
                                      <m:r>
                                        <a:rPr lang="en-US" altLang="zh-CN" sz="2400" i="1">
                                          <a:latin typeface="Cambria Math" panose="02040503050406030204" pitchFamily="18" charset="0"/>
                                        </a:rPr>
                                        <m:t>𝑡</m:t>
                                      </m:r>
                                      <m:r>
                                        <a:rPr lang="en-US" altLang="zh-CN" sz="2400">
                                          <a:latin typeface="Cambria Math" panose="02040503050406030204" pitchFamily="18" charset="0"/>
                                        </a:rPr>
                                        <m:t>+</m:t>
                                      </m:r>
                                      <m:r>
                                        <a:rPr lang="en-US" altLang="zh-CN" sz="2400" i="1">
                                          <a:latin typeface="Cambria Math" panose="02040503050406030204" pitchFamily="18" charset="0"/>
                                        </a:rPr>
                                        <m:t>𝑛</m:t>
                                      </m:r>
                                    </m:sup>
                                  </m:sSubSup>
                                  <m:r>
                                    <a:rPr lang="en-US" altLang="zh-CN" sz="2400">
                                      <a:latin typeface="Cambria Math" panose="02040503050406030204" pitchFamily="18" charset="0"/>
                                    </a:rPr>
                                    <m:t>∙</m:t>
                                  </m:r>
                                  <m:d>
                                    <m:dPr>
                                      <m:ctrlPr>
                                        <a:rPr lang="zh-CN" altLang="zh-CN" sz="2400" i="1">
                                          <a:latin typeface="Cambria Math" panose="02040503050406030204" pitchFamily="18" charset="0"/>
                                        </a:rPr>
                                      </m:ctrlPr>
                                    </m:dPr>
                                    <m:e>
                                      <m:r>
                                        <a:rPr lang="en-US" altLang="zh-CN" sz="2400" i="1">
                                          <a:latin typeface="Cambria Math" panose="02040503050406030204" pitchFamily="18" charset="0"/>
                                        </a:rPr>
                                        <m:t>𝑛</m:t>
                                      </m:r>
                                      <m:r>
                                        <a:rPr lang="en-US" altLang="zh-CN" sz="2400" i="1">
                                          <a:latin typeface="Cambria Math" panose="02040503050406030204" pitchFamily="18" charset="0"/>
                                        </a:rPr>
                                        <m:t>−</m:t>
                                      </m:r>
                                      <m:r>
                                        <a:rPr lang="en-US" altLang="zh-CN" sz="2400">
                                          <a:latin typeface="Cambria Math" panose="02040503050406030204" pitchFamily="18" charset="0"/>
                                        </a:rPr>
                                        <m:t>1</m:t>
                                      </m:r>
                                    </m:e>
                                  </m:d>
                                </m:sup>
                              </m:sSup>
                            </m:e>
                          </m:d>
                        </m:den>
                      </m:f>
                      <m:r>
                        <a:rPr lang="en-US" altLang="zh-CN" sz="2400">
                          <a:latin typeface="Cambria Math" panose="02040503050406030204" pitchFamily="18" charset="0"/>
                        </a:rPr>
                        <m:t>=</m:t>
                      </m:r>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𝑅</m:t>
                              </m:r>
                            </m:e>
                            <m:sub>
                              <m:r>
                                <a:rPr lang="en-US" altLang="zh-CN" sz="2400" i="1">
                                  <a:latin typeface="Cambria Math" panose="02040503050406030204" pitchFamily="18" charset="0"/>
                                </a:rPr>
                                <m:t>𝑡</m:t>
                              </m:r>
                            </m:sub>
                            <m:sup>
                              <m:r>
                                <a:rPr lang="en-US" altLang="zh-CN" sz="2400" i="1">
                                  <a:latin typeface="Cambria Math" panose="02040503050406030204" pitchFamily="18" charset="0"/>
                                </a:rPr>
                                <m:t>𝑡</m:t>
                              </m:r>
                              <m:r>
                                <a:rPr lang="en-US" altLang="zh-CN" sz="2400">
                                  <a:latin typeface="Cambria Math" panose="02040503050406030204" pitchFamily="18" charset="0"/>
                                </a:rPr>
                                <m:t>+1</m:t>
                              </m:r>
                            </m:sup>
                          </m:sSubSup>
                          <m:sSubSup>
                            <m:sSubSupPr>
                              <m:ctrlPr>
                                <a:rPr lang="zh-CN" altLang="zh-CN" sz="2400" i="1">
                                  <a:latin typeface="Cambria Math" panose="02040503050406030204" pitchFamily="18" charset="0"/>
                                </a:rPr>
                              </m:ctrlPr>
                            </m:sSubSupPr>
                            <m:e>
                              <m:r>
                                <a:rPr lang="zh-CN" altLang="en-US" sz="2400" i="1">
                                  <a:latin typeface="Cambria Math" panose="02040503050406030204" pitchFamily="18" charset="0"/>
                                </a:rPr>
                                <m:t>−</m:t>
                              </m:r>
                              <m:r>
                                <a:rPr lang="en-US" altLang="zh-CN" sz="2400" i="1">
                                  <a:latin typeface="Cambria Math" panose="02040503050406030204" pitchFamily="18" charset="0"/>
                                </a:rPr>
                                <m:t>𝑅</m:t>
                              </m:r>
                            </m:e>
                            <m:sub>
                              <m:r>
                                <a:rPr lang="en-US" altLang="zh-CN" sz="2400" i="1">
                                  <a:latin typeface="Cambria Math" panose="02040503050406030204" pitchFamily="18" charset="0"/>
                                </a:rPr>
                                <m:t>𝑡</m:t>
                              </m:r>
                            </m:sub>
                            <m:sup>
                              <m:r>
                                <a:rPr lang="en-US" altLang="zh-CN" sz="2400" i="1">
                                  <a:latin typeface="Cambria Math" panose="02040503050406030204" pitchFamily="18" charset="0"/>
                                </a:rPr>
                                <m:t>𝑡</m:t>
                              </m:r>
                              <m:r>
                                <a:rPr lang="en-US" altLang="zh-CN" sz="2400">
                                  <a:latin typeface="Cambria Math" panose="02040503050406030204" pitchFamily="18" charset="0"/>
                                </a:rPr>
                                <m:t>+</m:t>
                              </m:r>
                              <m:r>
                                <a:rPr lang="en-US" altLang="zh-CN" sz="2400" i="1">
                                  <a:latin typeface="Cambria Math" panose="02040503050406030204" pitchFamily="18" charset="0"/>
                                </a:rPr>
                                <m:t>𝑛</m:t>
                              </m:r>
                            </m:sup>
                          </m:sSubSup>
                          <m:r>
                            <a:rPr lang="en-US" altLang="zh-CN" sz="2400">
                              <a:latin typeface="Cambria Math" panose="02040503050406030204" pitchFamily="18" charset="0"/>
                            </a:rPr>
                            <m:t>∙</m:t>
                          </m:r>
                          <m:r>
                            <a:rPr lang="en-US" altLang="zh-CN" sz="2400" i="1">
                              <a:latin typeface="Cambria Math" panose="02040503050406030204" pitchFamily="18" charset="0"/>
                            </a:rPr>
                            <m:t>𝑛</m:t>
                          </m:r>
                        </m:sup>
                      </m:sSup>
                    </m:oMath>
                  </m:oMathPara>
                </a14:m>
                <a:endParaRPr lang="en-US" altLang="zh-CN" dirty="0"/>
              </a:p>
              <a:p>
                <a:pPr lvl="1"/>
                <a:r>
                  <a:rPr lang="en-US" altLang="zh-CN" dirty="0"/>
                  <a:t>1</a:t>
                </a:r>
                <a:r>
                  <a:rPr lang="zh-CN" altLang="zh-CN" dirty="0"/>
                  <a:t>年期零息债的收益率与</a:t>
                </a:r>
                <a:r>
                  <a:rPr lang="en-US" altLang="zh-CN" dirty="0"/>
                  <a:t>n</a:t>
                </a:r>
                <a:r>
                  <a:rPr lang="zh-CN" altLang="zh-CN" dirty="0"/>
                  <a:t>年期零息债投资</a:t>
                </a:r>
                <a:r>
                  <a:rPr lang="en-US" altLang="zh-CN" dirty="0"/>
                  <a:t>1</a:t>
                </a:r>
                <a:r>
                  <a:rPr lang="zh-CN" altLang="zh-CN" dirty="0"/>
                  <a:t>年的预期收益率相等 </a:t>
                </a:r>
                <a:endParaRPr lang="en-US" altLang="zh-CN" dirty="0"/>
              </a:p>
              <a:p>
                <a:pPr marL="344487" lvl="1"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r>
                            <a:rPr lang="en-US" altLang="zh-CN" i="1">
                              <a:latin typeface="Cambria Math" panose="02040503050406030204" pitchFamily="18" charset="0"/>
                            </a:rPr>
                            <m:t>𝔼</m:t>
                          </m:r>
                        </m:e>
                        <m:sub>
                          <m:r>
                            <a:rPr lang="en-US" altLang="zh-CN" i="1">
                              <a:latin typeface="Cambria Math" panose="02040503050406030204" pitchFamily="18" charset="0"/>
                            </a:rPr>
                            <m:t>𝑡</m:t>
                          </m:r>
                        </m:sub>
                      </m:sSub>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r>
                                <a:rPr lang="en-US" altLang="zh-CN">
                                  <a:latin typeface="Cambria Math" panose="02040503050406030204" pitchFamily="18" charset="0"/>
                                </a:rPr>
                                <m:t>1</m:t>
                              </m:r>
                            </m:num>
                            <m:den>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r>
                                        <a:rPr lang="en-US" altLang="zh-CN">
                                          <a:latin typeface="Cambria Math" panose="02040503050406030204" pitchFamily="18" charset="0"/>
                                        </a:rPr>
                                        <m:t>+1</m:t>
                                      </m:r>
                                    </m:sub>
                                    <m:sup>
                                      <m:r>
                                        <a:rPr lang="en-US" altLang="zh-CN" i="1">
                                          <a:latin typeface="Cambria Math" panose="02040503050406030204" pitchFamily="18" charset="0"/>
                                        </a:rPr>
                                        <m:t>𝑡</m:t>
                                      </m:r>
                                      <m:r>
                                        <a:rPr lang="en-US" altLang="zh-CN">
                                          <a:latin typeface="Cambria Math" panose="02040503050406030204" pitchFamily="18" charset="0"/>
                                        </a:rPr>
                                        <m:t>+</m:t>
                                      </m:r>
                                      <m:r>
                                        <a:rPr lang="en-US" altLang="zh-CN" i="1">
                                          <a:latin typeface="Cambria Math" panose="02040503050406030204" pitchFamily="18" charset="0"/>
                                        </a:rPr>
                                        <m:t>𝑛</m:t>
                                      </m:r>
                                    </m:sup>
                                  </m:sSubSup>
                                  <m:r>
                                    <a:rPr lang="en-US" altLang="zh-CN">
                                      <a:latin typeface="Cambria Math" panose="02040503050406030204" pitchFamily="18" charset="0"/>
                                    </a:rPr>
                                    <m:t>∙</m:t>
                                  </m:r>
                                  <m:d>
                                    <m:dPr>
                                      <m:ctrlPr>
                                        <a:rPr lang="zh-CN" altLang="zh-CN" i="1">
                                          <a:latin typeface="Cambria Math" panose="02040503050406030204" pitchFamily="18" charset="0"/>
                                        </a:rPr>
                                      </m:ctrlPr>
                                    </m:dPr>
                                    <m:e>
                                      <m:r>
                                        <a:rPr lang="en-US" altLang="zh-CN" i="1">
                                          <a:latin typeface="Cambria Math" panose="02040503050406030204" pitchFamily="18" charset="0"/>
                                        </a:rPr>
                                        <m:t>𝑛</m:t>
                                      </m:r>
                                      <m:r>
                                        <a:rPr lang="en-US" altLang="zh-CN" i="1">
                                          <a:latin typeface="Cambria Math" panose="02040503050406030204" pitchFamily="18" charset="0"/>
                                        </a:rPr>
                                        <m:t>−</m:t>
                                      </m:r>
                                      <m:r>
                                        <a:rPr lang="en-US" altLang="zh-CN">
                                          <a:latin typeface="Cambria Math" panose="02040503050406030204" pitchFamily="18" charset="0"/>
                                        </a:rPr>
                                        <m:t>1</m:t>
                                      </m:r>
                                    </m:e>
                                  </m:d>
                                </m:sup>
                              </m:sSup>
                            </m:den>
                          </m:f>
                          <m:r>
                            <a:rPr lang="en-US" altLang="zh-CN">
                              <a:latin typeface="Cambria Math" panose="02040503050406030204" pitchFamily="18" charset="0"/>
                            </a:rPr>
                            <m:t> </m:t>
                          </m:r>
                        </m:e>
                      </m:d>
                      <m:r>
                        <a:rPr lang="en-US" altLang="zh-CN">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r>
                                <a:rPr lang="en-US" altLang="zh-CN" i="1">
                                  <a:latin typeface="Cambria Math" panose="02040503050406030204" pitchFamily="18" charset="0"/>
                                </a:rPr>
                                <m:t>𝑡</m:t>
                              </m:r>
                              <m:r>
                                <a:rPr lang="en-US" altLang="zh-CN">
                                  <a:latin typeface="Cambria Math" panose="02040503050406030204" pitchFamily="18" charset="0"/>
                                </a:rPr>
                                <m:t>+1</m:t>
                              </m:r>
                            </m:sup>
                          </m:sSubSup>
                          <m:sSubSup>
                            <m:sSubSupPr>
                              <m:ctrlPr>
                                <a:rPr lang="zh-CN" altLang="zh-CN" i="1">
                                  <a:latin typeface="Cambria Math" panose="02040503050406030204" pitchFamily="18" charset="0"/>
                                </a:rPr>
                              </m:ctrlPr>
                            </m:sSubSupPr>
                            <m:e>
                              <m:r>
                                <a:rPr lang="zh-CN" altLang="en-US" i="1">
                                  <a:latin typeface="Cambria Math" panose="02040503050406030204" pitchFamily="18" charset="0"/>
                                </a:rPr>
                                <m:t>−</m:t>
                              </m:r>
                              <m:r>
                                <a:rPr lang="en-US" altLang="zh-CN" i="1">
                                  <a:latin typeface="Cambria Math" panose="02040503050406030204" pitchFamily="18" charset="0"/>
                                </a:rPr>
                                <m:t>𝑅</m:t>
                              </m:r>
                            </m:e>
                            <m:sub>
                              <m:r>
                                <a:rPr lang="en-US" altLang="zh-CN" i="1">
                                  <a:latin typeface="Cambria Math" panose="02040503050406030204" pitchFamily="18" charset="0"/>
                                </a:rPr>
                                <m:t>𝑡</m:t>
                              </m:r>
                            </m:sub>
                            <m:sup>
                              <m:r>
                                <a:rPr lang="en-US" altLang="zh-CN" i="1">
                                  <a:latin typeface="Cambria Math" panose="02040503050406030204" pitchFamily="18" charset="0"/>
                                </a:rPr>
                                <m:t>𝑡</m:t>
                              </m:r>
                              <m:r>
                                <a:rPr lang="en-US" altLang="zh-CN">
                                  <a:latin typeface="Cambria Math" panose="02040503050406030204" pitchFamily="18" charset="0"/>
                                </a:rPr>
                                <m:t>+</m:t>
                              </m:r>
                              <m:r>
                                <a:rPr lang="en-US" altLang="zh-CN" i="1">
                                  <a:latin typeface="Cambria Math" panose="02040503050406030204" pitchFamily="18" charset="0"/>
                                </a:rPr>
                                <m:t>𝑛</m:t>
                              </m:r>
                            </m:sup>
                          </m:sSubSup>
                          <m:r>
                            <a:rPr lang="en-US" altLang="zh-CN">
                              <a:latin typeface="Cambria Math" panose="02040503050406030204" pitchFamily="18" charset="0"/>
                            </a:rPr>
                            <m:t>∙</m:t>
                          </m:r>
                          <m:r>
                            <a:rPr lang="en-US" altLang="zh-CN" i="1">
                              <a:latin typeface="Cambria Math" panose="02040503050406030204" pitchFamily="18" charset="0"/>
                            </a:rPr>
                            <m:t>𝑛</m:t>
                          </m:r>
                        </m:sup>
                      </m:sSup>
                    </m:oMath>
                  </m:oMathPara>
                </a14:m>
                <a:endParaRPr lang="zh-CN" altLang="zh-CN" dirty="0"/>
              </a:p>
              <a:p>
                <a:pPr marL="0" indent="0">
                  <a:buNone/>
                </a:pPr>
                <a:endParaRPr kumimoji="1" lang="en-US" altLang="zh-CN" dirty="0"/>
              </a:p>
              <a:p>
                <a:pPr marL="0" indent="0">
                  <a:buNone/>
                </a:pPr>
                <a:endParaRPr kumimoji="1" lang="zh-CN" altLang="en-US" dirty="0"/>
              </a:p>
              <a:p>
                <a:endParaRPr lang="en-US" altLang="zh-CN" dirty="0"/>
              </a:p>
              <a:p>
                <a:pPr lvl="1"/>
                <a:endParaRPr lang="zh-CN" altLang="en-US"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457200" y="1030375"/>
                <a:ext cx="8229600" cy="5494969"/>
              </a:xfrm>
              <a:blipFill>
                <a:blip r:embed="rId2"/>
                <a:stretch>
                  <a:fillRect t="-2079" r="-463"/>
                </a:stretch>
              </a:blipFill>
            </p:spPr>
            <p:txBody>
              <a:bodyPr/>
              <a:lstStyle/>
              <a:p>
                <a:r>
                  <a:rPr lang="zh-CN" altLang="en-US">
                    <a:noFill/>
                  </a:rPr>
                  <a:t> </a:t>
                </a:r>
              </a:p>
            </p:txBody>
          </p:sp>
        </mc:Fallback>
      </mc:AlternateContent>
      <p:sp>
        <p:nvSpPr>
          <p:cNvPr id="5"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78733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5BD40-DB5C-0D45-ACE8-458B1EC4B1EE}"/>
              </a:ext>
            </a:extLst>
          </p:cNvPr>
          <p:cNvSpPr>
            <a:spLocks noGrp="1"/>
          </p:cNvSpPr>
          <p:nvPr>
            <p:ph type="title"/>
          </p:nvPr>
        </p:nvSpPr>
        <p:spPr/>
        <p:txBody>
          <a:bodyPr/>
          <a:lstStyle/>
          <a:p>
            <a:r>
              <a:rPr kumimoji="1" lang="zh-CN" altLang="en-US" dirty="0"/>
              <a:t>纯预期理论的优缺点</a:t>
            </a:r>
          </a:p>
        </p:txBody>
      </p:sp>
      <p:sp>
        <p:nvSpPr>
          <p:cNvPr id="3" name="内容占位符 2">
            <a:extLst>
              <a:ext uri="{FF2B5EF4-FFF2-40B4-BE49-F238E27FC236}">
                <a16:creationId xmlns:a16="http://schemas.microsoft.com/office/drawing/2014/main" id="{0CC09EB5-CC7D-634A-BF4E-A1BB9F6F7DE4}"/>
              </a:ext>
            </a:extLst>
          </p:cNvPr>
          <p:cNvSpPr>
            <a:spLocks noGrp="1"/>
          </p:cNvSpPr>
          <p:nvPr>
            <p:ph idx="1"/>
          </p:nvPr>
        </p:nvSpPr>
        <p:spPr/>
        <p:txBody>
          <a:bodyPr/>
          <a:lstStyle/>
          <a:p>
            <a:r>
              <a:rPr lang="zh-CN" altLang="en-US" dirty="0"/>
              <a:t>考虑了预期</a:t>
            </a:r>
            <a:endParaRPr lang="en-US" altLang="zh-CN" dirty="0"/>
          </a:p>
          <a:p>
            <a:r>
              <a:rPr lang="zh-CN" altLang="zh-CN" dirty="0"/>
              <a:t>用风险溢酬的观点解读，该理论认为不存在风险溢酬</a:t>
            </a:r>
            <a:endParaRPr lang="en-US" altLang="zh-CN" dirty="0"/>
          </a:p>
          <a:p>
            <a:r>
              <a:rPr lang="zh-CN" altLang="en-US" dirty="0"/>
              <a:t>看似能够解释各种形状的利率期限结构，但并不符合现实</a:t>
            </a:r>
            <a:endParaRPr lang="en-US" altLang="zh-CN" dirty="0"/>
          </a:p>
          <a:p>
            <a:r>
              <a:rPr lang="zh-CN" altLang="zh-CN" dirty="0"/>
              <a:t>不仅三个版本都没有考虑利率风险溢酬，而且内在并不完全一致 </a:t>
            </a:r>
            <a:endParaRPr lang="en-US" altLang="zh-CN" dirty="0"/>
          </a:p>
          <a:p>
            <a:endParaRPr kumimoji="1" lang="zh-CN" altLang="en-US" dirty="0"/>
          </a:p>
        </p:txBody>
      </p:sp>
      <p:sp>
        <p:nvSpPr>
          <p:cNvPr id="4" name="灯片编号占位符 3">
            <a:extLst>
              <a:ext uri="{FF2B5EF4-FFF2-40B4-BE49-F238E27FC236}">
                <a16:creationId xmlns:a16="http://schemas.microsoft.com/office/drawing/2014/main" id="{59A9B8DD-45EE-214E-8833-42F7BEBE7710}"/>
              </a:ext>
            </a:extLst>
          </p:cNvPr>
          <p:cNvSpPr>
            <a:spLocks noGrp="1"/>
          </p:cNvSpPr>
          <p:nvPr>
            <p:ph type="sldNum" sz="quarter" idx="10"/>
          </p:nvPr>
        </p:nvSpPr>
        <p:spPr/>
        <p:txBody>
          <a:bodyPr/>
          <a:lstStyle/>
          <a:p>
            <a:pPr>
              <a:defRPr/>
            </a:pPr>
            <a:fld id="{923144D4-4537-FE42-A10B-59D0A9F39BA6}" type="slidenum">
              <a:rPr lang="zh-CN" altLang="en-US" smtClean="0"/>
              <a:pPr>
                <a:defRPr/>
              </a:pPr>
              <a:t>27</a:t>
            </a:fld>
            <a:endParaRPr lang="zh-CN" altLang="en-US"/>
          </a:p>
        </p:txBody>
      </p:sp>
    </p:spTree>
    <p:extLst>
      <p:ext uri="{BB962C8B-B14F-4D97-AF65-F5344CB8AC3E}">
        <p14:creationId xmlns:p14="http://schemas.microsoft.com/office/powerpoint/2010/main" val="78142733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700" dirty="0"/>
              <a:t>流动性偏好理论</a:t>
            </a:r>
            <a:r>
              <a:rPr lang="en-US" altLang="zh-CN" sz="2700" dirty="0"/>
              <a:t>(liquidity preference theory)</a:t>
            </a:r>
            <a:endParaRPr lang="zh-CN" altLang="en-US" sz="2700" dirty="0"/>
          </a:p>
        </p:txBody>
      </p:sp>
      <p:sp>
        <p:nvSpPr>
          <p:cNvPr id="3" name="文本占位符 2"/>
          <p:cNvSpPr>
            <a:spLocks noGrp="1"/>
          </p:cNvSpPr>
          <p:nvPr>
            <p:ph idx="1"/>
          </p:nvPr>
        </p:nvSpPr>
        <p:spPr/>
        <p:txBody>
          <a:bodyPr/>
          <a:lstStyle/>
          <a:p>
            <a:r>
              <a:rPr lang="zh-CN" altLang="zh-CN" dirty="0"/>
              <a:t>在纯预期理论的基础上引入了利率风险溢酬的影响，认为长期利率不仅反映利率预期，还包含着投资者要求的利率风险溢酬，只有在长期债券投资收益率能同时涵盖预期未来利率水平和风险溢酬时，投资者才愿意持有长期债券</a:t>
            </a:r>
            <a:endParaRPr lang="en-US" altLang="zh-CN" dirty="0"/>
          </a:p>
          <a:p>
            <a:r>
              <a:rPr lang="zh-CN" altLang="zh-CN" dirty="0"/>
              <a:t>认为投资者总是偏好易于变现的短期债券，因此利率风险溢酬与剩余期限一定正相关。</a:t>
            </a:r>
            <a:endParaRPr lang="en-US" altLang="zh-CN" dirty="0"/>
          </a:p>
          <a:p>
            <a:r>
              <a:rPr lang="zh-CN" altLang="en-US" dirty="0"/>
              <a:t>可以解释各种形状的利率期限结构，但现实中的风险溢酬并不必然随时间递增，投资者特定的资产状况往往使得他们偏好某些期限债券</a:t>
            </a:r>
          </a:p>
        </p:txBody>
      </p:sp>
    </p:spTree>
    <p:extLst>
      <p:ext uri="{BB962C8B-B14F-4D97-AF65-F5344CB8AC3E}">
        <p14:creationId xmlns:p14="http://schemas.microsoft.com/office/powerpoint/2010/main" val="38326381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利率期限结构概述</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700" dirty="0"/>
              <a:t>市场分割理论</a:t>
            </a:r>
            <a:r>
              <a:rPr lang="en-US" altLang="zh-CN" sz="2700" dirty="0"/>
              <a:t>(market segmentation theory</a:t>
            </a:r>
            <a:r>
              <a:rPr lang="zh-CN" altLang="zh-CN" sz="2700" dirty="0"/>
              <a:t>）</a:t>
            </a:r>
            <a:endParaRPr lang="zh-CN" altLang="en-US" sz="2700" dirty="0"/>
          </a:p>
        </p:txBody>
      </p:sp>
      <p:sp>
        <p:nvSpPr>
          <p:cNvPr id="3" name="文本占位符 2"/>
          <p:cNvSpPr>
            <a:spLocks noGrp="1"/>
          </p:cNvSpPr>
          <p:nvPr>
            <p:ph idx="1"/>
          </p:nvPr>
        </p:nvSpPr>
        <p:spPr/>
        <p:txBody>
          <a:bodyPr>
            <a:normAutofit/>
          </a:bodyPr>
          <a:lstStyle/>
          <a:p>
            <a:r>
              <a:rPr lang="zh-CN" altLang="zh-CN" dirty="0"/>
              <a:t>投资者有各自的投资期限偏好，并且偏好不变。利率曲线的形状由短、中和长期市场的各自供求关系决定。</a:t>
            </a:r>
            <a:endParaRPr lang="en-US" altLang="zh-CN" dirty="0"/>
          </a:p>
          <a:p>
            <a:endParaRPr lang="en-US" altLang="zh-CN" dirty="0"/>
          </a:p>
          <a:p>
            <a:r>
              <a:rPr lang="zh-CN" altLang="zh-CN" dirty="0"/>
              <a:t>用风险溢酬的观点解读，该理论可以解读为投资者对投资于其他期限所要求的风险溢酬无穷大，从而不改变投资偏好</a:t>
            </a:r>
            <a:endParaRPr lang="en-US" altLang="zh-CN" dirty="0"/>
          </a:p>
          <a:p>
            <a:endParaRPr lang="en-US" altLang="zh-CN" dirty="0"/>
          </a:p>
          <a:p>
            <a:r>
              <a:rPr lang="zh-CN" altLang="en-US" dirty="0"/>
              <a:t>过于极端</a:t>
            </a:r>
          </a:p>
        </p:txBody>
      </p:sp>
    </p:spTree>
    <p:extLst>
      <p:ext uri="{BB962C8B-B14F-4D97-AF65-F5344CB8AC3E}">
        <p14:creationId xmlns:p14="http://schemas.microsoft.com/office/powerpoint/2010/main" val="4041737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700" dirty="0"/>
              <a:t>期限偏好理论（</a:t>
            </a:r>
            <a:r>
              <a:rPr lang="en-US" altLang="zh-CN" sz="2700" dirty="0"/>
              <a:t>preferred habitat theory</a:t>
            </a:r>
            <a:r>
              <a:rPr lang="zh-CN" altLang="zh-CN" sz="2700" dirty="0"/>
              <a:t>）</a:t>
            </a:r>
            <a:endParaRPr lang="zh-CN" altLang="en-US" sz="2700" dirty="0"/>
          </a:p>
        </p:txBody>
      </p:sp>
      <p:sp>
        <p:nvSpPr>
          <p:cNvPr id="3" name="文本占位符 2"/>
          <p:cNvSpPr>
            <a:spLocks noGrp="1"/>
          </p:cNvSpPr>
          <p:nvPr>
            <p:ph idx="1"/>
          </p:nvPr>
        </p:nvSpPr>
        <p:spPr/>
        <p:txBody>
          <a:bodyPr/>
          <a:lstStyle/>
          <a:p>
            <a:r>
              <a:rPr lang="zh-CN" altLang="en-US" dirty="0"/>
              <a:t>流动性偏好理论和市场分割理论的结合</a:t>
            </a:r>
            <a:endParaRPr lang="en-US" altLang="zh-CN" dirty="0"/>
          </a:p>
          <a:p>
            <a:r>
              <a:rPr lang="zh-CN" altLang="zh-CN" dirty="0"/>
              <a:t>期限偏好理论认为不同投资者首先有特定期限的偏好，但当不同期限的债券供求发生变化，风险溢酬变化至足以抵消预期的利率风险时，一些投资者的偏好就会发生转移。</a:t>
            </a:r>
            <a:endParaRPr lang="en-US" altLang="zh-CN" dirty="0"/>
          </a:p>
          <a:p>
            <a:r>
              <a:rPr lang="zh-CN" altLang="zh-CN" dirty="0"/>
              <a:t>用风险溢酬的观点解读，该理论认为利率期限结构取决于预期和时变的风险溢酬，时变的风险溢酬又取决于期限偏好和利率风险</a:t>
            </a:r>
            <a:endParaRPr lang="en-US" altLang="zh-CN" dirty="0"/>
          </a:p>
          <a:p>
            <a:r>
              <a:rPr lang="zh-CN" altLang="en-US" dirty="0"/>
              <a:t>但该理论并未明确是什么具体的风险溢酬</a:t>
            </a:r>
          </a:p>
        </p:txBody>
      </p:sp>
    </p:spTree>
    <p:extLst>
      <p:ext uri="{BB962C8B-B14F-4D97-AF65-F5344CB8AC3E}">
        <p14:creationId xmlns:p14="http://schemas.microsoft.com/office/powerpoint/2010/main" val="2114861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利率期限结构理论评析</a:t>
            </a:r>
          </a:p>
        </p:txBody>
      </p:sp>
      <p:sp>
        <p:nvSpPr>
          <p:cNvPr id="3" name="文本占位符 2"/>
          <p:cNvSpPr>
            <a:spLocks noGrp="1"/>
          </p:cNvSpPr>
          <p:nvPr>
            <p:ph idx="1"/>
          </p:nvPr>
        </p:nvSpPr>
        <p:spPr/>
        <p:txBody>
          <a:bodyPr>
            <a:normAutofit/>
          </a:bodyPr>
          <a:lstStyle/>
          <a:p>
            <a:r>
              <a:rPr lang="zh-CN" altLang="en-US" dirty="0"/>
              <a:t>流动性偏好和期限偏好理论</a:t>
            </a:r>
            <a:r>
              <a:rPr lang="zh-CN" altLang="zh-CN" dirty="0"/>
              <a:t>都认为长期利率反映了市场对未来的预期和风险溢酬</a:t>
            </a:r>
            <a:r>
              <a:rPr lang="zh-CN" altLang="en-US" dirty="0"/>
              <a:t>，</a:t>
            </a:r>
            <a:r>
              <a:rPr lang="zh-CN" altLang="zh-CN" dirty="0"/>
              <a:t>都被称为“有偏期望理论”（</a:t>
            </a:r>
            <a:r>
              <a:rPr lang="en-US" altLang="zh-CN" dirty="0"/>
              <a:t>biased expectation theory</a:t>
            </a:r>
            <a:r>
              <a:rPr lang="zh-CN" altLang="zh-CN" dirty="0"/>
              <a:t>）。</a:t>
            </a:r>
            <a:endParaRPr lang="en-US" altLang="zh-CN" dirty="0"/>
          </a:p>
          <a:p>
            <a:endParaRPr lang="en-US" altLang="zh-CN" dirty="0"/>
          </a:p>
          <a:p>
            <a:r>
              <a:rPr lang="zh-CN" altLang="zh-CN" dirty="0"/>
              <a:t>相对于流动性偏好理论，期限偏好理论引入了投资者的期限偏好，并认为风险溢酬并非简单随期限递增；相对于市场分割理论，期限偏好理论则加入了市场预期和风险溢酬的思想。</a:t>
            </a:r>
            <a:endParaRPr lang="en-US" altLang="zh-CN" dirty="0"/>
          </a:p>
          <a:p>
            <a:endParaRPr lang="en-US" altLang="zh-CN" dirty="0"/>
          </a:p>
          <a:p>
            <a:endParaRPr lang="zh-CN" altLang="zh-CN" dirty="0"/>
          </a:p>
        </p:txBody>
      </p:sp>
    </p:spTree>
    <p:extLst>
      <p:ext uri="{BB962C8B-B14F-4D97-AF65-F5344CB8AC3E}">
        <p14:creationId xmlns:p14="http://schemas.microsoft.com/office/powerpoint/2010/main" val="14165322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期限溢酬（</a:t>
            </a:r>
            <a:r>
              <a:rPr lang="en-US" altLang="zh-CN" dirty="0"/>
              <a:t>Term Premium</a:t>
            </a:r>
            <a:r>
              <a:rPr lang="zh-CN" altLang="en-US" dirty="0"/>
              <a:t>）</a:t>
            </a:r>
          </a:p>
        </p:txBody>
      </p:sp>
      <p:sp>
        <p:nvSpPr>
          <p:cNvPr id="3" name="文本占位符 2"/>
          <p:cNvSpPr>
            <a:spLocks noGrp="1"/>
          </p:cNvSpPr>
          <p:nvPr>
            <p:ph idx="1"/>
          </p:nvPr>
        </p:nvSpPr>
        <p:spPr/>
        <p:txBody>
          <a:bodyPr/>
          <a:lstStyle/>
          <a:p>
            <a:r>
              <a:rPr lang="zh-CN" altLang="zh-CN" dirty="0"/>
              <a:t>利率风险溢酬被称为“期限溢酬”，是指投资者在投资债券时，由于在投资结束前面临利率变动带来的市场风险而要求的风险补偿。 </a:t>
            </a:r>
            <a:endParaRPr lang="zh-CN" altLang="en-US" dirty="0"/>
          </a:p>
        </p:txBody>
      </p:sp>
    </p:spTree>
    <p:extLst>
      <p:ext uri="{BB962C8B-B14F-4D97-AF65-F5344CB8AC3E}">
        <p14:creationId xmlns:p14="http://schemas.microsoft.com/office/powerpoint/2010/main" val="36421326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Term Premium</a:t>
            </a:r>
            <a:r>
              <a:rPr lang="zh-CN" altLang="en-US" dirty="0"/>
              <a:t>的估计</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p:txBody>
              <a:bodyPr/>
              <a:lstStyle/>
              <a:p>
                <a:r>
                  <a:rPr lang="zh-CN" altLang="en-US" sz="1950" dirty="0"/>
                  <a:t>基于远期利率的期限溢酬</a:t>
                </a:r>
                <a:endParaRPr lang="en-US" altLang="zh-CN" sz="195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𝑇𝑃𝐹</m:t>
                          </m:r>
                        </m:e>
                        <m:sub>
                          <m:r>
                            <a:rPr lang="en-US" altLang="zh-CN" sz="2000" i="1">
                              <a:latin typeface="Cambria Math" panose="02040503050406030204" pitchFamily="18" charset="0"/>
                            </a:rPr>
                            <m:t>𝑡</m:t>
                          </m:r>
                        </m:sub>
                        <m:sup>
                          <m:r>
                            <a:rPr lang="en-US" altLang="zh-CN" sz="2000">
                              <a:latin typeface="Cambria Math" panose="02040503050406030204" pitchFamily="18" charset="0"/>
                            </a:rPr>
                            <m:t>1,</m:t>
                          </m:r>
                          <m:r>
                            <a:rPr lang="en-US" altLang="zh-CN" sz="2000" i="1">
                              <a:latin typeface="Cambria Math" panose="02040503050406030204" pitchFamily="18" charset="0"/>
                            </a:rPr>
                            <m:t>𝑛</m:t>
                          </m:r>
                        </m:sup>
                      </m:sSubSup>
                      <m:r>
                        <a:rPr lang="en-US" altLang="zh-CN" sz="2000">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+1,</m:t>
                          </m:r>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𝔼</m:t>
                          </m:r>
                        </m:e>
                        <m:sub>
                          <m:r>
                            <a:rPr lang="en-US" altLang="zh-CN" sz="2000" i="1">
                              <a:latin typeface="Cambria Math" panose="02040503050406030204" pitchFamily="18" charset="0"/>
                            </a:rPr>
                            <m:t>𝑡</m:t>
                          </m:r>
                        </m:sub>
                      </m:sSub>
                      <m:d>
                        <m:dPr>
                          <m:begChr m:val="["/>
                          <m:endChr m:val="]"/>
                          <m:ctrlPr>
                            <a:rPr lang="zh-CN" altLang="zh-CN" sz="2000" i="1">
                              <a:latin typeface="Cambria Math" panose="02040503050406030204" pitchFamily="18" charset="0"/>
                            </a:rPr>
                          </m:ctrlPr>
                        </m:d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r>
                                <a:rPr lang="en-US" altLang="zh-CN" sz="2000">
                                  <a:latin typeface="Cambria Math" panose="02040503050406030204" pitchFamily="18" charset="0"/>
                                </a:rPr>
                                <m:t>+1</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e>
                      </m:d>
                    </m:oMath>
                  </m:oMathPara>
                </a14:m>
                <a:endParaRPr lang="zh-CN" altLang="zh-CN" dirty="0"/>
              </a:p>
              <a:p>
                <a:endParaRPr lang="en-US" altLang="zh-CN" sz="1950" dirty="0"/>
              </a:p>
              <a:p>
                <a:r>
                  <a:rPr lang="zh-CN" altLang="en-US" sz="1950" dirty="0"/>
                  <a:t>基于</a:t>
                </a:r>
                <a:r>
                  <a:rPr lang="zh-CN" altLang="zh-CN" sz="1950" dirty="0"/>
                  <a:t>即期利率的期限溢酬</a:t>
                </a:r>
                <a:r>
                  <a:rPr lang="zh-CN" altLang="en-US" sz="1950" dirty="0"/>
                  <a:t>（版本</a:t>
                </a:r>
                <a:r>
                  <a:rPr lang="en-US" altLang="zh-CN" sz="1950" dirty="0"/>
                  <a:t>2</a:t>
                </a:r>
                <a:r>
                  <a:rPr lang="zh-CN" altLang="en-US" sz="1950" dirty="0"/>
                  <a:t>的近似）</a:t>
                </a:r>
                <a:endParaRPr lang="en-US" altLang="zh-CN" sz="195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𝑇𝑃𝑌</m:t>
                          </m:r>
                        </m:e>
                        <m:sub>
                          <m:r>
                            <a:rPr lang="en-US" altLang="zh-CN" sz="2000" i="1">
                              <a:latin typeface="Cambria Math" panose="02040503050406030204" pitchFamily="18" charset="0"/>
                            </a:rPr>
                            <m:t>𝑡</m:t>
                          </m:r>
                        </m:sub>
                        <m:sup>
                          <m:r>
                            <a:rPr lang="en-US" altLang="zh-CN" sz="2000">
                              <a:latin typeface="Cambria Math" panose="02040503050406030204" pitchFamily="18" charset="0"/>
                            </a:rPr>
                            <m:t>1,</m:t>
                          </m:r>
                          <m:r>
                            <a:rPr lang="en-US" altLang="zh-CN" sz="2000" i="1">
                              <a:latin typeface="Cambria Math" panose="02040503050406030204" pitchFamily="18" charset="0"/>
                            </a:rPr>
                            <m:t>𝑛</m:t>
                          </m:r>
                        </m:sup>
                      </m:sSubSup>
                      <m:r>
                        <a:rPr lang="en-US" altLang="zh-CN" sz="2000">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r>
                            <a:rPr lang="en-US" altLang="zh-CN" sz="2000">
                              <a:latin typeface="Cambria Math" panose="02040503050406030204" pitchFamily="18" charset="0"/>
                            </a:rPr>
                            <m:t>1</m:t>
                          </m:r>
                        </m:num>
                        <m:den>
                          <m:r>
                            <a:rPr lang="en-US" altLang="zh-CN" sz="2000" i="1">
                              <a:latin typeface="Cambria Math" panose="02040503050406030204" pitchFamily="18" charset="0"/>
                            </a:rPr>
                            <m:t>𝑛</m:t>
                          </m:r>
                        </m:den>
                      </m:f>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a:latin typeface="Cambria Math" panose="02040503050406030204" pitchFamily="18" charset="0"/>
                            </a:rPr>
                            <m:t>=0</m:t>
                          </m:r>
                        </m:sub>
                        <m:sup>
                          <m:r>
                            <a:rPr lang="en-US" altLang="zh-CN" sz="2000" i="1">
                              <a:latin typeface="Cambria Math" panose="02040503050406030204" pitchFamily="18" charset="0"/>
                            </a:rPr>
                            <m:t>𝑛</m:t>
                          </m:r>
                          <m:r>
                            <a:rPr lang="en-US" altLang="zh-CN" sz="2000" i="1">
                              <a:latin typeface="Cambria Math" panose="02040503050406030204" pitchFamily="18" charset="0"/>
                            </a:rPr>
                            <m:t>−</m:t>
                          </m:r>
                          <m:r>
                            <a:rPr lang="en-US" altLang="zh-CN" sz="2000">
                              <a:latin typeface="Cambria Math" panose="02040503050406030204" pitchFamily="18" charset="0"/>
                            </a:rPr>
                            <m:t>1</m:t>
                          </m:r>
                        </m:sup>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𝔼</m:t>
                              </m:r>
                            </m:e>
                            <m:sub>
                              <m:r>
                                <a:rPr lang="en-US" altLang="zh-CN" sz="2000" i="1">
                                  <a:latin typeface="Cambria Math" panose="02040503050406030204" pitchFamily="18" charset="0"/>
                                </a:rPr>
                                <m:t>𝑡</m:t>
                              </m:r>
                            </m:sub>
                          </m:sSub>
                          <m:d>
                            <m:dPr>
                              <m:begChr m:val="["/>
                              <m:endChr m:val="]"/>
                              <m:ctrlPr>
                                <a:rPr lang="zh-CN" altLang="zh-CN" sz="2000" i="1">
                                  <a:latin typeface="Cambria Math" panose="02040503050406030204" pitchFamily="18" charset="0"/>
                                </a:rPr>
                              </m:ctrlPr>
                            </m:d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𝑖</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𝑖</m:t>
                                  </m:r>
                                  <m:r>
                                    <a:rPr lang="en-US" altLang="zh-CN" sz="2000">
                                      <a:latin typeface="Cambria Math" panose="02040503050406030204" pitchFamily="18" charset="0"/>
                                    </a:rPr>
                                    <m:t>+1</m:t>
                                  </m:r>
                                </m:sup>
                              </m:sSubSup>
                            </m:e>
                          </m:d>
                        </m:e>
                      </m:nary>
                    </m:oMath>
                  </m:oMathPara>
                </a14:m>
                <a:endParaRPr lang="zh-CN" altLang="zh-CN" dirty="0"/>
              </a:p>
              <a:p>
                <a:endParaRPr lang="en-US" altLang="zh-CN" sz="1950" dirty="0"/>
              </a:p>
              <a:p>
                <a:r>
                  <a:rPr lang="zh-CN" altLang="en-US" sz="1950" dirty="0"/>
                  <a:t>基于持有期收益率的期限溢酬（超额收益，版本</a:t>
                </a:r>
                <a:r>
                  <a:rPr lang="en-US" altLang="zh-CN" sz="1950" dirty="0"/>
                  <a:t>3</a:t>
                </a:r>
                <a:r>
                  <a:rPr lang="zh-CN" altLang="en-US" sz="1950" dirty="0"/>
                  <a:t>的近似）</a:t>
                </a:r>
                <a:endParaRPr lang="en-US" altLang="zh-CN" sz="195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𝑇𝑃𝑅</m:t>
                          </m:r>
                        </m:e>
                        <m:sub>
                          <m:r>
                            <a:rPr lang="en-US" altLang="zh-CN" sz="2000" i="1">
                              <a:latin typeface="Cambria Math" panose="02040503050406030204" pitchFamily="18" charset="0"/>
                            </a:rPr>
                            <m:t>𝑡</m:t>
                          </m:r>
                        </m:sub>
                        <m:sup>
                          <m:r>
                            <a:rPr lang="en-US" altLang="zh-CN" sz="2000">
                              <a:latin typeface="Cambria Math" panose="02040503050406030204" pitchFamily="18" charset="0"/>
                            </a:rPr>
                            <m:t>1,</m:t>
                          </m:r>
                          <m:r>
                            <a:rPr lang="en-US" altLang="zh-CN" sz="2000" i="1">
                              <a:latin typeface="Cambria Math" panose="02040503050406030204" pitchFamily="18" charset="0"/>
                            </a:rPr>
                            <m:t>𝑛</m:t>
                          </m:r>
                        </m:sup>
                      </m:sSubSup>
                      <m:r>
                        <a:rPr lang="en-US" altLang="zh-CN" sz="2000">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𝔼</m:t>
                          </m:r>
                        </m:e>
                        <m:sub>
                          <m:r>
                            <a:rPr lang="en-US" altLang="zh-CN" sz="2000" i="1">
                              <a:latin typeface="Cambria Math" panose="02040503050406030204" pitchFamily="18" charset="0"/>
                            </a:rPr>
                            <m:t>𝑡</m:t>
                          </m:r>
                        </m:sub>
                      </m:sSub>
                      <m:d>
                        <m:dPr>
                          <m:begChr m:val="["/>
                          <m:endChr m:val="]"/>
                          <m:ctrlPr>
                            <a:rPr lang="zh-CN" altLang="zh-CN" sz="2000" i="1">
                              <a:latin typeface="Cambria Math" panose="02040503050406030204" pitchFamily="18" charset="0"/>
                            </a:rPr>
                          </m:ctrlPr>
                        </m:dPr>
                        <m:e>
                          <m:r>
                            <a:rPr lang="en-US" altLang="zh-CN" sz="2000" i="1">
                              <a:latin typeface="Cambria Math" panose="02040503050406030204" pitchFamily="18" charset="0"/>
                            </a:rPr>
                            <m:t>𝑙𝑛</m:t>
                          </m:r>
                          <m:f>
                            <m:fPr>
                              <m:ctrlPr>
                                <a:rPr lang="zh-CN" altLang="zh-CN" sz="2000" i="1">
                                  <a:latin typeface="Cambria Math" panose="02040503050406030204" pitchFamily="18" charset="0"/>
                                </a:rPr>
                              </m:ctrlPr>
                            </m:fPr>
                            <m:num>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𝑡</m:t>
                                  </m:r>
                                  <m:r>
                                    <a:rPr lang="en-US" altLang="zh-CN" sz="2000">
                                      <a:latin typeface="Cambria Math" panose="02040503050406030204" pitchFamily="18" charset="0"/>
                                    </a:rPr>
                                    <m:t>+1</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num>
                            <m:den>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den>
                          </m:f>
                        </m:e>
                      </m:d>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+1</m:t>
                          </m:r>
                        </m:sup>
                      </m:sSubSup>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𝑛𝑅</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d>
                            <m:dPr>
                              <m:ctrlPr>
                                <a:rPr lang="zh-CN" altLang="zh-CN" sz="2000" i="1">
                                  <a:latin typeface="Cambria Math" panose="02040503050406030204" pitchFamily="18" charset="0"/>
                                </a:rPr>
                              </m:ctrlPr>
                            </m:dPr>
                            <m:e>
                              <m:r>
                                <a:rPr lang="en-US" altLang="zh-CN" sz="2000" i="1">
                                  <a:latin typeface="Cambria Math" panose="02040503050406030204" pitchFamily="18" charset="0"/>
                                </a:rPr>
                                <m:t>𝑛</m:t>
                              </m:r>
                              <m:r>
                                <a:rPr lang="en-US" altLang="zh-CN" sz="2000" i="1">
                                  <a:latin typeface="Cambria Math" panose="02040503050406030204" pitchFamily="18" charset="0"/>
                                </a:rPr>
                                <m:t>−</m:t>
                              </m:r>
                              <m:r>
                                <a:rPr lang="en-US" altLang="zh-CN" sz="2000">
                                  <a:latin typeface="Cambria Math" panose="02040503050406030204" pitchFamily="18" charset="0"/>
                                </a:rPr>
                                <m:t>1</m:t>
                              </m:r>
                            </m:e>
                          </m:d>
                          <m:r>
                            <a:rPr lang="en-US" altLang="zh-CN" sz="2000" i="1">
                              <a:latin typeface="Cambria Math" panose="02040503050406030204" pitchFamily="18" charset="0"/>
                            </a:rPr>
                            <m:t>𝔼</m:t>
                          </m:r>
                        </m:e>
                        <m:sub>
                          <m:r>
                            <a:rPr lang="en-US" altLang="zh-CN" sz="2000" i="1">
                              <a:latin typeface="Cambria Math" panose="02040503050406030204" pitchFamily="18" charset="0"/>
                            </a:rPr>
                            <m:t>𝑡</m:t>
                          </m:r>
                        </m:sub>
                      </m:sSub>
                      <m:d>
                        <m:dPr>
                          <m:begChr m:val="["/>
                          <m:endChr m:val="]"/>
                          <m:ctrlPr>
                            <a:rPr lang="zh-CN" altLang="zh-CN" sz="2000" i="1">
                              <a:latin typeface="Cambria Math" panose="02040503050406030204" pitchFamily="18" charset="0"/>
                            </a:rPr>
                          </m:ctrlPr>
                        </m:d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r>
                                <a:rPr lang="en-US" altLang="zh-CN" sz="2000">
                                  <a:latin typeface="Cambria Math" panose="02040503050406030204" pitchFamily="18" charset="0"/>
                                </a:rPr>
                                <m:t>+1</m:t>
                              </m:r>
                            </m:sub>
                            <m:sup>
                              <m:r>
                                <a:rPr lang="en-US" altLang="zh-CN" sz="2000" i="1">
                                  <a:latin typeface="Cambria Math" panose="02040503050406030204" pitchFamily="18" charset="0"/>
                                </a:rPr>
                                <m:t>𝑡</m:t>
                              </m:r>
                              <m:r>
                                <a:rPr lang="en-US" altLang="zh-CN" sz="2000">
                                  <a:latin typeface="Cambria Math" panose="02040503050406030204" pitchFamily="18" charset="0"/>
                                </a:rPr>
                                <m:t>+</m:t>
                              </m:r>
                              <m:r>
                                <a:rPr lang="en-US" altLang="zh-CN" sz="2000" i="1">
                                  <a:latin typeface="Cambria Math" panose="02040503050406030204" pitchFamily="18" charset="0"/>
                                </a:rPr>
                                <m:t>𝑛</m:t>
                              </m:r>
                            </m:sup>
                          </m:sSubSup>
                        </m:e>
                      </m:d>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𝑡</m:t>
                          </m:r>
                          <m:r>
                            <a:rPr lang="en-US" altLang="zh-CN" sz="2000">
                              <a:latin typeface="Cambria Math" panose="02040503050406030204" pitchFamily="18" charset="0"/>
                            </a:rPr>
                            <m:t>+1</m:t>
                          </m:r>
                        </m:sup>
                      </m:sSubSup>
                    </m:oMath>
                  </m:oMathPara>
                </a14:m>
                <a:endParaRPr lang="zh-CN" altLang="zh-CN" sz="2000" dirty="0"/>
              </a:p>
              <a:p>
                <a:endParaRPr lang="en-US" altLang="zh-CN" sz="2000" dirty="0"/>
              </a:p>
              <a:p>
                <a:endParaRPr lang="zh-CN" altLang="en-US"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489"/>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724507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36B5D6-7C24-494F-ADBB-3321224CE9E5}"/>
              </a:ext>
            </a:extLst>
          </p:cNvPr>
          <p:cNvSpPr>
            <a:spLocks noGrp="1"/>
          </p:cNvSpPr>
          <p:nvPr>
            <p:ph type="title"/>
          </p:nvPr>
        </p:nvSpPr>
        <p:spPr/>
        <p:txBody>
          <a:bodyPr/>
          <a:lstStyle/>
          <a:p>
            <a:r>
              <a:rPr kumimoji="1" lang="zh-CN" altLang="en-US" dirty="0"/>
              <a:t>第四节</a:t>
            </a:r>
          </a:p>
        </p:txBody>
      </p:sp>
      <p:sp>
        <p:nvSpPr>
          <p:cNvPr id="3" name="文本占位符 2">
            <a:extLst>
              <a:ext uri="{FF2B5EF4-FFF2-40B4-BE49-F238E27FC236}">
                <a16:creationId xmlns:a16="http://schemas.microsoft.com/office/drawing/2014/main" id="{0CA45D5E-318B-054D-8A41-CE7026D0AA4D}"/>
              </a:ext>
            </a:extLst>
          </p:cNvPr>
          <p:cNvSpPr>
            <a:spLocks noGrp="1"/>
          </p:cNvSpPr>
          <p:nvPr>
            <p:ph type="body" idx="1"/>
          </p:nvPr>
        </p:nvSpPr>
        <p:spPr/>
        <p:txBody>
          <a:bodyPr/>
          <a:lstStyle/>
          <a:p>
            <a:r>
              <a:rPr kumimoji="1" lang="zh-CN" altLang="en-US" dirty="0"/>
              <a:t>利率期限结构的估计</a:t>
            </a:r>
          </a:p>
        </p:txBody>
      </p:sp>
      <p:sp>
        <p:nvSpPr>
          <p:cNvPr id="4" name="灯片编号占位符 3">
            <a:extLst>
              <a:ext uri="{FF2B5EF4-FFF2-40B4-BE49-F238E27FC236}">
                <a16:creationId xmlns:a16="http://schemas.microsoft.com/office/drawing/2014/main" id="{0DA215EF-5F31-6847-B75F-C4C13BA52C7F}"/>
              </a:ext>
            </a:extLst>
          </p:cNvPr>
          <p:cNvSpPr>
            <a:spLocks noGrp="1"/>
          </p:cNvSpPr>
          <p:nvPr>
            <p:ph type="sldNum" sz="quarter" idx="10"/>
          </p:nvPr>
        </p:nvSpPr>
        <p:spPr/>
        <p:txBody>
          <a:bodyPr/>
          <a:lstStyle/>
          <a:p>
            <a:pPr>
              <a:defRPr/>
            </a:pPr>
            <a:fld id="{2A5BFC33-41C1-D84C-9298-82D78BC1CEA4}" type="slidenum">
              <a:rPr lang="zh-CN" altLang="en-US" smtClean="0"/>
              <a:pPr>
                <a:defRPr/>
              </a:pPr>
              <a:t>34</a:t>
            </a:fld>
            <a:endParaRPr lang="zh-CN" altLang="en-US"/>
          </a:p>
        </p:txBody>
      </p:sp>
    </p:spTree>
    <p:extLst>
      <p:ext uri="{BB962C8B-B14F-4D97-AF65-F5344CB8AC3E}">
        <p14:creationId xmlns:p14="http://schemas.microsoft.com/office/powerpoint/2010/main" val="23648326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市场曲线与隐含曲线</a:t>
            </a:r>
          </a:p>
        </p:txBody>
      </p:sp>
      <p:sp>
        <p:nvSpPr>
          <p:cNvPr id="5" name="文本占位符 4"/>
          <p:cNvSpPr>
            <a:spLocks noGrp="1"/>
          </p:cNvSpPr>
          <p:nvPr>
            <p:ph idx="1"/>
          </p:nvPr>
        </p:nvSpPr>
        <p:spPr/>
        <p:txBody>
          <a:bodyPr/>
          <a:lstStyle/>
          <a:p>
            <a:r>
              <a:rPr lang="zh-CN" altLang="en-US" dirty="0"/>
              <a:t>市场曲线：</a:t>
            </a:r>
            <a:r>
              <a:rPr lang="en-US" altLang="zh-CN" dirty="0"/>
              <a:t>YTM</a:t>
            </a:r>
            <a:r>
              <a:rPr lang="zh-CN" altLang="en-US" dirty="0"/>
              <a:t>和互换利率曲线</a:t>
            </a:r>
            <a:endParaRPr lang="en-US" altLang="zh-CN" dirty="0"/>
          </a:p>
          <a:p>
            <a:endParaRPr lang="en-US" altLang="zh-CN" dirty="0"/>
          </a:p>
          <a:p>
            <a:r>
              <a:rPr lang="zh-CN" altLang="en-US" dirty="0"/>
              <a:t>隐含曲线：</a:t>
            </a:r>
            <a:endParaRPr lang="en-US" altLang="zh-CN" dirty="0"/>
          </a:p>
          <a:p>
            <a:pPr lvl="1"/>
            <a:r>
              <a:rPr lang="zh-CN" altLang="en-US" dirty="0"/>
              <a:t>即期利率、平价到期收益率、远期利率和瞬时远期利率曲线</a:t>
            </a:r>
          </a:p>
        </p:txBody>
      </p:sp>
    </p:spTree>
    <p:extLst>
      <p:ext uri="{BB962C8B-B14F-4D97-AF65-F5344CB8AC3E}">
        <p14:creationId xmlns:p14="http://schemas.microsoft.com/office/powerpoint/2010/main" val="16374632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拟合利率期限结构的准备工作</a:t>
            </a:r>
            <a:endParaRPr lang="zh-CN" altLang="en-US" dirty="0"/>
          </a:p>
        </p:txBody>
      </p:sp>
      <p:sp>
        <p:nvSpPr>
          <p:cNvPr id="3" name="文本占位符 2"/>
          <p:cNvSpPr>
            <a:spLocks noGrp="1"/>
          </p:cNvSpPr>
          <p:nvPr>
            <p:ph idx="1"/>
          </p:nvPr>
        </p:nvSpPr>
        <p:spPr/>
        <p:txBody>
          <a:bodyPr/>
          <a:lstStyle/>
          <a:p>
            <a:r>
              <a:rPr lang="zh-CN" altLang="en-US" dirty="0"/>
              <a:t>构建可靠的数据库</a:t>
            </a:r>
            <a:endParaRPr lang="en-US" altLang="zh-CN" dirty="0"/>
          </a:p>
          <a:p>
            <a:pPr lvl="1"/>
            <a:r>
              <a:rPr lang="zh-CN" altLang="zh-CN" dirty="0"/>
              <a:t>被用于估计同一条收益率曲线的债券必须具有相同的信用等级和税收待遇等条件，以保证这些债券的惟一差异就是剩余期限</a:t>
            </a:r>
            <a:endParaRPr lang="en-US" altLang="zh-CN" dirty="0"/>
          </a:p>
          <a:p>
            <a:pPr lvl="1"/>
            <a:r>
              <a:rPr lang="zh-CN" altLang="zh-CN" dirty="0"/>
              <a:t>剔除含权证券</a:t>
            </a:r>
            <a:endParaRPr lang="en-US" altLang="zh-CN" dirty="0"/>
          </a:p>
          <a:p>
            <a:pPr lvl="1"/>
            <a:r>
              <a:rPr lang="zh-CN" altLang="zh-CN" dirty="0"/>
              <a:t>剔除明显定价不合理、流动性差异很大（包括与其他样本相比，流动性过差或流动性过好）的证券</a:t>
            </a:r>
            <a:endParaRPr lang="en-US" altLang="zh-CN" dirty="0"/>
          </a:p>
          <a:p>
            <a:pPr lvl="1"/>
            <a:r>
              <a:rPr lang="zh-CN" altLang="zh-CN" dirty="0"/>
              <a:t>所选证券的剩余期限应尽可能覆盖要估计时间长度的各个区间（短期、中期和长期），且各个分段区间内的样本数要足够多，以保证结果的可靠性。</a:t>
            </a:r>
            <a:endParaRPr lang="zh-CN" altLang="en-US" dirty="0"/>
          </a:p>
        </p:txBody>
      </p:sp>
    </p:spTree>
    <p:extLst>
      <p:ext uri="{BB962C8B-B14F-4D97-AF65-F5344CB8AC3E}">
        <p14:creationId xmlns:p14="http://schemas.microsoft.com/office/powerpoint/2010/main" val="38517402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50" dirty="0"/>
              <a:t>无风险即期利率期限结构的</a:t>
            </a:r>
            <a:r>
              <a:rPr lang="zh-CN" altLang="en-US" sz="2850" dirty="0"/>
              <a:t>估计</a:t>
            </a:r>
          </a:p>
        </p:txBody>
      </p:sp>
      <p:sp>
        <p:nvSpPr>
          <p:cNvPr id="3" name="文本占位符 2"/>
          <p:cNvSpPr>
            <a:spLocks noGrp="1"/>
          </p:cNvSpPr>
          <p:nvPr>
            <p:ph idx="1"/>
          </p:nvPr>
        </p:nvSpPr>
        <p:spPr/>
        <p:txBody>
          <a:bodyPr/>
          <a:lstStyle/>
          <a:p>
            <a:r>
              <a:rPr lang="zh-CN" altLang="en-US" dirty="0"/>
              <a:t>方法分类</a:t>
            </a:r>
            <a:endParaRPr lang="en-US" altLang="zh-CN" dirty="0"/>
          </a:p>
          <a:p>
            <a:pPr lvl="1"/>
            <a:r>
              <a:rPr lang="zh-CN" altLang="en-US" dirty="0"/>
              <a:t>散点（靴襻法）＋插值</a:t>
            </a:r>
            <a:endParaRPr lang="en-US" altLang="zh-CN" dirty="0"/>
          </a:p>
          <a:p>
            <a:pPr lvl="1"/>
            <a:r>
              <a:rPr lang="zh-CN" altLang="en-US" dirty="0"/>
              <a:t>拟合</a:t>
            </a:r>
          </a:p>
          <a:p>
            <a:r>
              <a:rPr lang="zh-CN" altLang="en-US" dirty="0"/>
              <a:t>评价</a:t>
            </a:r>
            <a:r>
              <a:rPr lang="zh-CN" altLang="zh-CN" dirty="0"/>
              <a:t>利率期限结构拟合方法</a:t>
            </a:r>
            <a:r>
              <a:rPr lang="zh-CN" altLang="en-US" dirty="0"/>
              <a:t>的标准</a:t>
            </a:r>
            <a:endParaRPr lang="en-US" altLang="zh-CN" dirty="0"/>
          </a:p>
          <a:p>
            <a:pPr lvl="1"/>
            <a:r>
              <a:rPr lang="zh-CN" altLang="zh-CN" dirty="0"/>
              <a:t>准确性</a:t>
            </a:r>
            <a:endParaRPr lang="en-US" altLang="zh-CN" dirty="0"/>
          </a:p>
          <a:p>
            <a:pPr lvl="1"/>
            <a:r>
              <a:rPr lang="zh-CN" altLang="zh-CN" dirty="0"/>
              <a:t>平滑性</a:t>
            </a:r>
            <a:endParaRPr lang="en-US" altLang="zh-CN" dirty="0"/>
          </a:p>
          <a:p>
            <a:pPr lvl="1"/>
            <a:r>
              <a:rPr lang="zh-CN" altLang="zh-CN" dirty="0"/>
              <a:t>稳定性</a:t>
            </a:r>
            <a:endParaRPr lang="en-US" altLang="zh-CN" dirty="0"/>
          </a:p>
          <a:p>
            <a:pPr lvl="1"/>
            <a:r>
              <a:rPr lang="zh-CN" altLang="zh-CN" dirty="0"/>
              <a:t>灵活性</a:t>
            </a:r>
            <a:endParaRPr lang="zh-CN" altLang="en-US" dirty="0"/>
          </a:p>
        </p:txBody>
      </p:sp>
    </p:spTree>
    <p:extLst>
      <p:ext uri="{BB962C8B-B14F-4D97-AF65-F5344CB8AC3E}">
        <p14:creationId xmlns:p14="http://schemas.microsoft.com/office/powerpoint/2010/main" val="3961391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获得利率散点</a:t>
            </a:r>
            <a:endParaRPr lang="zh-CN" altLang="en-US" sz="6000" dirty="0"/>
          </a:p>
        </p:txBody>
      </p:sp>
      <p:sp>
        <p:nvSpPr>
          <p:cNvPr id="3" name="文本占位符 2"/>
          <p:cNvSpPr>
            <a:spLocks noGrp="1"/>
          </p:cNvSpPr>
          <p:nvPr>
            <p:ph idx="1"/>
          </p:nvPr>
        </p:nvSpPr>
        <p:spPr/>
        <p:txBody>
          <a:bodyPr/>
          <a:lstStyle/>
          <a:p>
            <a:r>
              <a:rPr lang="zh-CN" altLang="zh-CN" dirty="0"/>
              <a:t>靴襻法</a:t>
            </a:r>
            <a:r>
              <a:rPr lang="en-US" altLang="zh-CN" dirty="0"/>
              <a:t>/</a:t>
            </a:r>
            <a:r>
              <a:rPr lang="zh-CN" altLang="zh-CN" dirty="0"/>
              <a:t>息票剥离法</a:t>
            </a:r>
            <a:endParaRPr lang="en-US" altLang="zh-CN" dirty="0"/>
          </a:p>
          <a:p>
            <a:pPr lvl="1"/>
            <a:r>
              <a:rPr lang="zh-CN" altLang="zh-CN" dirty="0"/>
              <a:t>利用附息债等于零息债组合的原理，对附息债进行分解，提取出相应的贴现因子价格和即期利率。</a:t>
            </a:r>
            <a:endParaRPr lang="en-US" altLang="zh-CN" dirty="0"/>
          </a:p>
          <a:p>
            <a:pPr lvl="1"/>
            <a:r>
              <a:rPr lang="zh-CN" altLang="en-US" dirty="0"/>
              <a:t>本质是求解</a:t>
            </a:r>
            <a:r>
              <a:rPr lang="zh-CN" altLang="zh-CN" dirty="0"/>
              <a:t>债券定价方程</a:t>
            </a:r>
            <a:r>
              <a:rPr lang="zh-CN" altLang="en-US" dirty="0"/>
              <a:t>组</a:t>
            </a:r>
            <a:endParaRPr lang="en-US" altLang="zh-CN" dirty="0"/>
          </a:p>
          <a:p>
            <a:r>
              <a:rPr lang="zh-CN" altLang="en-US" sz="3200" dirty="0"/>
              <a:t>主要问题</a:t>
            </a:r>
            <a:endParaRPr lang="en-US" altLang="zh-CN" sz="3200" dirty="0"/>
          </a:p>
          <a:p>
            <a:pPr lvl="1"/>
            <a:r>
              <a:rPr lang="zh-CN" altLang="zh-CN" sz="2800" dirty="0"/>
              <a:t>不同债券的付息日通常不会刚好相同。</a:t>
            </a:r>
            <a:r>
              <a:rPr lang="zh-CN" altLang="en-US" sz="2800" dirty="0"/>
              <a:t>可以将</a:t>
            </a:r>
            <a:r>
              <a:rPr lang="zh-CN" altLang="zh-CN" sz="2800" dirty="0"/>
              <a:t>相近的付息日视为同一天进行近似估计</a:t>
            </a:r>
          </a:p>
          <a:p>
            <a:pPr lvl="1"/>
            <a:r>
              <a:rPr lang="zh-CN" altLang="zh-CN" sz="2800" dirty="0"/>
              <a:t>市场上债券数量通常不会刚好等于付息日数量</a:t>
            </a:r>
            <a:endParaRPr lang="en-US" altLang="zh-CN" sz="2800" dirty="0"/>
          </a:p>
          <a:p>
            <a:pPr lvl="2"/>
            <a:r>
              <a:rPr lang="zh-CN" altLang="zh-CN" sz="2400" dirty="0"/>
              <a:t>一种做法是选择其中部分数量匹配的债券和付息日</a:t>
            </a:r>
            <a:endParaRPr lang="en-US" altLang="zh-CN" sz="2400" dirty="0"/>
          </a:p>
          <a:p>
            <a:pPr lvl="2"/>
            <a:r>
              <a:rPr lang="zh-CN" altLang="zh-CN" sz="2400" dirty="0"/>
              <a:t>另一种做法</a:t>
            </a:r>
            <a:r>
              <a:rPr lang="zh-CN" altLang="en-US" sz="2400" dirty="0"/>
              <a:t>：</a:t>
            </a:r>
            <a:r>
              <a:rPr lang="en-US" altLang="zh-CN" sz="2400" dirty="0"/>
              <a:t>Carleton and Cooper (1976)</a:t>
            </a:r>
            <a:r>
              <a:rPr lang="zh-CN" altLang="zh-CN" dirty="0"/>
              <a:t> </a:t>
            </a:r>
            <a:endParaRPr lang="zh-CN" altLang="en-US" dirty="0"/>
          </a:p>
        </p:txBody>
      </p:sp>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38</a:t>
            </a:fld>
            <a:endParaRPr lang="zh-CN" altLang="en-US" dirty="0"/>
          </a:p>
        </p:txBody>
      </p:sp>
    </p:spTree>
    <p:extLst>
      <p:ext uri="{BB962C8B-B14F-4D97-AF65-F5344CB8AC3E}">
        <p14:creationId xmlns:p14="http://schemas.microsoft.com/office/powerpoint/2010/main" val="3152504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利率期限结构的定义</a:t>
            </a:r>
          </a:p>
        </p:txBody>
      </p:sp>
      <p:sp>
        <p:nvSpPr>
          <p:cNvPr id="5" name="文本占位符 4"/>
          <p:cNvSpPr>
            <a:spLocks noGrp="1"/>
          </p:cNvSpPr>
          <p:nvPr>
            <p:ph idx="1"/>
          </p:nvPr>
        </p:nvSpPr>
        <p:spPr/>
        <p:txBody>
          <a:bodyPr/>
          <a:lstStyle/>
          <a:p>
            <a:endParaRPr lang="en-US" altLang="zh-CN" dirty="0"/>
          </a:p>
          <a:p>
            <a:endParaRPr lang="en-US" altLang="zh-CN" dirty="0">
              <a:latin typeface="Adobe Jenson Pro" pitchFamily="18" charset="0"/>
              <a:ea typeface="Adobe 黑体 Std R" pitchFamily="34" charset="-122"/>
            </a:endParaRPr>
          </a:p>
          <a:p>
            <a:pPr marL="336947" lvl="1" indent="-336947">
              <a:spcAft>
                <a:spcPts val="450"/>
              </a:spcAft>
            </a:pPr>
            <a:r>
              <a:rPr lang="zh-CN" altLang="zh-CN" dirty="0">
                <a:latin typeface="Adobe Jenson Pro" pitchFamily="18" charset="0"/>
                <a:ea typeface="Adobe 黑体 Std R" pitchFamily="34" charset="-122"/>
              </a:rPr>
              <a:t>“利率期限结构”</a:t>
            </a:r>
            <a:r>
              <a:rPr lang="zh-CN" altLang="en-US" dirty="0">
                <a:latin typeface="Adobe Jenson Pro" pitchFamily="18" charset="0"/>
                <a:ea typeface="Adobe 黑体 Std R" pitchFamily="34" charset="-122"/>
              </a:rPr>
              <a:t>（</a:t>
            </a:r>
            <a:r>
              <a:rPr lang="en-US" altLang="zh-CN" dirty="0">
                <a:latin typeface="Adobe Jenson Pro" pitchFamily="18" charset="0"/>
                <a:ea typeface="Adobe 黑体 Std R" pitchFamily="34" charset="-122"/>
              </a:rPr>
              <a:t>interest rate term structure</a:t>
            </a:r>
            <a:r>
              <a:rPr lang="zh-CN" altLang="en-US" dirty="0">
                <a:latin typeface="Adobe Jenson Pro" pitchFamily="18" charset="0"/>
                <a:ea typeface="Adobe 黑体 Std R" pitchFamily="34" charset="-122"/>
              </a:rPr>
              <a:t>）</a:t>
            </a:r>
            <a:r>
              <a:rPr lang="zh-CN" altLang="zh-CN" dirty="0">
                <a:latin typeface="Adobe Jenson Pro" pitchFamily="18" charset="0"/>
                <a:ea typeface="Adobe 黑体 Std R" pitchFamily="34" charset="-122"/>
              </a:rPr>
              <a:t>，</a:t>
            </a:r>
            <a:r>
              <a:rPr lang="zh-CN" altLang="en-US" dirty="0">
                <a:latin typeface="Adobe Jenson Pro" pitchFamily="18" charset="0"/>
                <a:ea typeface="Adobe 黑体 Std R" pitchFamily="34" charset="-122"/>
              </a:rPr>
              <a:t>有时</a:t>
            </a:r>
            <a:r>
              <a:rPr lang="zh-CN" altLang="zh-CN" dirty="0">
                <a:latin typeface="Adobe Jenson Pro" pitchFamily="18" charset="0"/>
                <a:ea typeface="Adobe 黑体 Std R" pitchFamily="34" charset="-122"/>
              </a:rPr>
              <a:t>也称为“收益率曲线”（</a:t>
            </a:r>
            <a:r>
              <a:rPr lang="en-US" altLang="zh-CN" dirty="0">
                <a:latin typeface="Adobe Jenson Pro" pitchFamily="18" charset="0"/>
                <a:ea typeface="Adobe 黑体 Std R" pitchFamily="34" charset="-122"/>
              </a:rPr>
              <a:t>yield curve</a:t>
            </a:r>
            <a:r>
              <a:rPr lang="zh-CN" altLang="zh-CN" dirty="0">
                <a:latin typeface="Adobe Jenson Pro" pitchFamily="18" charset="0"/>
                <a:ea typeface="Adobe 黑体 Std R" pitchFamily="34" charset="-122"/>
              </a:rPr>
              <a:t>）</a:t>
            </a:r>
            <a:r>
              <a:rPr lang="zh-CN" altLang="en-US" dirty="0">
                <a:latin typeface="Adobe Jenson Pro" pitchFamily="18" charset="0"/>
                <a:ea typeface="Adobe 黑体 Std R" pitchFamily="34" charset="-122"/>
              </a:rPr>
              <a:t>，是</a:t>
            </a:r>
            <a:r>
              <a:rPr lang="zh-CN" altLang="zh-CN" sz="2800" dirty="0">
                <a:ea typeface="Adobe 黑体 Std R" pitchFamily="34" charset="-122"/>
              </a:rPr>
              <a:t>不同期限的利率水平之间的关系</a:t>
            </a:r>
            <a:endParaRPr lang="en-US" altLang="zh-CN" sz="2800" dirty="0">
              <a:ea typeface="Adobe 黑体 Std R" pitchFamily="34" charset="-122"/>
            </a:endParaRPr>
          </a:p>
          <a:p>
            <a:pPr marL="336947" lvl="1" indent="-336947">
              <a:spcAft>
                <a:spcPts val="450"/>
              </a:spcAft>
            </a:pPr>
            <a:endParaRPr lang="en-US" altLang="zh-CN" dirty="0">
              <a:latin typeface="Adobe Jenson Pro" pitchFamily="18" charset="0"/>
              <a:ea typeface="Adobe 黑体 Std R" pitchFamily="34" charset="-122"/>
            </a:endParaRPr>
          </a:p>
          <a:p>
            <a:endParaRPr lang="zh-CN" altLang="en-US" dirty="0">
              <a:latin typeface="Adobe Jenson Pro" pitchFamily="18" charset="0"/>
              <a:ea typeface="Adobe 黑体 Std R" pitchFamily="34" charset="-122"/>
            </a:endParaRPr>
          </a:p>
        </p:txBody>
      </p:sp>
    </p:spTree>
    <p:extLst>
      <p:ext uri="{BB962C8B-B14F-4D97-AF65-F5344CB8AC3E}">
        <p14:creationId xmlns:p14="http://schemas.microsoft.com/office/powerpoint/2010/main" val="29470108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zh-CN" b="1" dirty="0"/>
              <a:t>例</a:t>
            </a:r>
            <a:r>
              <a:rPr lang="en-US" altLang="zh-CN" b="1" dirty="0"/>
              <a:t>8.3 </a:t>
            </a:r>
            <a:r>
              <a:rPr lang="zh-CN" altLang="zh-CN" b="1" dirty="0"/>
              <a:t>估计利率期限结构：靴襻法</a:t>
            </a:r>
          </a:p>
        </p:txBody>
      </p:sp>
      <p:pic>
        <p:nvPicPr>
          <p:cNvPr id="2" name="内容占位符 1">
            <a:extLst>
              <a:ext uri="{FF2B5EF4-FFF2-40B4-BE49-F238E27FC236}">
                <a16:creationId xmlns:a16="http://schemas.microsoft.com/office/drawing/2014/main" id="{B36152A4-9B84-5A40-BE2F-58BB13D6D4C9}"/>
              </a:ext>
            </a:extLst>
          </p:cNvPr>
          <p:cNvPicPr>
            <a:picLocks noGrp="1" noChangeAspect="1"/>
          </p:cNvPicPr>
          <p:nvPr>
            <p:ph idx="1"/>
          </p:nvPr>
        </p:nvPicPr>
        <p:blipFill>
          <a:blip r:embed="rId2"/>
          <a:stretch>
            <a:fillRect/>
          </a:stretch>
        </p:blipFill>
        <p:spPr>
          <a:xfrm>
            <a:off x="609600" y="1143000"/>
            <a:ext cx="7780849" cy="5183187"/>
          </a:xfrm>
          <a:prstGeom prst="rect">
            <a:avLst/>
          </a:prstGeom>
        </p:spPr>
      </p:pic>
    </p:spTree>
    <p:extLst>
      <p:ext uri="{BB962C8B-B14F-4D97-AF65-F5344CB8AC3E}">
        <p14:creationId xmlns:p14="http://schemas.microsoft.com/office/powerpoint/2010/main" val="1057463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线性插值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dirty="0"/>
                  <a:t>线性插值</a:t>
                </a:r>
                <a:endParaRPr lang="en-US" altLang="zh-CN" dirty="0"/>
              </a:p>
              <a:p>
                <a:pPr marL="0" indent="0" algn="ctr">
                  <a:buNone/>
                </a:pPr>
                <a:r>
                  <a:rPr lang="zh-CN" altLang="en-US" dirty="0"/>
                  <a:t>               </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sup>
                    </m:sSubSup>
                    <m:r>
                      <a:rPr lang="en-US" altLang="zh-CN">
                        <a:latin typeface="Cambria Math" panose="02040503050406030204" pitchFamily="18" charset="0"/>
                      </a:rPr>
                      <m:t>=</m:t>
                    </m:r>
                    <m:f>
                      <m:fPr>
                        <m:ctrlPr>
                          <a:rPr lang="zh-CN" altLang="zh-CN" i="1">
                            <a:latin typeface="Cambria Math" panose="02040503050406030204" pitchFamily="18" charset="0"/>
                          </a:rPr>
                        </m:ctrlPr>
                      </m:fPr>
                      <m:num>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e>
                        </m:d>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sup>
                        </m:sSubSup>
                        <m:r>
                          <a:rPr lang="en-US" altLang="zh-CN">
                            <a:latin typeface="Cambria Math" panose="02040503050406030204" pitchFamily="18" charset="0"/>
                          </a:rPr>
                          <m:t>+</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e>
                        </m:d>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sup>
                        </m:sSubSup>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den>
                    </m:f>
                  </m:oMath>
                </a14:m>
                <a:r>
                  <a:rPr lang="zh-CN" altLang="zh-CN" dirty="0">
                    <a:effectLst/>
                  </a:rPr>
                  <a:t> </a:t>
                </a:r>
                <a:endParaRPr lang="en-US" altLang="zh-CN" dirty="0"/>
              </a:p>
              <a:p>
                <a:endParaRPr lang="zh-CN" altLang="zh-CN" dirty="0"/>
              </a:p>
              <a:p>
                <a:r>
                  <a:rPr lang="zh-CN" altLang="en-US" dirty="0"/>
                  <a:t>三次多项式样条插值</a:t>
                </a:r>
                <a:endParaRPr lang="en-US" altLang="zh-CN" dirty="0"/>
              </a:p>
              <a:p>
                <a:pPr lvl="1"/>
                <a:r>
                  <a:rPr lang="en-US" altLang="zh-CN" dirty="0"/>
                  <a:t>Hermit</a:t>
                </a:r>
                <a:r>
                  <a:rPr lang="zh-CN" altLang="en-US" dirty="0"/>
                  <a:t>插值</a:t>
                </a:r>
                <a:r>
                  <a:rPr lang="en-US" altLang="zh-CN" dirty="0"/>
                  <a:t>/</a:t>
                </a:r>
                <a:r>
                  <a:rPr lang="zh-CN" altLang="en-US" dirty="0"/>
                  <a:t>样条插值</a:t>
                </a:r>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40</a:t>
            </a:fld>
            <a:endParaRPr lang="zh-CN" altLang="en-US" dirty="0"/>
          </a:p>
        </p:txBody>
      </p:sp>
      <p:sp>
        <p:nvSpPr>
          <p:cNvPr id="7" name="Rectangle 5"/>
          <p:cNvSpPr>
            <a:spLocks noChangeArrowheads="1"/>
          </p:cNvSpPr>
          <p:nvPr/>
        </p:nvSpPr>
        <p:spPr bwMode="auto">
          <a:xfrm>
            <a:off x="3815917" y="4839195"/>
            <a:ext cx="12146078"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65033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fontScale="90000"/>
          </a:bodyPr>
          <a:lstStyle/>
          <a:p>
            <a:r>
              <a:rPr lang="zh-CN" altLang="zh-CN" dirty="0"/>
              <a:t>例</a:t>
            </a:r>
            <a:r>
              <a:rPr lang="en-US" altLang="zh-CN" dirty="0"/>
              <a:t>8.4</a:t>
            </a:r>
            <a:r>
              <a:rPr lang="zh-CN" altLang="zh-CN" dirty="0"/>
              <a:t>估计利率期限结构：线性插值法 </a:t>
            </a:r>
            <a:endParaRPr lang="zh-CN" altLang="en-US" dirty="0"/>
          </a:p>
        </p:txBody>
      </p:sp>
      <p:pic>
        <p:nvPicPr>
          <p:cNvPr id="2" name="内容占位符 1">
            <a:extLst>
              <a:ext uri="{FF2B5EF4-FFF2-40B4-BE49-F238E27FC236}">
                <a16:creationId xmlns:a16="http://schemas.microsoft.com/office/drawing/2014/main" id="{19A97B86-D2A5-214B-B9FF-E238894BF3C9}"/>
              </a:ext>
            </a:extLst>
          </p:cNvPr>
          <p:cNvPicPr>
            <a:picLocks noGrp="1" noChangeAspect="1"/>
          </p:cNvPicPr>
          <p:nvPr>
            <p:ph idx="1"/>
          </p:nvPr>
        </p:nvPicPr>
        <p:blipFill>
          <a:blip r:embed="rId2"/>
          <a:stretch>
            <a:fillRect/>
          </a:stretch>
        </p:blipFill>
        <p:spPr>
          <a:xfrm>
            <a:off x="914400" y="1143000"/>
            <a:ext cx="7156142" cy="5183187"/>
          </a:xfrm>
          <a:prstGeom prst="rect">
            <a:avLst/>
          </a:prstGeom>
        </p:spPr>
      </p:pic>
    </p:spTree>
    <p:extLst>
      <p:ext uri="{BB962C8B-B14F-4D97-AF65-F5344CB8AC3E}">
        <p14:creationId xmlns:p14="http://schemas.microsoft.com/office/powerpoint/2010/main" val="23584632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分段三次多项式插值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zh-CN" dirty="0">
                    <a:effectLst/>
                  </a:rPr>
                  <a:t> </a:t>
                </a:r>
                <a:endParaRPr lang="en-US" altLang="zh-CN" dirty="0"/>
              </a:p>
              <a:p>
                <a:r>
                  <a:rPr lang="zh-CN" altLang="en-US" dirty="0"/>
                  <a:t>分段三次多项式</a:t>
                </a:r>
                <a:endParaRPr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a:latin typeface="Cambria Math" panose="02040503050406030204" pitchFamily="18" charset="0"/>
                            </a:rPr>
                            <m:t>0</m:t>
                          </m:r>
                        </m:sub>
                        <m:sup>
                          <m:r>
                            <a:rPr lang="en-US" altLang="zh-CN" i="1">
                              <a:latin typeface="Cambria Math" panose="02040503050406030204" pitchFamily="18" charset="0"/>
                            </a:rPr>
                            <m:t>𝑠</m:t>
                          </m:r>
                        </m:sup>
                      </m:sSubSup>
                      <m:r>
                        <a:rPr lang="en-US" altLang="zh-CN">
                          <a:latin typeface="Cambria Math" panose="02040503050406030204" pitchFamily="18" charset="0"/>
                        </a:rPr>
                        <m:t>=</m:t>
                      </m:r>
                      <m:d>
                        <m:dPr>
                          <m:begChr m:val="{"/>
                          <m:endChr m:val=""/>
                          <m:ctrlPr>
                            <a:rPr lang="zh-CN" altLang="zh-CN" i="1">
                              <a:latin typeface="Cambria Math" panose="02040503050406030204" pitchFamily="18" charset="0"/>
                            </a:rPr>
                          </m:ctrlPr>
                        </m:dPr>
                        <m:e>
                          <m:eqArr>
                            <m:eqArrPr>
                              <m:ctrlPr>
                                <a:rPr lang="zh-CN" altLang="zh-CN" i="1">
                                  <a:latin typeface="Cambria Math" panose="02040503050406030204" pitchFamily="18" charset="0"/>
                                </a:rPr>
                              </m:ctrlPr>
                            </m:eqArrPr>
                            <m:e>
                              <m:sSub>
                                <m:sSubPr>
                                  <m:ctrlPr>
                                    <a:rPr lang="zh-CN"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a:latin typeface="Cambria Math" panose="02040503050406030204" pitchFamily="18" charset="0"/>
                                    </a:rPr>
                                    <m:t>1</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3</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a:latin typeface="Cambria Math" panose="02040503050406030204" pitchFamily="18" charset="0"/>
                                    </a:rPr>
                                    <m:t>1</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2</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a:latin typeface="Cambria Math" panose="02040503050406030204" pitchFamily="18" charset="0"/>
                                    </a:rPr>
                                    <m:t>1</m:t>
                                  </m:r>
                                </m:sub>
                              </m:sSub>
                              <m:r>
                                <a:rPr lang="en-US" altLang="zh-CN" i="1">
                                  <a:latin typeface="Cambria Math" panose="02040503050406030204" pitchFamily="18" charset="0"/>
                                </a:rPr>
                                <m:t>𝑠</m:t>
                              </m:r>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a:latin typeface="Cambria Math" panose="02040503050406030204" pitchFamily="18" charset="0"/>
                                    </a:rPr>
                                    <m:t>1</m:t>
                                  </m:r>
                                </m:sub>
                              </m:sSub>
                              <m:r>
                                <a:rPr lang="en-US" altLang="zh-CN">
                                  <a:latin typeface="Cambria Math" panose="02040503050406030204" pitchFamily="18" charset="0"/>
                                </a:rPr>
                                <m:t>,</m:t>
                              </m:r>
                              <m:r>
                                <a:rPr lang="en-US" altLang="zh-CN" i="1">
                                  <a:latin typeface="Cambria Math" panose="02040503050406030204" pitchFamily="18" charset="0"/>
                                </a:rPr>
                                <m:t>𝑠</m:t>
                              </m:r>
                              <m:r>
                                <a:rPr lang="en-US" altLang="zh-CN">
                                  <a:latin typeface="Cambria Math" panose="02040503050406030204" pitchFamily="18" charset="0"/>
                                </a:rPr>
                                <m:t>∈</m:t>
                              </m:r>
                              <m:d>
                                <m:dPr>
                                  <m:ctrlPr>
                                    <a:rPr lang="zh-CN" altLang="zh-CN" i="1">
                                      <a:latin typeface="Cambria Math" panose="02040503050406030204" pitchFamily="18" charset="0"/>
                                    </a:rPr>
                                  </m:ctrlPr>
                                </m:dPr>
                                <m:e>
                                  <m:r>
                                    <a:rPr lang="en-US" altLang="zh-CN">
                                      <a:latin typeface="Cambria Math" panose="02040503050406030204" pitchFamily="18" charset="0"/>
                                    </a:rPr>
                                    <m:t>0,</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e>
                              </m:d>
                            </m:e>
                            <m:e>
                              <m:sSub>
                                <m:sSubPr>
                                  <m:ctrlPr>
                                    <a:rPr lang="zh-CN"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3</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a:latin typeface="Cambria Math" panose="02040503050406030204" pitchFamily="18" charset="0"/>
                                    </a:rPr>
                                    <m:t>2</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2</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a:latin typeface="Cambria Math" panose="02040503050406030204" pitchFamily="18" charset="0"/>
                                    </a:rPr>
                                    <m:t>2</m:t>
                                  </m:r>
                                </m:sub>
                              </m:sSub>
                              <m:r>
                                <a:rPr lang="en-US" altLang="zh-CN" i="1">
                                  <a:latin typeface="Cambria Math" panose="02040503050406030204" pitchFamily="18" charset="0"/>
                                </a:rPr>
                                <m:t>𝑠</m:t>
                              </m:r>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a:latin typeface="Cambria Math" panose="02040503050406030204" pitchFamily="18" charset="0"/>
                                    </a:rPr>
                                    <m:t>2</m:t>
                                  </m:r>
                                </m:sub>
                              </m:sSub>
                              <m:r>
                                <a:rPr lang="en-US" altLang="zh-CN">
                                  <a:latin typeface="Cambria Math" panose="02040503050406030204" pitchFamily="18" charset="0"/>
                                </a:rPr>
                                <m:t>,</m:t>
                              </m:r>
                              <m:r>
                                <a:rPr lang="en-US" altLang="zh-CN" i="1">
                                  <a:latin typeface="Cambria Math" panose="02040503050406030204" pitchFamily="18" charset="0"/>
                                </a:rPr>
                                <m:t>𝑠</m:t>
                              </m:r>
                              <m:r>
                                <a:rPr lang="en-US" altLang="zh-CN">
                                  <a:latin typeface="Cambria Math" panose="02040503050406030204" pitchFamily="18" charset="0"/>
                                </a:rPr>
                                <m:t>∈</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e>
                              </m:d>
                            </m:e>
                            <m:e>
                              <m:r>
                                <a:rPr lang="en-US" altLang="zh-CN">
                                  <a:latin typeface="Cambria Math" panose="02040503050406030204" pitchFamily="18" charset="0"/>
                                </a:rPr>
                                <m:t>⋯⋯</m:t>
                              </m:r>
                            </m:e>
                            <m:e>
                              <m:sSub>
                                <m:sSubPr>
                                  <m:ctrlPr>
                                    <a:rPr lang="zh-CN"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i="1">
                                      <a:latin typeface="Cambria Math" panose="02040503050406030204" pitchFamily="18" charset="0"/>
                                    </a:rPr>
                                    <m:t>𝑁</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3</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𝑁</m:t>
                                  </m:r>
                                </m:sub>
                              </m:sSub>
                              <m:sSup>
                                <m:sSupPr>
                                  <m:ctrlPr>
                                    <a:rPr lang="zh-CN" altLang="zh-CN" i="1">
                                      <a:latin typeface="Cambria Math" panose="02040503050406030204" pitchFamily="18" charset="0"/>
                                    </a:rPr>
                                  </m:ctrlPr>
                                </m:sSupPr>
                                <m:e>
                                  <m:r>
                                    <a:rPr lang="en-US" altLang="zh-CN" i="1">
                                      <a:latin typeface="Cambria Math" panose="02040503050406030204" pitchFamily="18" charset="0"/>
                                    </a:rPr>
                                    <m:t>𝑠</m:t>
                                  </m:r>
                                </m:e>
                                <m:sup>
                                  <m:r>
                                    <a:rPr lang="en-US" altLang="zh-CN">
                                      <a:latin typeface="Cambria Math" panose="02040503050406030204" pitchFamily="18" charset="0"/>
                                    </a:rPr>
                                    <m:t>2</m:t>
                                  </m:r>
                                </m:sup>
                              </m:sSup>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𝑐</m:t>
                                  </m:r>
                                </m:e>
                                <m:sub>
                                  <m:r>
                                    <a:rPr lang="en-US" altLang="zh-CN" i="1">
                                      <a:latin typeface="Cambria Math" panose="02040503050406030204" pitchFamily="18" charset="0"/>
                                    </a:rPr>
                                    <m:t>𝑁</m:t>
                                  </m:r>
                                </m:sub>
                              </m:sSub>
                              <m:r>
                                <a:rPr lang="en-US" altLang="zh-CN" i="1">
                                  <a:latin typeface="Cambria Math" panose="02040503050406030204" pitchFamily="18" charset="0"/>
                                </a:rPr>
                                <m:t>𝑠</m:t>
                              </m:r>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𝑑</m:t>
                                  </m:r>
                                </m:e>
                                <m:sub>
                                  <m:r>
                                    <a:rPr lang="en-US" altLang="zh-CN" i="1">
                                      <a:latin typeface="Cambria Math" panose="02040503050406030204" pitchFamily="18" charset="0"/>
                                    </a:rPr>
                                    <m:t>𝑁</m:t>
                                  </m:r>
                                </m:sub>
                              </m:sSub>
                              <m:r>
                                <a:rPr lang="en-US" altLang="zh-CN">
                                  <a:latin typeface="Cambria Math" panose="02040503050406030204" pitchFamily="18" charset="0"/>
                                </a:rPr>
                                <m:t>,</m:t>
                              </m:r>
                              <m:r>
                                <a:rPr lang="en-US" altLang="zh-CN" i="1">
                                  <a:latin typeface="Cambria Math" panose="02040503050406030204" pitchFamily="18" charset="0"/>
                                </a:rPr>
                                <m:t>𝑠</m:t>
                              </m:r>
                              <m:r>
                                <a:rPr lang="en-US" altLang="zh-CN">
                                  <a:latin typeface="Cambria Math" panose="02040503050406030204" pitchFamily="18" charset="0"/>
                                </a:rPr>
                                <m:t>∈</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𝑁</m:t>
                                      </m:r>
                                      <m:r>
                                        <a:rPr lang="en-US" altLang="zh-CN" i="1">
                                          <a:latin typeface="Cambria Math" panose="02040503050406030204" pitchFamily="18" charset="0"/>
                                        </a:rPr>
                                        <m:t>−</m:t>
                                      </m:r>
                                      <m:r>
                                        <a:rPr lang="en-US" altLang="zh-CN">
                                          <a:latin typeface="Cambria Math" panose="02040503050406030204" pitchFamily="18" charset="0"/>
                                        </a:rPr>
                                        <m:t>1</m:t>
                                      </m:r>
                                    </m:sub>
                                  </m:sSub>
                                  <m:r>
                                    <a:rPr lang="en-US" altLang="zh-CN">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i="1">
                                          <a:latin typeface="Cambria Math" panose="02040503050406030204" pitchFamily="18" charset="0"/>
                                        </a:rPr>
                                        <m:t>𝑁</m:t>
                                      </m:r>
                                    </m:sub>
                                  </m:sSub>
                                </m:e>
                              </m:d>
                            </m:e>
                          </m:eqArr>
                        </m:e>
                      </m:d>
                    </m:oMath>
                  </m:oMathPara>
                </a14:m>
                <a:endParaRPr lang="zh-CN"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42</a:t>
            </a:fld>
            <a:endParaRPr lang="zh-CN" altLang="en-US" dirty="0"/>
          </a:p>
        </p:txBody>
      </p:sp>
      <p:sp>
        <p:nvSpPr>
          <p:cNvPr id="7" name="Rectangle 5"/>
          <p:cNvSpPr>
            <a:spLocks noChangeArrowheads="1"/>
          </p:cNvSpPr>
          <p:nvPr/>
        </p:nvSpPr>
        <p:spPr bwMode="auto">
          <a:xfrm>
            <a:off x="3815917" y="4839195"/>
            <a:ext cx="12146078"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36433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46734A-17E0-8745-85BB-E2CA9B4628CE}"/>
              </a:ext>
            </a:extLst>
          </p:cNvPr>
          <p:cNvSpPr>
            <a:spLocks noGrp="1"/>
          </p:cNvSpPr>
          <p:nvPr>
            <p:ph type="title"/>
          </p:nvPr>
        </p:nvSpPr>
        <p:spPr/>
        <p:txBody>
          <a:bodyPr>
            <a:noAutofit/>
          </a:bodyPr>
          <a:lstStyle/>
          <a:p>
            <a:r>
              <a:rPr lang="zh-CN" altLang="zh-CN" sz="3200" dirty="0"/>
              <a:t>例</a:t>
            </a:r>
            <a:r>
              <a:rPr lang="en-US" altLang="zh-CN" sz="3200" dirty="0"/>
              <a:t>8.5 </a:t>
            </a:r>
            <a:r>
              <a:rPr lang="zh-CN" altLang="zh-CN" sz="3200" dirty="0"/>
              <a:t>估计利率期限结构：三次多项式插值法 </a:t>
            </a:r>
            <a:endParaRPr kumimoji="1" lang="zh-CN" altLang="en-US" sz="3200" dirty="0"/>
          </a:p>
        </p:txBody>
      </p:sp>
      <p:pic>
        <p:nvPicPr>
          <p:cNvPr id="5" name="内容占位符 4">
            <a:extLst>
              <a:ext uri="{FF2B5EF4-FFF2-40B4-BE49-F238E27FC236}">
                <a16:creationId xmlns:a16="http://schemas.microsoft.com/office/drawing/2014/main" id="{71BD1CBE-AF0D-FC45-9F21-FDD18E969FC6}"/>
              </a:ext>
            </a:extLst>
          </p:cNvPr>
          <p:cNvPicPr>
            <a:picLocks noGrp="1" noChangeAspect="1"/>
          </p:cNvPicPr>
          <p:nvPr>
            <p:ph idx="1"/>
          </p:nvPr>
        </p:nvPicPr>
        <p:blipFill>
          <a:blip r:embed="rId2"/>
          <a:stretch>
            <a:fillRect/>
          </a:stretch>
        </p:blipFill>
        <p:spPr>
          <a:xfrm>
            <a:off x="552450" y="1431528"/>
            <a:ext cx="8039100" cy="4584700"/>
          </a:xfrm>
          <a:prstGeom prst="rect">
            <a:avLst/>
          </a:prstGeom>
        </p:spPr>
      </p:pic>
      <p:sp>
        <p:nvSpPr>
          <p:cNvPr id="4" name="灯片编号占位符 3">
            <a:extLst>
              <a:ext uri="{FF2B5EF4-FFF2-40B4-BE49-F238E27FC236}">
                <a16:creationId xmlns:a16="http://schemas.microsoft.com/office/drawing/2014/main" id="{33BEE6C3-6995-DC4B-806D-55197CF47082}"/>
              </a:ext>
            </a:extLst>
          </p:cNvPr>
          <p:cNvSpPr>
            <a:spLocks noGrp="1"/>
          </p:cNvSpPr>
          <p:nvPr>
            <p:ph type="sldNum" sz="quarter" idx="10"/>
          </p:nvPr>
        </p:nvSpPr>
        <p:spPr/>
        <p:txBody>
          <a:bodyPr/>
          <a:lstStyle/>
          <a:p>
            <a:pPr>
              <a:defRPr/>
            </a:pPr>
            <a:fld id="{923144D4-4537-FE42-A10B-59D0A9F39BA6}" type="slidenum">
              <a:rPr lang="zh-CN" altLang="en-US" smtClean="0"/>
              <a:pPr>
                <a:defRPr/>
              </a:pPr>
              <a:t>43</a:t>
            </a:fld>
            <a:endParaRPr lang="zh-CN" altLang="en-US"/>
          </a:p>
        </p:txBody>
      </p:sp>
    </p:spTree>
    <p:extLst>
      <p:ext uri="{BB962C8B-B14F-4D97-AF65-F5344CB8AC3E}">
        <p14:creationId xmlns:p14="http://schemas.microsoft.com/office/powerpoint/2010/main" val="398062377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线性插值与分段三次多项式插值</a:t>
            </a:r>
          </a:p>
        </p:txBody>
      </p:sp>
      <p:sp>
        <p:nvSpPr>
          <p:cNvPr id="6" name="内容占位符 5"/>
          <p:cNvSpPr>
            <a:spLocks noGrp="1"/>
          </p:cNvSpPr>
          <p:nvPr>
            <p:ph idx="1"/>
          </p:nvPr>
        </p:nvSpPr>
        <p:spPr/>
        <p:txBody>
          <a:bodyPr/>
          <a:lstStyle/>
          <a:p>
            <a:endParaRPr lang="zh-CN" altLang="en-US"/>
          </a:p>
        </p:txBody>
      </p:sp>
      <p:pic>
        <p:nvPicPr>
          <p:cNvPr id="4" name="图片 3"/>
          <p:cNvPicPr/>
          <p:nvPr/>
        </p:nvPicPr>
        <p:blipFill>
          <a:blip r:embed="rId2" cstate="print"/>
          <a:srcRect/>
          <a:stretch>
            <a:fillRect/>
          </a:stretch>
        </p:blipFill>
        <p:spPr bwMode="auto">
          <a:xfrm>
            <a:off x="857250" y="1862826"/>
            <a:ext cx="7258050" cy="3795024"/>
          </a:xfrm>
          <a:prstGeom prst="rect">
            <a:avLst/>
          </a:prstGeom>
          <a:noFill/>
          <a:ln w="9525">
            <a:noFill/>
            <a:miter lim="800000"/>
            <a:headEnd/>
            <a:tailEnd/>
          </a:ln>
        </p:spPr>
      </p:pic>
    </p:spTree>
    <p:extLst>
      <p:ext uri="{BB962C8B-B14F-4D97-AF65-F5344CB8AC3E}">
        <p14:creationId xmlns:p14="http://schemas.microsoft.com/office/powerpoint/2010/main" val="23423341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线性插值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dirty="0"/>
                  <a:t>线性插值</a:t>
                </a:r>
                <a:endParaRPr lang="en-US" altLang="zh-CN" dirty="0"/>
              </a:p>
              <a:p>
                <a:pPr marL="0" indent="0" algn="ctr">
                  <a:buNone/>
                </a:pPr>
                <a:r>
                  <a:rPr lang="zh-CN" altLang="en-US" dirty="0"/>
                  <a:t>               </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sup>
                    </m:sSubSup>
                    <m:r>
                      <a:rPr lang="en-US" altLang="zh-CN">
                        <a:latin typeface="Cambria Math" panose="02040503050406030204" pitchFamily="18" charset="0"/>
                      </a:rPr>
                      <m:t>=</m:t>
                    </m:r>
                    <m:f>
                      <m:fPr>
                        <m:ctrlPr>
                          <a:rPr lang="zh-CN" altLang="zh-CN" i="1">
                            <a:latin typeface="Cambria Math" panose="02040503050406030204" pitchFamily="18" charset="0"/>
                          </a:rPr>
                        </m:ctrlPr>
                      </m:fPr>
                      <m:num>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e>
                        </m:d>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sup>
                        </m:sSubSup>
                        <m:r>
                          <a:rPr lang="en-US" altLang="zh-CN">
                            <a:latin typeface="Cambria Math" panose="02040503050406030204" pitchFamily="18" charset="0"/>
                          </a:rPr>
                          <m:t>+</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2</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e>
                        </m:d>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a:rPr lang="en-US" altLang="zh-CN" i="1">
                                <a:latin typeface="Cambria Math" panose="02040503050406030204" pitchFamily="18" charset="0"/>
                              </a:rPr>
                              <m:t>𝑡</m:t>
                            </m:r>
                          </m:sub>
                          <m:sup>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sup>
                        </m:sSubSup>
                      </m:num>
                      <m:den>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3</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𝑡</m:t>
                            </m:r>
                          </m:e>
                          <m:sub>
                            <m:r>
                              <a:rPr lang="en-US" altLang="zh-CN">
                                <a:latin typeface="Cambria Math" panose="02040503050406030204" pitchFamily="18" charset="0"/>
                              </a:rPr>
                              <m:t>1</m:t>
                            </m:r>
                          </m:sub>
                        </m:sSub>
                      </m:den>
                    </m:f>
                  </m:oMath>
                </a14:m>
                <a:r>
                  <a:rPr lang="zh-CN" altLang="zh-CN" dirty="0">
                    <a:effectLst/>
                  </a:rPr>
                  <a:t> </a:t>
                </a:r>
                <a:endParaRPr lang="en-US" altLang="zh-CN" dirty="0"/>
              </a:p>
              <a:p>
                <a:endParaRPr lang="zh-CN" altLang="zh-CN" dirty="0"/>
              </a:p>
              <a:p>
                <a:r>
                  <a:rPr lang="zh-CN" altLang="en-US" dirty="0"/>
                  <a:t>三次多项式样条插值</a:t>
                </a:r>
                <a:endParaRPr lang="en-US" altLang="zh-CN" dirty="0"/>
              </a:p>
              <a:p>
                <a:pPr lvl="1"/>
                <a:r>
                  <a:rPr lang="en-US" altLang="zh-CN" dirty="0"/>
                  <a:t>Hermit</a:t>
                </a:r>
                <a:r>
                  <a:rPr lang="zh-CN" altLang="en-US" dirty="0"/>
                  <a:t>插值</a:t>
                </a:r>
                <a:r>
                  <a:rPr lang="en-US" altLang="zh-CN" dirty="0"/>
                  <a:t>/</a:t>
                </a:r>
                <a:r>
                  <a:rPr lang="zh-CN" altLang="en-US" dirty="0"/>
                  <a:t>样条插值</a:t>
                </a:r>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45</a:t>
            </a:fld>
            <a:endParaRPr lang="zh-CN" altLang="en-US" dirty="0"/>
          </a:p>
        </p:txBody>
      </p:sp>
      <p:sp>
        <p:nvSpPr>
          <p:cNvPr id="7" name="Rectangle 5"/>
          <p:cNvSpPr>
            <a:spLocks noChangeArrowheads="1"/>
          </p:cNvSpPr>
          <p:nvPr/>
        </p:nvSpPr>
        <p:spPr bwMode="auto">
          <a:xfrm>
            <a:off x="3815917" y="4839195"/>
            <a:ext cx="12146078"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26684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zh-CN" altLang="en-US" dirty="0"/>
              <a:t>高次多项式插值</a:t>
            </a:r>
            <a:endParaRPr lang="en-US" altLang="zh-CN" dirty="0">
              <a:latin typeface="Adobe 黑体 Std R" pitchFamily="34" charset="-122"/>
              <a:ea typeface="Adobe 黑体 Std R" pitchFamily="34" charset="-122"/>
            </a:endParaRPr>
          </a:p>
        </p:txBody>
      </p:sp>
      <p:sp>
        <p:nvSpPr>
          <p:cNvPr id="3" name="文本占位符 2"/>
          <p:cNvSpPr>
            <a:spLocks noGrp="1"/>
          </p:cNvSpPr>
          <p:nvPr>
            <p:ph idx="1"/>
          </p:nvPr>
        </p:nvSpPr>
        <p:spPr>
          <a:xfrm>
            <a:off x="467544" y="1219200"/>
            <a:ext cx="8229600" cy="5105400"/>
          </a:xfrm>
        </p:spPr>
        <p:txBody>
          <a:bodyPr>
            <a:normAutofit lnSpcReduction="10000"/>
          </a:bodyPr>
          <a:lstStyle/>
          <a:p>
            <a:r>
              <a:rPr lang="zh-CN" altLang="zh-CN" dirty="0"/>
              <a:t>与线性插值法相比，</a:t>
            </a:r>
            <a:r>
              <a:rPr lang="zh-CN" altLang="en-US" dirty="0"/>
              <a:t>高次多项式插值在节点内部能获得更为光滑的曲线</a:t>
            </a:r>
            <a:endParaRPr lang="en-US" altLang="zh-CN" dirty="0"/>
          </a:p>
          <a:p>
            <a:r>
              <a:rPr lang="zh-CN" altLang="zh-CN" dirty="0"/>
              <a:t>阶数（</a:t>
            </a:r>
            <a:r>
              <a:rPr lang="en-US" altLang="zh-CN" dirty="0"/>
              <a:t>degree</a:t>
            </a:r>
            <a:r>
              <a:rPr lang="zh-CN" altLang="zh-CN" dirty="0"/>
              <a:t>）的选择</a:t>
            </a:r>
            <a:r>
              <a:rPr lang="zh-CN" altLang="en-US" dirty="0"/>
              <a:t>：精确度与复杂性的权衡</a:t>
            </a:r>
            <a:endParaRPr lang="en-US" altLang="zh-CN" dirty="0"/>
          </a:p>
          <a:p>
            <a:pPr lvl="1"/>
            <a:r>
              <a:rPr lang="zh-CN" altLang="en-US" dirty="0"/>
              <a:t>并非阶数越高逼近越好（</a:t>
            </a:r>
            <a:r>
              <a:rPr lang="en-US" altLang="zh-CN" dirty="0" err="1"/>
              <a:t>Runge</a:t>
            </a:r>
            <a:r>
              <a:rPr lang="zh-CN" altLang="en-US" dirty="0"/>
              <a:t>现象）</a:t>
            </a:r>
            <a:endParaRPr lang="en-US" altLang="zh-CN" dirty="0"/>
          </a:p>
          <a:p>
            <a:pPr lvl="1"/>
            <a:r>
              <a:rPr lang="zh-CN" altLang="en-US" dirty="0"/>
              <a:t>三次可以保证函数连续和二阶可导</a:t>
            </a:r>
            <a:endParaRPr lang="en-US" altLang="zh-CN" dirty="0"/>
          </a:p>
          <a:p>
            <a:r>
              <a:rPr lang="zh-CN" altLang="en-US" dirty="0"/>
              <a:t>插值目标的设定</a:t>
            </a:r>
            <a:endParaRPr lang="en-US" altLang="zh-CN" dirty="0"/>
          </a:p>
          <a:p>
            <a:pPr lvl="1"/>
            <a:r>
              <a:rPr lang="zh-CN" altLang="en-US" dirty="0"/>
              <a:t>节点值相等</a:t>
            </a:r>
            <a:endParaRPr lang="en-US" altLang="zh-CN" dirty="0"/>
          </a:p>
          <a:p>
            <a:pPr lvl="1"/>
            <a:r>
              <a:rPr lang="zh-CN" altLang="zh-CN" dirty="0"/>
              <a:t>连接点处的导数值约束</a:t>
            </a:r>
            <a:endParaRPr lang="en-US" altLang="zh-CN" dirty="0"/>
          </a:p>
          <a:p>
            <a:r>
              <a:rPr lang="zh-CN" altLang="en-US" dirty="0"/>
              <a:t>分段的数量</a:t>
            </a:r>
            <a:endParaRPr lang="en-US" altLang="zh-CN" dirty="0"/>
          </a:p>
          <a:p>
            <a:r>
              <a:rPr lang="zh-CN" altLang="en-US" dirty="0"/>
              <a:t>连接点的位置</a:t>
            </a:r>
            <a:endParaRPr lang="en-US" altLang="zh-CN" dirty="0"/>
          </a:p>
        </p:txBody>
      </p:sp>
    </p:spTree>
    <p:extLst>
      <p:ext uri="{BB962C8B-B14F-4D97-AF65-F5344CB8AC3E}">
        <p14:creationId xmlns:p14="http://schemas.microsoft.com/office/powerpoint/2010/main" val="1003772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Runge</a:t>
            </a:r>
            <a:r>
              <a:rPr lang="zh-CN" altLang="en-US" dirty="0"/>
              <a:t>现象</a:t>
            </a:r>
          </a:p>
        </p:txBody>
      </p:sp>
      <p:sp>
        <p:nvSpPr>
          <p:cNvPr id="3" name="内容占位符 2"/>
          <p:cNvSpPr>
            <a:spLocks noGrp="1"/>
          </p:cNvSpPr>
          <p:nvPr>
            <p:ph idx="1"/>
          </p:nvPr>
        </p:nvSpPr>
        <p:spPr/>
        <p:txBody>
          <a:bodyPr/>
          <a:lstStyle/>
          <a:p>
            <a:r>
              <a:rPr lang="zh-CN" altLang="zh-CN" dirty="0"/>
              <a:t>高次多项式曲线波动较大，且插值的收敛性可能存在问题</a:t>
            </a:r>
            <a:endParaRPr lang="en-US" altLang="zh-CN" dirty="0"/>
          </a:p>
          <a:p>
            <a:r>
              <a:rPr lang="en-US" altLang="zh-CN" dirty="0"/>
              <a:t>                                 </a:t>
            </a:r>
            <a:r>
              <a:rPr lang="zh-CN" altLang="en-US" dirty="0"/>
              <a:t>与其</a:t>
            </a:r>
            <a:r>
              <a:rPr lang="en-US" altLang="zh-CN" dirty="0"/>
              <a:t>10</a:t>
            </a:r>
            <a:r>
              <a:rPr lang="zh-CN" altLang="en-US" dirty="0"/>
              <a:t>次</a:t>
            </a:r>
            <a:r>
              <a:rPr lang="en-US" altLang="zh-CN" dirty="0"/>
              <a:t>Lagrange</a:t>
            </a:r>
            <a:r>
              <a:rPr lang="zh-CN" altLang="zh-CN" dirty="0"/>
              <a:t>插值多项式</a:t>
            </a:r>
            <a:endParaRPr lang="zh-CN" altLang="en-US" dirty="0"/>
          </a:p>
        </p:txBody>
      </p:sp>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47</a:t>
            </a:fld>
            <a:endParaRPr lang="zh-CN" altLang="en-US" dirty="0"/>
          </a:p>
        </p:txBody>
      </p:sp>
      <p:sp>
        <p:nvSpPr>
          <p:cNvPr id="5"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nvGraphicFramePr>
        <p:xfrm>
          <a:off x="742950" y="2208684"/>
          <a:ext cx="2102644" cy="527816"/>
        </p:xfrm>
        <a:graphic>
          <a:graphicData uri="http://schemas.openxmlformats.org/presentationml/2006/ole">
            <mc:AlternateContent xmlns:mc="http://schemas.openxmlformats.org/markup-compatibility/2006">
              <mc:Choice xmlns:v="urn:schemas-microsoft-com:vml" Requires="v">
                <p:oleObj spid="_x0000_s15380" name="Equation" r:id="rId3" imgW="1549080" imgH="393480" progId="Equation.DSMT4">
                  <p:embed/>
                </p:oleObj>
              </mc:Choice>
              <mc:Fallback>
                <p:oleObj name="Equation" r:id="rId3" imgW="1549080" imgH="393480" progId="Equation.DSMT4">
                  <p:embed/>
                  <p:pic>
                    <p:nvPicPr>
                      <p:cNvPr id="6" name="对象 5"/>
                      <p:cNvPicPr>
                        <a:picLocks noChangeAspect="1" noChangeArrowheads="1"/>
                      </p:cNvPicPr>
                      <p:nvPr/>
                    </p:nvPicPr>
                    <p:blipFill>
                      <a:blip r:embed="rId4"/>
                      <a:srcRect/>
                      <a:stretch>
                        <a:fillRect/>
                      </a:stretch>
                    </p:blipFill>
                    <p:spPr bwMode="auto">
                      <a:xfrm>
                        <a:off x="742950" y="2208684"/>
                        <a:ext cx="2102644" cy="527816"/>
                      </a:xfrm>
                      <a:prstGeom prst="rect">
                        <a:avLst/>
                      </a:prstGeom>
                      <a:noFill/>
                    </p:spPr>
                  </p:pic>
                </p:oleObj>
              </mc:Fallback>
            </mc:AlternateContent>
          </a:graphicData>
        </a:graphic>
      </p:graphicFrame>
      <p:pic>
        <p:nvPicPr>
          <p:cNvPr id="15257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8203" y="3082357"/>
            <a:ext cx="5487491" cy="240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6831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样条</a:t>
            </a:r>
          </a:p>
        </p:txBody>
      </p:sp>
      <p:sp>
        <p:nvSpPr>
          <p:cNvPr id="3" name="内容占位符 2"/>
          <p:cNvSpPr>
            <a:spLocks noGrp="1"/>
          </p:cNvSpPr>
          <p:nvPr>
            <p:ph idx="1"/>
          </p:nvPr>
        </p:nvSpPr>
        <p:spPr>
          <a:xfrm>
            <a:off x="467544" y="1862826"/>
            <a:ext cx="8447856" cy="3888432"/>
          </a:xfrm>
        </p:spPr>
        <p:txBody>
          <a:bodyPr>
            <a:normAutofit fontScale="85000" lnSpcReduction="10000"/>
          </a:bodyPr>
          <a:lstStyle/>
          <a:p>
            <a:r>
              <a:rPr lang="zh-CN" altLang="zh-CN" dirty="0"/>
              <a:t>样条（</a:t>
            </a:r>
            <a:r>
              <a:rPr lang="en-US" altLang="zh-CN" dirty="0"/>
              <a:t>spline</a:t>
            </a:r>
            <a:r>
              <a:rPr lang="zh-CN" altLang="zh-CN" dirty="0"/>
              <a:t>）在英语中是指富有弹性的细长木条。样条曲线是指工程师在制图时，用压铁将样条固定在样点上，其它地方让它自由弯曲，然后画下的长条曲线。</a:t>
            </a:r>
            <a:endParaRPr lang="en-US" altLang="zh-CN" dirty="0"/>
          </a:p>
          <a:p>
            <a:r>
              <a:rPr lang="zh-CN" altLang="zh-CN" dirty="0"/>
              <a:t>样条函数的数学实质是由一些按照某种光滑性条件分段拼接起来的多项式组成的函数</a:t>
            </a:r>
            <a:r>
              <a:rPr lang="zh-CN" altLang="en-US" dirty="0"/>
              <a:t>，保证分段内光滑、在各段连接处也具有一定光滑性的函数，</a:t>
            </a:r>
            <a:r>
              <a:rPr lang="zh-CN" altLang="zh-CN" dirty="0"/>
              <a:t>其目的是用这些分段函数尽可能地逼近一定的曲线。</a:t>
            </a:r>
            <a:endParaRPr lang="en-US" altLang="zh-CN" dirty="0"/>
          </a:p>
          <a:p>
            <a:r>
              <a:rPr lang="zh-CN" altLang="zh-CN" dirty="0"/>
              <a:t>根据</a:t>
            </a:r>
            <a:r>
              <a:rPr lang="en-US" altLang="zh-CN" dirty="0" err="1"/>
              <a:t>Weierstrass</a:t>
            </a:r>
            <a:r>
              <a:rPr lang="zh-CN" altLang="zh-CN" dirty="0"/>
              <a:t>第一逼近定理，任何连续函数都可以被一个多项式函数任意接近地逼近，这为样条函数的运用提供了基本依据。</a:t>
            </a:r>
          </a:p>
          <a:p>
            <a:endParaRPr lang="zh-CN" altLang="en-US" dirty="0"/>
          </a:p>
        </p:txBody>
      </p:sp>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48</a:t>
            </a:fld>
            <a:endParaRPr lang="zh-CN" altLang="en-US" dirty="0"/>
          </a:p>
        </p:txBody>
      </p:sp>
    </p:spTree>
    <p:extLst>
      <p:ext uri="{BB962C8B-B14F-4D97-AF65-F5344CB8AC3E}">
        <p14:creationId xmlns:p14="http://schemas.microsoft.com/office/powerpoint/2010/main" val="28943136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利率期限结构的类型</a:t>
            </a:r>
          </a:p>
        </p:txBody>
      </p:sp>
      <p:sp>
        <p:nvSpPr>
          <p:cNvPr id="3" name="文本占位符 2"/>
          <p:cNvSpPr>
            <a:spLocks noGrp="1"/>
          </p:cNvSpPr>
          <p:nvPr>
            <p:ph idx="1"/>
          </p:nvPr>
        </p:nvSpPr>
        <p:spPr/>
        <p:txBody>
          <a:bodyPr/>
          <a:lstStyle/>
          <a:p>
            <a:r>
              <a:rPr lang="zh-CN" altLang="en-US" dirty="0"/>
              <a:t>利率的种类</a:t>
            </a:r>
            <a:r>
              <a:rPr lang="zh-CN" altLang="zh-CN" dirty="0"/>
              <a:t>不同</a:t>
            </a:r>
            <a:endParaRPr lang="en-US" altLang="zh-CN" dirty="0"/>
          </a:p>
          <a:p>
            <a:pPr lvl="1"/>
            <a:r>
              <a:rPr lang="zh-CN" altLang="zh-CN" dirty="0"/>
              <a:t>到期收益率曲线</a:t>
            </a:r>
            <a:endParaRPr lang="en-US" altLang="zh-CN" dirty="0"/>
          </a:p>
          <a:p>
            <a:pPr lvl="1"/>
            <a:r>
              <a:rPr lang="zh-CN" altLang="zh-CN" dirty="0"/>
              <a:t>互换利率期限结构</a:t>
            </a:r>
            <a:endParaRPr lang="en-US" altLang="zh-CN" dirty="0"/>
          </a:p>
          <a:p>
            <a:pPr lvl="1"/>
            <a:r>
              <a:rPr lang="zh-CN" altLang="zh-CN" dirty="0">
                <a:solidFill>
                  <a:srgbClr val="FF0000"/>
                </a:solidFill>
              </a:rPr>
              <a:t>即期利率期限结构</a:t>
            </a:r>
            <a:endParaRPr lang="en-US" altLang="zh-CN" dirty="0">
              <a:solidFill>
                <a:srgbClr val="FF0000"/>
              </a:solidFill>
            </a:endParaRPr>
          </a:p>
          <a:p>
            <a:pPr lvl="1"/>
            <a:r>
              <a:rPr lang="zh-CN" altLang="zh-CN" dirty="0"/>
              <a:t>平价到期收益率曲线</a:t>
            </a:r>
            <a:endParaRPr lang="en-US" altLang="zh-CN" dirty="0"/>
          </a:p>
          <a:p>
            <a:pPr lvl="1"/>
            <a:r>
              <a:rPr lang="zh-CN" altLang="zh-CN" dirty="0"/>
              <a:t>远期利率期限结构</a:t>
            </a:r>
            <a:endParaRPr lang="en-US" altLang="zh-CN" dirty="0"/>
          </a:p>
          <a:p>
            <a:pPr lvl="1"/>
            <a:r>
              <a:rPr lang="zh-CN" altLang="zh-CN" dirty="0"/>
              <a:t>瞬时远期利率期限结构</a:t>
            </a:r>
            <a:endParaRPr lang="en-US" altLang="zh-CN" dirty="0"/>
          </a:p>
          <a:p>
            <a:endParaRPr lang="en-US" altLang="zh-CN" dirty="0"/>
          </a:p>
          <a:p>
            <a:r>
              <a:rPr lang="zh-CN" altLang="en-US" dirty="0"/>
              <a:t>信用等级不同</a:t>
            </a:r>
            <a:endParaRPr lang="en-US" altLang="zh-CN" dirty="0"/>
          </a:p>
          <a:p>
            <a:pPr lvl="1"/>
            <a:endParaRPr lang="zh-CN" altLang="en-US" dirty="0"/>
          </a:p>
        </p:txBody>
      </p:sp>
    </p:spTree>
    <p:extLst>
      <p:ext uri="{BB962C8B-B14F-4D97-AF65-F5344CB8AC3E}">
        <p14:creationId xmlns:p14="http://schemas.microsoft.com/office/powerpoint/2010/main" val="669322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Hermite</a:t>
            </a:r>
            <a:r>
              <a:rPr lang="zh-CN" altLang="en-US" dirty="0"/>
              <a:t>三次样条插值</a:t>
            </a:r>
            <a:endParaRPr lang="en-US" altLang="zh-CN"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目标：节点值和一阶导相等</a:t>
                </a:r>
                <a:endParaRPr lang="en-US" altLang="zh-CN" dirty="0"/>
              </a:p>
              <a:p>
                <a:r>
                  <a:rPr lang="zh-CN" altLang="en-US" dirty="0"/>
                  <a:t>次数：三次</a:t>
                </a:r>
                <a:endParaRPr lang="en-US" altLang="zh-CN" dirty="0"/>
              </a:p>
              <a:p>
                <a:pPr marL="0" indent="0">
                  <a:buNone/>
                </a:pPr>
                <a14:m>
                  <m:oMath xmlns:m="http://schemas.openxmlformats.org/officeDocument/2006/math">
                    <m:eqArr>
                      <m:eqArrPr>
                        <m:ctrlPr>
                          <a:rPr lang="zh-CN" altLang="zh-CN" sz="2000" i="1">
                            <a:latin typeface="Cambria Math" panose="02040503050406030204" pitchFamily="18" charset="0"/>
                          </a:rPr>
                        </m:ctrlPr>
                      </m:eqArrPr>
                      <m:e>
                        <m:r>
                          <a:rPr lang="en-US" altLang="zh-CN" sz="2000" i="1">
                            <a:latin typeface="Cambria Math" panose="02040503050406030204" pitchFamily="18" charset="0"/>
                          </a:rPr>
                          <m:t>𝐻</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𝑠</m:t>
                            </m:r>
                          </m:e>
                        </m:d>
                        <m:r>
                          <a:rPr lang="en-US" altLang="zh-CN" sz="2000">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a:latin typeface="Cambria Math" panose="02040503050406030204" pitchFamily="18" charset="0"/>
                              </a:rPr>
                              <m:t>0</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sup>
                        </m:sSub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𝛼</m:t>
                            </m:r>
                          </m:e>
                          <m:sub>
                            <m:r>
                              <a:rPr lang="en-US"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𝑠</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den>
                            </m:f>
                          </m:e>
                        </m:d>
                        <m:r>
                          <a:rPr lang="en-US" altLang="zh-CN" sz="2000">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a:latin typeface="Cambria Math" panose="02040503050406030204" pitchFamily="18" charset="0"/>
                              </a:rPr>
                              <m:t>0</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sup>
                        </m:sSub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𝛼</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𝑠</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den>
                            </m:f>
                          </m:e>
                        </m:d>
                      </m:e>
                      <m:e>
                        <m:r>
                          <m:rPr>
                            <m:nor/>
                          </m:rPr>
                          <a:rPr lang="zh-CN" altLang="zh-CN" sz="2000"/>
                          <m:t>                                        </m:t>
                        </m:r>
                        <m:r>
                          <a:rPr lang="en-US" altLang="zh-CN" sz="2000">
                            <a:latin typeface="Cambria Math" panose="02040503050406030204" pitchFamily="18" charset="0"/>
                          </a:rPr>
                          <m:t>+</m:t>
                        </m:r>
                        <m:sSup>
                          <m:sSupPr>
                            <m:ctrlPr>
                              <a:rPr lang="zh-CN" altLang="zh-CN" sz="2000" i="1">
                                <a:latin typeface="Cambria Math" panose="02040503050406030204" pitchFamily="18" charset="0"/>
                              </a:rPr>
                            </m:ctrlPr>
                          </m:sSup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a:latin typeface="Cambria Math" panose="02040503050406030204" pitchFamily="18" charset="0"/>
                                  </a:rPr>
                                  <m:t>0</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sup>
                            </m:sSubSup>
                          </m:e>
                          <m:sup>
                            <m:r>
                              <a:rPr lang="en-US" altLang="zh-CN" sz="2000" i="1">
                                <a:latin typeface="Cambria Math" panose="02040503050406030204" pitchFamily="18" charset="0"/>
                              </a:rPr>
                              <m:t>′</m:t>
                            </m:r>
                          </m:sup>
                        </m:s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𝛽</m:t>
                            </m:r>
                          </m:e>
                          <m:sub>
                            <m:r>
                              <a:rPr lang="en-US"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𝑠</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den>
                            </m:f>
                          </m:e>
                        </m:d>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e>
                        </m:d>
                        <m:r>
                          <a:rPr lang="en-US" altLang="zh-CN" sz="2000">
                            <a:latin typeface="Cambria Math" panose="02040503050406030204" pitchFamily="18" charset="0"/>
                          </a:rPr>
                          <m:t>+</m:t>
                        </m:r>
                        <m:sSup>
                          <m:sSupPr>
                            <m:ctrlPr>
                              <a:rPr lang="zh-CN" altLang="zh-CN" sz="2000" i="1">
                                <a:latin typeface="Cambria Math" panose="02040503050406030204" pitchFamily="18" charset="0"/>
                              </a:rPr>
                            </m:ctrlPr>
                          </m:sSupPr>
                          <m:e>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𝑅</m:t>
                                </m:r>
                              </m:e>
                              <m:sub>
                                <m:r>
                                  <a:rPr lang="en-US" altLang="zh-CN" sz="2000">
                                    <a:latin typeface="Cambria Math" panose="02040503050406030204" pitchFamily="18" charset="0"/>
                                  </a:rPr>
                                  <m:t>0</m:t>
                                </m:r>
                              </m:sub>
                              <m: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sup>
                            </m:sSubSup>
                          </m:e>
                          <m:sup>
                            <m:r>
                              <a:rPr lang="en-US" altLang="zh-CN" sz="2000" i="1">
                                <a:latin typeface="Cambria Math" panose="02040503050406030204" pitchFamily="18" charset="0"/>
                              </a:rPr>
                              <m:t>′</m:t>
                            </m:r>
                          </m:sup>
                        </m:sSup>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𝛽</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i="1">
                                    <a:latin typeface="Cambria Math" panose="02040503050406030204" pitchFamily="18" charset="0"/>
                                  </a:rPr>
                                  <m:t>𝑠</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den>
                            </m:f>
                          </m:e>
                        </m:d>
                        <m:d>
                          <m:dPr>
                            <m:ctrlPr>
                              <a:rPr lang="zh-CN" altLang="zh-CN" sz="2000" i="1">
                                <a:latin typeface="Cambria Math" panose="02040503050406030204" pitchFamily="18" charset="0"/>
                              </a:rPr>
                            </m:ctrlPr>
                          </m:d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r>
                                  <a:rPr lang="en-US" altLang="zh-CN" sz="2000">
                                    <a:latin typeface="Cambria Math" panose="02040503050406030204" pitchFamily="18" charset="0"/>
                                  </a:rPr>
                                  <m:t>+1</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𝑠</m:t>
                                </m:r>
                              </m:e>
                              <m:sub>
                                <m:r>
                                  <a:rPr lang="en-US" altLang="zh-CN" sz="2000" i="1">
                                    <a:latin typeface="Cambria Math" panose="02040503050406030204" pitchFamily="18" charset="0"/>
                                  </a:rPr>
                                  <m:t>𝑖</m:t>
                                </m:r>
                              </m:sub>
                            </m:sSub>
                          </m:e>
                        </m:d>
                      </m:e>
                    </m:eqArr>
                  </m:oMath>
                </a14:m>
                <a:r>
                  <a:rPr lang="en-US" altLang="zh-CN" dirty="0"/>
                  <a:t>      </a:t>
                </a:r>
              </a:p>
              <a:p>
                <a:pPr marL="0" indent="0">
                  <a:buNone/>
                </a:pPr>
                <a:r>
                  <a:rPr lang="zh-CN" altLang="en-US" sz="2000" dirty="0"/>
                  <a:t>          </a:t>
                </a:r>
                <a:r>
                  <a:rPr lang="zh-CN" altLang="zh-CN" sz="2000" dirty="0"/>
                  <a:t>其中， </a:t>
                </a:r>
                <a:r>
                  <a:rPr lang="en-US" altLang="zh-CN" sz="2000" dirty="0"/>
                  <a:t>       </a:t>
                </a:r>
                <a:endParaRPr lang="zh-CN" altLang="zh-CN" sz="2000" dirty="0"/>
              </a:p>
              <a:p>
                <a:pPr marL="0" indent="0">
                  <a:buNone/>
                </a:pPr>
                <a14:m>
                  <m:oMathPara xmlns:m="http://schemas.openxmlformats.org/officeDocument/2006/math">
                    <m:oMathParaPr>
                      <m:jc m:val="centerGroup"/>
                    </m:oMathParaPr>
                    <m:oMath xmlns:m="http://schemas.openxmlformats.org/officeDocument/2006/math">
                      <m:eqArr>
                        <m:eqArrPr>
                          <m:ctrlPr>
                            <a:rPr lang="zh-CN" altLang="zh-CN" sz="2000" i="1">
                              <a:latin typeface="Cambria Math" panose="02040503050406030204" pitchFamily="18" charset="0"/>
                            </a:rPr>
                          </m:ctrlPr>
                        </m:eqArr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𝛼</m:t>
                              </m:r>
                            </m:e>
                            <m:sub>
                              <m:r>
                                <a:rPr lang="en-US"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r>
                                <a:rPr lang="en-US" altLang="zh-CN" sz="2000" i="1">
                                  <a:latin typeface="Cambria Math" panose="02040503050406030204" pitchFamily="18" charset="0"/>
                                </a:rPr>
                                <m:t>𝑥</m:t>
                              </m:r>
                            </m:e>
                          </m:d>
                          <m:r>
                            <a:rPr lang="en-US" altLang="zh-CN" sz="2000" i="1">
                              <a:latin typeface="Cambria Math" panose="02040503050406030204" pitchFamily="18" charset="0"/>
                            </a:rPr>
                            <m:t>=2</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3</m:t>
                              </m:r>
                            </m:sup>
                          </m:sSup>
                          <m:r>
                            <a:rPr lang="en-US" altLang="zh-CN" sz="2000" i="1">
                              <a:latin typeface="Cambria Math" panose="02040503050406030204" pitchFamily="18" charset="0"/>
                            </a:rPr>
                            <m:t>−3</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2</m:t>
                              </m:r>
                            </m:sup>
                          </m:sSup>
                          <m:r>
                            <a:rPr lang="en-US" altLang="zh-CN" sz="2000" i="1">
                              <a:latin typeface="Cambria Math" panose="02040503050406030204" pitchFamily="18" charset="0"/>
                            </a:rPr>
                            <m:t>+1,</m:t>
                          </m:r>
                          <m:r>
                            <m:rPr>
                              <m:nor/>
                            </m:rPr>
                            <a:rPr lang="zh-CN" altLang="zh-CN" sz="2000" i="1"/>
                            <m:t>        </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𝛼</m:t>
                              </m:r>
                            </m:e>
                            <m:sub>
                              <m:r>
                                <a:rPr lang="en-US" altLang="zh-CN" sz="2000" i="1">
                                  <a:latin typeface="Cambria Math" panose="02040503050406030204" pitchFamily="18" charset="0"/>
                                </a:rPr>
                                <m:t>𝑖</m:t>
                              </m:r>
                              <m:r>
                                <a:rPr lang="en-US" altLang="zh-CN" sz="2000" i="1">
                                  <a:latin typeface="Cambria Math" panose="02040503050406030204" pitchFamily="18" charset="0"/>
                                </a:rPr>
                                <m:t>+1</m:t>
                              </m:r>
                            </m:sub>
                          </m:sSub>
                          <m:d>
                            <m:dPr>
                              <m:ctrlPr>
                                <a:rPr lang="zh-CN" altLang="zh-CN" sz="2000" i="1">
                                  <a:latin typeface="Cambria Math" panose="02040503050406030204" pitchFamily="18" charset="0"/>
                                </a:rPr>
                              </m:ctrlPr>
                            </m:dPr>
                            <m:e>
                              <m:r>
                                <a:rPr lang="en-US" altLang="zh-CN" sz="2000" i="1">
                                  <a:latin typeface="Cambria Math" panose="02040503050406030204" pitchFamily="18" charset="0"/>
                                </a:rPr>
                                <m:t>𝑥</m:t>
                              </m:r>
                            </m:e>
                          </m:d>
                          <m:r>
                            <a:rPr lang="en-US" altLang="zh-CN" sz="2000" i="1">
                              <a:latin typeface="Cambria Math" panose="02040503050406030204" pitchFamily="18" charset="0"/>
                            </a:rPr>
                            <m:t>=−2</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3</m:t>
                              </m:r>
                            </m:sup>
                          </m:sSup>
                          <m:r>
                            <a:rPr lang="en-US" altLang="zh-CN" sz="2000" i="1">
                              <a:latin typeface="Cambria Math" panose="02040503050406030204" pitchFamily="18" charset="0"/>
                            </a:rPr>
                            <m:t>+3</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2</m:t>
                              </m:r>
                            </m:sup>
                          </m:sSup>
                          <m:r>
                            <a:rPr lang="en-US" altLang="zh-CN" sz="2000" i="1">
                              <a:latin typeface="Cambria Math" panose="02040503050406030204" pitchFamily="18" charset="0"/>
                            </a:rPr>
                            <m:t>,</m:t>
                          </m:r>
                          <m:r>
                            <m:rPr>
                              <m:nor/>
                            </m:rPr>
                            <a:rPr lang="zh-CN" altLang="zh-CN" sz="2000" i="1"/>
                            <m:t> </m:t>
                          </m:r>
                        </m:e>
                        <m:e>
                          <m:r>
                            <m:rPr>
                              <m:nor/>
                            </m:rPr>
                            <a:rPr lang="zh-CN" altLang="zh-CN" sz="2000" i="1"/>
                            <m:t> </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𝛽</m:t>
                              </m:r>
                            </m:e>
                            <m:sub>
                              <m:r>
                                <a:rPr lang="en-US" altLang="zh-CN" sz="2000" i="1">
                                  <a:latin typeface="Cambria Math" panose="02040503050406030204" pitchFamily="18" charset="0"/>
                                </a:rPr>
                                <m:t>𝑖</m:t>
                              </m:r>
                            </m:sub>
                          </m:sSub>
                          <m:d>
                            <m:dPr>
                              <m:ctrlPr>
                                <a:rPr lang="zh-CN" altLang="zh-CN" sz="2000" i="1">
                                  <a:latin typeface="Cambria Math" panose="02040503050406030204" pitchFamily="18" charset="0"/>
                                </a:rPr>
                              </m:ctrlPr>
                            </m:dPr>
                            <m:e>
                              <m:r>
                                <a:rPr lang="en-US" altLang="zh-CN" sz="2000" i="1">
                                  <a:latin typeface="Cambria Math" panose="02040503050406030204" pitchFamily="18" charset="0"/>
                                </a:rPr>
                                <m:t>𝑥</m:t>
                              </m:r>
                            </m:e>
                          </m:d>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3</m:t>
                              </m:r>
                            </m:sup>
                          </m:sSup>
                          <m:r>
                            <a:rPr lang="en-US" altLang="zh-CN" sz="2000" i="1">
                              <a:latin typeface="Cambria Math" panose="02040503050406030204" pitchFamily="18" charset="0"/>
                            </a:rPr>
                            <m:t>−2</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2</m:t>
                              </m:r>
                            </m:sup>
                          </m:sSup>
                          <m:r>
                            <a:rPr lang="en-US" altLang="zh-CN" sz="2000" i="1">
                              <a:latin typeface="Cambria Math" panose="02040503050406030204" pitchFamily="18" charset="0"/>
                            </a:rPr>
                            <m:t>+</m:t>
                          </m:r>
                          <m:r>
                            <a:rPr lang="en-US" altLang="zh-CN" sz="2000" i="1">
                              <a:latin typeface="Cambria Math" panose="02040503050406030204" pitchFamily="18" charset="0"/>
                            </a:rPr>
                            <m:t>𝑥</m:t>
                          </m:r>
                          <m:r>
                            <m:rPr>
                              <m:nor/>
                            </m:rPr>
                            <a:rPr lang="zh-CN" altLang="zh-CN" sz="2000" i="1"/>
                            <m:t> </m:t>
                          </m:r>
                          <m:r>
                            <a:rPr lang="en-US" altLang="zh-CN" sz="2000" i="1">
                              <a:latin typeface="Cambria Math" panose="02040503050406030204" pitchFamily="18" charset="0"/>
                            </a:rPr>
                            <m:t>,</m:t>
                          </m:r>
                          <m:r>
                            <m:rPr>
                              <m:nor/>
                            </m:rPr>
                            <a:rPr lang="zh-CN" altLang="zh-CN" sz="2000" i="1"/>
                            <m:t>            </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𝛽</m:t>
                              </m:r>
                            </m:e>
                            <m:sub>
                              <m:r>
                                <a:rPr lang="en-US" altLang="zh-CN" sz="2000" i="1">
                                  <a:latin typeface="Cambria Math" panose="02040503050406030204" pitchFamily="18" charset="0"/>
                                </a:rPr>
                                <m:t>𝑖</m:t>
                              </m:r>
                              <m:r>
                                <a:rPr lang="en-US" altLang="zh-CN" sz="2000" i="1">
                                  <a:latin typeface="Cambria Math" panose="02040503050406030204" pitchFamily="18" charset="0"/>
                                </a:rPr>
                                <m:t>+1</m:t>
                              </m:r>
                            </m:sub>
                          </m:sSub>
                          <m:d>
                            <m:dPr>
                              <m:ctrlPr>
                                <a:rPr lang="zh-CN" altLang="zh-CN" sz="2000" i="1">
                                  <a:latin typeface="Cambria Math" panose="02040503050406030204" pitchFamily="18" charset="0"/>
                                </a:rPr>
                              </m:ctrlPr>
                            </m:dPr>
                            <m:e>
                              <m:r>
                                <a:rPr lang="en-US" altLang="zh-CN" sz="2000" i="1">
                                  <a:latin typeface="Cambria Math" panose="02040503050406030204" pitchFamily="18" charset="0"/>
                                </a:rPr>
                                <m:t>𝑥</m:t>
                              </m:r>
                            </m:e>
                          </m:d>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3</m:t>
                              </m:r>
                            </m:sup>
                          </m:sSup>
                          <m:r>
                            <a:rPr lang="en-US" altLang="zh-CN" sz="2000" i="1">
                              <a:latin typeface="Cambria Math" panose="02040503050406030204" pitchFamily="18" charset="0"/>
                            </a:rPr>
                            <m:t>−</m:t>
                          </m:r>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𝑥</m:t>
                              </m:r>
                            </m:e>
                            <m:sup>
                              <m:r>
                                <a:rPr lang="en-US" altLang="zh-CN" sz="2000" i="1">
                                  <a:latin typeface="Cambria Math" panose="02040503050406030204" pitchFamily="18" charset="0"/>
                                </a:rPr>
                                <m:t>2</m:t>
                              </m:r>
                            </m:sup>
                          </m:sSup>
                        </m:e>
                      </m:eqArr>
                    </m:oMath>
                  </m:oMathPara>
                </a14:m>
                <a:endParaRPr lang="zh-CN" altLang="zh-CN" sz="2000" i="1" dirty="0"/>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l="-463" t="-1711"/>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49</a:t>
            </a:fld>
            <a:endParaRPr lang="zh-CN" altLang="en-US" dirty="0"/>
          </a:p>
        </p:txBody>
      </p:sp>
      <p:sp>
        <p:nvSpPr>
          <p:cNvPr id="5"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496845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Bessel</a:t>
            </a:r>
            <a:r>
              <a:rPr lang="zh-CN" altLang="en-US" dirty="0"/>
              <a:t>三次样条插值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altLang="zh-CN" dirty="0"/>
                  <a:t> </a:t>
                </a:r>
                <a:endParaRPr lang="zh-CN" altLang="zh-CN" dirty="0"/>
              </a:p>
              <a:p>
                <a:pPr marL="0" indent="0">
                  <a:buNone/>
                </a:pPr>
                <a14:m>
                  <m:oMathPara xmlns:m="http://schemas.openxmlformats.org/officeDocument/2006/math">
                    <m:oMathParaPr>
                      <m:jc m:val="centerGroup"/>
                    </m:oMathParaPr>
                    <m:oMath xmlns:m="http://schemas.openxmlformats.org/officeDocument/2006/math">
                      <m:d>
                        <m:dPr>
                          <m:begChr m:val="{"/>
                          <m:endChr m:val=""/>
                          <m:ctrlPr>
                            <a:rPr lang="zh-CN" altLang="zh-CN" sz="1800" i="1">
                              <a:latin typeface="Cambria Math" panose="02040503050406030204" pitchFamily="18" charset="0"/>
                            </a:rPr>
                          </m:ctrlPr>
                        </m:dPr>
                        <m:e>
                          <m:eqArr>
                            <m:eqArrPr>
                              <m:ctrlPr>
                                <a:rPr lang="zh-CN" altLang="zh-CN" sz="1800" i="1">
                                  <a:latin typeface="Cambria Math" panose="02040503050406030204" pitchFamily="18" charset="0"/>
                                </a:rPr>
                              </m:ctrlPr>
                            </m:eqArrPr>
                            <m:e>
                              <m:sSubSup>
                                <m:sSubSupPr>
                                  <m:ctrlPr>
                                    <a:rPr lang="zh-CN" altLang="zh-CN" sz="1800" i="1">
                                      <a:latin typeface="Cambria Math" panose="02040503050406030204" pitchFamily="18" charset="0"/>
                                    </a:rPr>
                                  </m:ctrlPr>
                                </m:sSubSupPr>
                                <m:e>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𝑅</m:t>
                                      </m:r>
                                    </m:e>
                                    <m:sup>
                                      <m:r>
                                        <a:rPr lang="en-US" altLang="zh-CN" sz="1800" i="1">
                                          <a:latin typeface="Cambria Math" panose="02040503050406030204" pitchFamily="18" charset="0"/>
                                        </a:rPr>
                                        <m:t>′</m:t>
                                      </m:r>
                                    </m:sup>
                                  </m:sSup>
                                </m:e>
                                <m:sub>
                                  <m:r>
                                    <m:rPr>
                                      <m:nor/>
                                    </m:rPr>
                                    <a:rPr lang="en-US" altLang="zh-CN" sz="1800"/>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sup>
                              </m:sSubSup>
                              <m:r>
                                <m:rPr>
                                  <m:nor/>
                                </m:rPr>
                                <a:rPr lang="en-US" altLang="zh-CN" sz="1800"/>
                                <m:t>=</m:t>
                              </m:r>
                              <m:f>
                                <m:fPr>
                                  <m:ctrlPr>
                                    <a:rPr lang="zh-CN" altLang="zh-CN" sz="1800" i="1">
                                      <a:latin typeface="Cambria Math" panose="02040503050406030204" pitchFamily="18" charset="0"/>
                                    </a:rPr>
                                  </m:ctrlPr>
                                </m:fPr>
                                <m:num>
                                  <m:r>
                                    <a:rPr lang="en-US" altLang="zh-CN" sz="1800">
                                      <a:latin typeface="Cambria Math" panose="02040503050406030204" pitchFamily="18" charset="0"/>
                                    </a:rPr>
                                    <m:t>1</m:t>
                                  </m:r>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2</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den>
                              </m:f>
                              <m:d>
                                <m:dPr>
                                  <m:begChr m:val="["/>
                                  <m:endChr m:val="]"/>
                                  <m:ctrlPr>
                                    <a:rPr lang="zh-CN" altLang="zh-CN" sz="1800" i="1">
                                      <a:latin typeface="Cambria Math" panose="02040503050406030204" pitchFamily="18" charset="0"/>
                                    </a:rPr>
                                  </m:ctrlPr>
                                </m:dPr>
                                <m:e>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2</m:t>
                                              </m:r>
                                            </m:sub>
                                          </m:sSub>
                                          <m:r>
                                            <a:rPr lang="en-US" altLang="zh-CN" sz="1800">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r>
                                            <a:rPr lang="en-US" altLang="zh-CN" sz="1800" i="1">
                                              <a:latin typeface="Cambria Math" panose="02040503050406030204" pitchFamily="18" charset="0"/>
                                            </a:rPr>
                                            <m:t>−</m:t>
                                          </m:r>
                                          <m:r>
                                            <a:rPr lang="en-US" altLang="zh-CN" sz="1800">
                                              <a:latin typeface="Cambria Math" panose="02040503050406030204" pitchFamily="18" charset="0"/>
                                            </a:rPr>
                                            <m:t>2</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den>
                                  </m:f>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0</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2</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2</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a:latin typeface="Cambria Math" panose="02040503050406030204" pitchFamily="18" charset="0"/>
                                            </a:rPr>
                                            <m:t>1</m:t>
                                          </m:r>
                                        </m:sub>
                                      </m:sSub>
                                    </m:den>
                                  </m:f>
                                </m:e>
                              </m:d>
                            </m:e>
                            <m:e>
                              <m:sSubSup>
                                <m:sSubSupPr>
                                  <m:ctrlPr>
                                    <a:rPr lang="zh-CN" altLang="zh-CN" sz="1800" i="1">
                                      <a:latin typeface="Cambria Math" panose="02040503050406030204" pitchFamily="18" charset="0"/>
                                    </a:rPr>
                                  </m:ctrlPr>
                                </m:sSubSupPr>
                                <m:e>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𝑅</m:t>
                                      </m:r>
                                    </m:e>
                                    <m:sup>
                                      <m:r>
                                        <a:rPr lang="en-US" altLang="zh-CN" sz="1800" i="1">
                                          <a:latin typeface="Cambria Math" panose="02040503050406030204" pitchFamily="18" charset="0"/>
                                        </a:rPr>
                                        <m:t>′</m:t>
                                      </m:r>
                                    </m:sup>
                                  </m:sSup>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sup>
                              </m:sSubSup>
                              <m:r>
                                <a:rPr lang="en-US" altLang="zh-CN" sz="1800">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a:latin typeface="Cambria Math" panose="02040503050406030204" pitchFamily="18" charset="0"/>
                                    </a:rPr>
                                    <m:t>1</m:t>
                                  </m:r>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i="1">
                                          <a:latin typeface="Cambria Math" panose="02040503050406030204" pitchFamily="18" charset="0"/>
                                        </a:rPr>
                                        <m:t>−</m:t>
                                      </m:r>
                                      <m:r>
                                        <a:rPr lang="en-US" altLang="zh-CN" sz="1800">
                                          <a:latin typeface="Cambria Math" panose="02040503050406030204" pitchFamily="18" charset="0"/>
                                        </a:rPr>
                                        <m:t>1</m:t>
                                      </m:r>
                                    </m:sub>
                                  </m:sSub>
                                </m:den>
                              </m:f>
                              <m:d>
                                <m:dPr>
                                  <m:begChr m:val="["/>
                                  <m:endChr m:val="]"/>
                                  <m:ctrlPr>
                                    <a:rPr lang="zh-CN" altLang="zh-CN" sz="1800" i="1">
                                      <a:latin typeface="Cambria Math" panose="02040503050406030204" pitchFamily="18" charset="0"/>
                                    </a:rPr>
                                  </m:ctrlPr>
                                </m:dPr>
                                <m:e>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i="1">
                                                      <a:latin typeface="Cambria Math" panose="02040503050406030204" pitchFamily="18" charset="0"/>
                                                    </a:rPr>
                                                    <m:t>−</m:t>
                                                  </m:r>
                                                  <m:r>
                                                    <a:rPr lang="en-US" altLang="zh-CN" sz="1800">
                                                      <a:latin typeface="Cambria Math" panose="02040503050406030204" pitchFamily="18" charset="0"/>
                                                    </a:rPr>
                                                    <m:t>1</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i="1">
                                              <a:latin typeface="Cambria Math" panose="02040503050406030204" pitchFamily="18" charset="0"/>
                                            </a:rPr>
                                            <m:t>−</m:t>
                                          </m:r>
                                          <m:r>
                                            <a:rPr lang="en-US" altLang="zh-CN" sz="1800">
                                              <a:latin typeface="Cambria Math" panose="02040503050406030204" pitchFamily="18" charset="0"/>
                                            </a:rPr>
                                            <m:t>1</m:t>
                                          </m:r>
                                        </m:sub>
                                      </m:sSub>
                                    </m:den>
                                  </m:f>
                                  <m:r>
                                    <a:rPr lang="en-US" altLang="zh-CN" sz="1800">
                                      <a:latin typeface="Cambria Math" panose="02040503050406030204" pitchFamily="18" charset="0"/>
                                    </a:rPr>
                                    <m:t>+</m:t>
                                  </m:r>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i="1">
                                                  <a:latin typeface="Cambria Math" panose="02040503050406030204" pitchFamily="18" charset="0"/>
                                                </a:rPr>
                                                <m:t>−</m:t>
                                              </m:r>
                                              <m:r>
                                                <a:rPr lang="en-US" altLang="zh-CN" sz="1800">
                                                  <a:latin typeface="Cambria Math" panose="02040503050406030204" pitchFamily="18" charset="0"/>
                                                </a:rPr>
                                                <m:t>1</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a:latin typeface="Cambria Math" panose="02040503050406030204" pitchFamily="18" charset="0"/>
                                                    </a:rPr>
                                                    <m:t>+1</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𝑖</m:t>
                                          </m:r>
                                        </m:sub>
                                      </m:sSub>
                                    </m:den>
                                  </m:f>
                                </m:e>
                              </m:d>
                              <m:r>
                                <m:rPr>
                                  <m:nor/>
                                </m:rPr>
                                <a:rPr lang="zh-CN" altLang="zh-CN" sz="1800"/>
                                <m:t>       </m:t>
                              </m:r>
                            </m:e>
                            <m:e>
                              <m:sSubSup>
                                <m:sSubSupPr>
                                  <m:ctrlPr>
                                    <a:rPr lang="zh-CN" altLang="zh-CN" sz="1800" i="1">
                                      <a:latin typeface="Cambria Math" panose="02040503050406030204" pitchFamily="18" charset="0"/>
                                    </a:rPr>
                                  </m:ctrlPr>
                                </m:sSubSupPr>
                                <m:e>
                                  <m:sSup>
                                    <m:sSupPr>
                                      <m:ctrlPr>
                                        <a:rPr lang="zh-CN" altLang="zh-CN" sz="1800" i="1">
                                          <a:latin typeface="Cambria Math" panose="02040503050406030204" pitchFamily="18" charset="0"/>
                                        </a:rPr>
                                      </m:ctrlPr>
                                    </m:sSupPr>
                                    <m:e>
                                      <m:r>
                                        <a:rPr lang="en-US" altLang="zh-CN" sz="1800" i="1">
                                          <a:latin typeface="Cambria Math" panose="02040503050406030204" pitchFamily="18" charset="0"/>
                                        </a:rPr>
                                        <m:t>𝑅</m:t>
                                      </m:r>
                                    </m:e>
                                    <m:sup>
                                      <m:r>
                                        <a:rPr lang="en-US" altLang="zh-CN" sz="1800" i="1">
                                          <a:latin typeface="Cambria Math" panose="02040503050406030204" pitchFamily="18" charset="0"/>
                                        </a:rPr>
                                        <m:t>′</m:t>
                                      </m:r>
                                    </m:sup>
                                  </m:sSup>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sup>
                              </m:sSubSup>
                              <m:r>
                                <a:rPr lang="en-US" altLang="zh-CN" sz="1800">
                                  <a:latin typeface="Cambria Math" panose="02040503050406030204" pitchFamily="18" charset="0"/>
                                </a:rPr>
                                <m:t>=</m:t>
                              </m:r>
                              <m:f>
                                <m:fPr>
                                  <m:ctrlPr>
                                    <a:rPr lang="zh-CN" altLang="zh-CN" sz="1800" i="1">
                                      <a:latin typeface="Cambria Math" panose="02040503050406030204" pitchFamily="18" charset="0"/>
                                    </a:rPr>
                                  </m:ctrlPr>
                                </m:fPr>
                                <m:num>
                                  <m:r>
                                    <a:rPr lang="en-US" altLang="zh-CN" sz="1800">
                                      <a:latin typeface="Cambria Math" panose="02040503050406030204" pitchFamily="18" charset="0"/>
                                    </a:rPr>
                                    <m:t>1</m:t>
                                  </m:r>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2</m:t>
                                      </m:r>
                                    </m:sub>
                                  </m:sSub>
                                </m:den>
                              </m:f>
                              <m:d>
                                <m:dPr>
                                  <m:begChr m:val="["/>
                                  <m:endChr m:val="]"/>
                                  <m:ctrlPr>
                                    <a:rPr lang="zh-CN" altLang="zh-CN" sz="1800" i="1">
                                      <a:latin typeface="Cambria Math" panose="02040503050406030204" pitchFamily="18" charset="0"/>
                                    </a:rPr>
                                  </m:ctrlPr>
                                </m:dPr>
                                <m:e>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2</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2</m:t>
                                          </m:r>
                                        </m:sub>
                                      </m:sSub>
                                    </m:den>
                                  </m:f>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d>
                                        <m:dPr>
                                          <m:ctrlPr>
                                            <a:rPr lang="zh-CN" altLang="zh-CN" sz="1800" i="1">
                                              <a:latin typeface="Cambria Math" panose="02040503050406030204" pitchFamily="18" charset="0"/>
                                            </a:rPr>
                                          </m:ctrlPr>
                                        </m:dPr>
                                        <m:e>
                                          <m:r>
                                            <a:rPr lang="en-US" altLang="zh-CN" sz="1800">
                                              <a:latin typeface="Cambria Math" panose="02040503050406030204" pitchFamily="18" charset="0"/>
                                            </a:rPr>
                                            <m:t>2</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2</m:t>
                                              </m:r>
                                            </m:sub>
                                          </m:sSub>
                                        </m:e>
                                      </m:d>
                                      <m:d>
                                        <m:dPr>
                                          <m:ctrlPr>
                                            <a:rPr lang="zh-CN" altLang="zh-CN" sz="1800" i="1">
                                              <a:latin typeface="Cambria Math" panose="02040503050406030204" pitchFamily="18" charset="0"/>
                                            </a:rPr>
                                          </m:ctrlPr>
                                        </m:dPr>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𝑅</m:t>
                                              </m:r>
                                            </m:e>
                                            <m:sub>
                                              <m:r>
                                                <a:rPr lang="en-US" altLang="zh-CN" sz="1800">
                                                  <a:latin typeface="Cambria Math" panose="02040503050406030204" pitchFamily="18" charset="0"/>
                                                </a:rPr>
                                                <m:t>0</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sup>
                                          </m:sSubSup>
                                        </m:e>
                                      </m:d>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sub>
                                      </m:sSub>
                                      <m:r>
                                        <a:rPr lang="en-US" altLang="zh-CN" sz="1800" i="1">
                                          <a:latin typeface="Cambria Math" panose="02040503050406030204" pitchFamily="18" charset="0"/>
                                        </a:rPr>
                                        <m:t>−</m:t>
                                      </m:r>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𝑠</m:t>
                                          </m:r>
                                        </m:e>
                                        <m:sub>
                                          <m:r>
                                            <a:rPr lang="en-US" altLang="zh-CN" sz="1800" i="1">
                                              <a:latin typeface="Cambria Math" panose="02040503050406030204" pitchFamily="18" charset="0"/>
                                            </a:rPr>
                                            <m:t>𝑁</m:t>
                                          </m:r>
                                          <m:r>
                                            <a:rPr lang="en-US" altLang="zh-CN" sz="1800" i="1">
                                              <a:latin typeface="Cambria Math" panose="02040503050406030204" pitchFamily="18" charset="0"/>
                                            </a:rPr>
                                            <m:t>−</m:t>
                                          </m:r>
                                          <m:r>
                                            <a:rPr lang="en-US" altLang="zh-CN" sz="1800">
                                              <a:latin typeface="Cambria Math" panose="02040503050406030204" pitchFamily="18" charset="0"/>
                                            </a:rPr>
                                            <m:t>1</m:t>
                                          </m:r>
                                        </m:sub>
                                      </m:sSub>
                                    </m:den>
                                  </m:f>
                                </m:e>
                              </m:d>
                            </m:e>
                          </m:eqArr>
                        </m:e>
                      </m:d>
                    </m:oMath>
                  </m:oMathPara>
                </a14:m>
                <a:endParaRPr lang="zh-CN"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r="-293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50</a:t>
            </a:fld>
            <a:endParaRPr lang="zh-CN" altLang="en-US" dirty="0"/>
          </a:p>
        </p:txBody>
      </p:sp>
      <p:sp>
        <p:nvSpPr>
          <p:cNvPr id="8" name="Rectangle 4"/>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9" name="Rectangle 5"/>
          <p:cNvSpPr>
            <a:spLocks noChangeArrowheads="1"/>
          </p:cNvSpPr>
          <p:nvPr/>
        </p:nvSpPr>
        <p:spPr bwMode="auto">
          <a:xfrm>
            <a:off x="1143001" y="1563998"/>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10" name="Rectangle 6"/>
          <p:cNvSpPr>
            <a:spLocks noChangeArrowheads="1"/>
          </p:cNvSpPr>
          <p:nvPr/>
        </p:nvSpPr>
        <p:spPr bwMode="auto">
          <a:xfrm>
            <a:off x="1143001" y="2272419"/>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38295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三次样条插值</a:t>
            </a:r>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lstStyle/>
              <a:p>
                <a:r>
                  <a:rPr lang="zh-CN" altLang="en-US" sz="2600" dirty="0"/>
                  <a:t>目标：节点值相等、一阶二阶连续导数</a:t>
                </a:r>
                <a:endParaRPr lang="en-US" altLang="zh-CN" sz="2600" dirty="0"/>
              </a:p>
              <a:p>
                <a:r>
                  <a:rPr lang="zh-CN" altLang="en-US" sz="2600" dirty="0"/>
                  <a:t>次数：三次</a:t>
                </a:r>
                <a:endParaRPr lang="en-US" altLang="zh-CN" sz="2600" dirty="0"/>
              </a:p>
              <a:p>
                <a:r>
                  <a:rPr lang="zh-CN" altLang="en-US" sz="2600" dirty="0"/>
                  <a:t>插值条件：</a:t>
                </a:r>
                <a:r>
                  <a:rPr lang="en-US" altLang="zh-CN" sz="2600" dirty="0"/>
                  <a:t> </a:t>
                </a:r>
                <a14:m>
                  <m:oMath xmlns:m="http://schemas.openxmlformats.org/officeDocument/2006/math">
                    <m:r>
                      <a:rPr lang="en-US" altLang="zh-CN" sz="2600" i="1">
                        <a:latin typeface="Cambria Math" panose="02040503050406030204" pitchFamily="18" charset="0"/>
                      </a:rPr>
                      <m:t>𝐶</m:t>
                    </m:r>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e>
                    </m:d>
                    <m:r>
                      <a:rPr lang="en-US" altLang="zh-CN" sz="2600">
                        <a:latin typeface="Cambria Math" panose="02040503050406030204" pitchFamily="18" charset="0"/>
                      </a:rPr>
                      <m:t>=</m:t>
                    </m:r>
                    <m:sSubSup>
                      <m:sSubSupPr>
                        <m:ctrlPr>
                          <a:rPr lang="zh-CN" altLang="zh-CN" sz="2600" i="1">
                            <a:latin typeface="Cambria Math" panose="02040503050406030204" pitchFamily="18" charset="0"/>
                          </a:rPr>
                        </m:ctrlPr>
                      </m:sSubSupPr>
                      <m:e>
                        <m:r>
                          <a:rPr lang="en-US" altLang="zh-CN" sz="2600" i="1">
                            <a:latin typeface="Cambria Math" panose="02040503050406030204" pitchFamily="18" charset="0"/>
                          </a:rPr>
                          <m:t>𝑅</m:t>
                        </m:r>
                      </m:e>
                      <m:sub>
                        <m:r>
                          <a:rPr lang="en-US" altLang="zh-CN" sz="2600">
                            <a:latin typeface="Cambria Math" panose="02040503050406030204" pitchFamily="18" charset="0"/>
                          </a:rPr>
                          <m:t>0</m:t>
                        </m:r>
                      </m:sub>
                      <m:sup>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sup>
                    </m:sSubSup>
                  </m:oMath>
                </a14:m>
                <a:r>
                  <a:rPr lang="zh-CN" altLang="zh-CN" sz="2600" dirty="0"/>
                  <a:t>，</a:t>
                </a:r>
                <a14:m>
                  <m:oMath xmlns:m="http://schemas.openxmlformats.org/officeDocument/2006/math">
                    <m:r>
                      <a:rPr lang="en-US" altLang="zh-CN" sz="2600" i="1">
                        <a:latin typeface="Cambria Math" panose="02040503050406030204" pitchFamily="18" charset="0"/>
                      </a:rPr>
                      <m:t>𝑖</m:t>
                    </m:r>
                    <m:r>
                      <a:rPr lang="en-US" altLang="zh-CN" sz="2600">
                        <a:latin typeface="Cambria Math" panose="02040503050406030204" pitchFamily="18" charset="0"/>
                      </a:rPr>
                      <m:t>=0,1,2,…,</m:t>
                    </m:r>
                    <m:r>
                      <a:rPr lang="en-US" altLang="zh-CN" sz="2600" i="1">
                        <a:latin typeface="Cambria Math" panose="02040503050406030204" pitchFamily="18" charset="0"/>
                      </a:rPr>
                      <m:t>𝑁</m:t>
                    </m:r>
                  </m:oMath>
                </a14:m>
                <a:r>
                  <a:rPr lang="zh-CN" altLang="zh-CN" sz="2600" dirty="0">
                    <a:effectLst/>
                  </a:rPr>
                  <a:t> </a:t>
                </a:r>
                <a:endParaRPr lang="en-US" altLang="zh-CN" sz="2600" dirty="0"/>
              </a:p>
              <a:p>
                <a:r>
                  <a:rPr lang="zh-CN" altLang="en-US" sz="2600" dirty="0"/>
                  <a:t>连接条件：</a:t>
                </a:r>
                <a:r>
                  <a:rPr lang="en-US" altLang="zh-CN" sz="2600" dirty="0"/>
                  <a:t> </a:t>
                </a:r>
                <a14:m>
                  <m:oMath xmlns:m="http://schemas.openxmlformats.org/officeDocument/2006/math">
                    <m:r>
                      <a:rPr lang="en-US" altLang="zh-CN" sz="2600" i="1">
                        <a:latin typeface="Cambria Math" panose="02040503050406030204" pitchFamily="18" charset="0"/>
                      </a:rPr>
                      <m:t>𝐶</m:t>
                    </m:r>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i="1">
                            <a:latin typeface="Cambria Math" panose="02040503050406030204" pitchFamily="18" charset="0"/>
                          </a:rPr>
                          <m:t>−</m:t>
                        </m:r>
                        <m:r>
                          <a:rPr lang="en-US" altLang="zh-CN" sz="2600">
                            <a:latin typeface="Cambria Math" panose="02040503050406030204" pitchFamily="18" charset="0"/>
                          </a:rPr>
                          <m:t>0</m:t>
                        </m:r>
                      </m:e>
                    </m:d>
                    <m:r>
                      <a:rPr lang="en-US" altLang="zh-CN" sz="2600">
                        <a:latin typeface="Cambria Math" panose="02040503050406030204" pitchFamily="18" charset="0"/>
                      </a:rPr>
                      <m:t>=</m:t>
                    </m:r>
                    <m:r>
                      <a:rPr lang="en-US" altLang="zh-CN" sz="2600" i="1">
                        <a:latin typeface="Cambria Math" panose="02040503050406030204" pitchFamily="18" charset="0"/>
                      </a:rPr>
                      <m:t>𝐶</m:t>
                    </m:r>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a:latin typeface="Cambria Math" panose="02040503050406030204" pitchFamily="18" charset="0"/>
                          </a:rPr>
                          <m:t>+0</m:t>
                        </m:r>
                      </m:e>
                    </m:d>
                  </m:oMath>
                </a14:m>
                <a:r>
                  <a:rPr lang="en-US" altLang="zh-CN" sz="2600" dirty="0"/>
                  <a:t> </a:t>
                </a:r>
                <a:endParaRPr lang="zh-CN" altLang="zh-CN" sz="2600" dirty="0"/>
              </a:p>
              <a:p>
                <a:pPr marL="0" indent="0">
                  <a:buNone/>
                </a:pPr>
                <a:r>
                  <a:rPr lang="en-US" altLang="zh-CN" sz="2600" dirty="0"/>
                  <a:t>   </a:t>
                </a:r>
                <a:r>
                  <a:rPr lang="zh-CN" altLang="en-US" sz="2600" dirty="0"/>
                  <a:t>                                   </a:t>
                </a:r>
                <a:r>
                  <a:rPr lang="en-US" altLang="zh-CN" sz="2600" dirty="0"/>
                  <a:t> </a:t>
                </a:r>
                <a14:m>
                  <m:oMath xmlns:m="http://schemas.openxmlformats.org/officeDocument/2006/math">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𝐶</m:t>
                        </m:r>
                      </m:e>
                      <m:sup>
                        <m:r>
                          <a:rPr lang="en-US" altLang="zh-CN" sz="2600" i="1">
                            <a:latin typeface="Cambria Math" panose="02040503050406030204" pitchFamily="18" charset="0"/>
                          </a:rPr>
                          <m:t>′</m:t>
                        </m:r>
                      </m:sup>
                    </m:sSup>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i="1">
                            <a:latin typeface="Cambria Math" panose="02040503050406030204" pitchFamily="18" charset="0"/>
                          </a:rPr>
                          <m:t>−0</m:t>
                        </m:r>
                      </m:e>
                    </m:d>
                    <m:r>
                      <a:rPr lang="en-US" altLang="zh-CN" sz="2600" i="1">
                        <a:latin typeface="Cambria Math" panose="02040503050406030204" pitchFamily="18" charset="0"/>
                      </a:rPr>
                      <m:t>=</m:t>
                    </m:r>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𝐶</m:t>
                        </m:r>
                      </m:e>
                      <m:sup>
                        <m:r>
                          <a:rPr lang="en-US" altLang="zh-CN" sz="2600" i="1">
                            <a:latin typeface="Cambria Math" panose="02040503050406030204" pitchFamily="18" charset="0"/>
                          </a:rPr>
                          <m:t>′</m:t>
                        </m:r>
                      </m:sup>
                    </m:sSup>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i="1">
                            <a:latin typeface="Cambria Math" panose="02040503050406030204" pitchFamily="18" charset="0"/>
                          </a:rPr>
                          <m:t>+0</m:t>
                        </m:r>
                      </m:e>
                    </m:d>
                  </m:oMath>
                </a14:m>
                <a:endParaRPr lang="en-US" altLang="zh-CN" sz="2600" i="1" dirty="0"/>
              </a:p>
              <a:p>
                <a:pPr marL="0" indent="0">
                  <a:buNone/>
                </a:pPr>
                <a14:m>
                  <m:oMathPara xmlns:m="http://schemas.openxmlformats.org/officeDocument/2006/math">
                    <m:oMathParaPr>
                      <m:jc m:val="centerGroup"/>
                    </m:oMathParaPr>
                    <m:oMath xmlns:m="http://schemas.openxmlformats.org/officeDocument/2006/math">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𝐶</m:t>
                          </m:r>
                        </m:e>
                        <m:sup>
                          <m:r>
                            <a:rPr lang="en-US" altLang="zh-CN" sz="2600" i="1">
                              <a:latin typeface="Cambria Math" panose="02040503050406030204" pitchFamily="18" charset="0"/>
                            </a:rPr>
                            <m:t>′′</m:t>
                          </m:r>
                        </m:sup>
                      </m:sSup>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i="1">
                              <a:latin typeface="Cambria Math" panose="02040503050406030204" pitchFamily="18" charset="0"/>
                            </a:rPr>
                            <m:t>−0</m:t>
                          </m:r>
                        </m:e>
                      </m:d>
                      <m:r>
                        <a:rPr lang="en-US" altLang="zh-CN" sz="2600" i="1">
                          <a:latin typeface="Cambria Math" panose="02040503050406030204" pitchFamily="18" charset="0"/>
                        </a:rPr>
                        <m:t>=</m:t>
                      </m:r>
                      <m:sSup>
                        <m:sSupPr>
                          <m:ctrlPr>
                            <a:rPr lang="zh-CN" altLang="zh-CN" sz="2600" i="1">
                              <a:latin typeface="Cambria Math" panose="02040503050406030204" pitchFamily="18" charset="0"/>
                            </a:rPr>
                          </m:ctrlPr>
                        </m:sSupPr>
                        <m:e>
                          <m:r>
                            <a:rPr lang="en-US" altLang="zh-CN" sz="2600" i="1">
                              <a:latin typeface="Cambria Math" panose="02040503050406030204" pitchFamily="18" charset="0"/>
                            </a:rPr>
                            <m:t>𝐶</m:t>
                          </m:r>
                        </m:e>
                        <m:sup>
                          <m:r>
                            <a:rPr lang="en-US" altLang="zh-CN" sz="2600" i="1">
                              <a:latin typeface="Cambria Math" panose="02040503050406030204" pitchFamily="18" charset="0"/>
                            </a:rPr>
                            <m:t>′′</m:t>
                          </m:r>
                        </m:sup>
                      </m:sSup>
                      <m:d>
                        <m:dPr>
                          <m:ctrlPr>
                            <a:rPr lang="zh-CN" altLang="zh-CN" sz="2600" i="1">
                              <a:latin typeface="Cambria Math" panose="02040503050406030204" pitchFamily="18" charset="0"/>
                            </a:rPr>
                          </m:ctrlPr>
                        </m:dPr>
                        <m:e>
                          <m:sSub>
                            <m:sSubPr>
                              <m:ctrlPr>
                                <a:rPr lang="zh-CN" altLang="zh-CN" sz="2600" i="1">
                                  <a:latin typeface="Cambria Math" panose="02040503050406030204" pitchFamily="18" charset="0"/>
                                </a:rPr>
                              </m:ctrlPr>
                            </m:sSubPr>
                            <m:e>
                              <m:r>
                                <a:rPr lang="en-US" altLang="zh-CN" sz="2600" i="1">
                                  <a:latin typeface="Cambria Math" panose="02040503050406030204" pitchFamily="18" charset="0"/>
                                </a:rPr>
                                <m:t>𝑠</m:t>
                              </m:r>
                            </m:e>
                            <m:sub>
                              <m:r>
                                <a:rPr lang="en-US" altLang="zh-CN" sz="2600" i="1">
                                  <a:latin typeface="Cambria Math" panose="02040503050406030204" pitchFamily="18" charset="0"/>
                                </a:rPr>
                                <m:t>𝑖</m:t>
                              </m:r>
                            </m:sub>
                          </m:sSub>
                          <m:r>
                            <a:rPr lang="en-US" altLang="zh-CN" sz="2600" i="1">
                              <a:latin typeface="Cambria Math" panose="02040503050406030204" pitchFamily="18" charset="0"/>
                            </a:rPr>
                            <m:t>+0</m:t>
                          </m:r>
                        </m:e>
                      </m:d>
                    </m:oMath>
                  </m:oMathPara>
                </a14:m>
                <a:endParaRPr lang="zh-CN" altLang="zh-CN" sz="2600" dirty="0"/>
              </a:p>
              <a:p>
                <a:r>
                  <a:rPr lang="zh-CN" altLang="en-US" sz="2600" dirty="0"/>
                  <a:t>边界条件</a:t>
                </a:r>
                <a:endParaRPr lang="en-US" altLang="zh-CN" sz="2600" dirty="0"/>
              </a:p>
              <a:p>
                <a:pPr marL="0" indent="0">
                  <a:buNone/>
                </a:pPr>
                <a:r>
                  <a:rPr lang="en-US" altLang="zh-CN" sz="2200" dirty="0"/>
                  <a:t>(a)</a:t>
                </a:r>
                <a:r>
                  <a:rPr lang="zh-CN" altLang="zh-CN" sz="2200" dirty="0"/>
                  <a:t>令整条利率曲线两端的一阶导数与已知值相等：</a:t>
                </a:r>
                <a14:m>
                  <m:oMath xmlns:m="http://schemas.openxmlformats.org/officeDocument/2006/math">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𝐶</m:t>
                        </m:r>
                      </m:e>
                      <m:sup>
                        <m:r>
                          <a:rPr lang="en-US" altLang="zh-CN" sz="2200" i="1">
                            <a:latin typeface="Cambria Math" panose="02040503050406030204" pitchFamily="18" charset="0"/>
                          </a:rPr>
                          <m:t>′</m:t>
                        </m:r>
                      </m:sup>
                    </m:sSup>
                    <m:d>
                      <m:dPr>
                        <m:ctrlPr>
                          <a:rPr lang="zh-CN" altLang="zh-CN" sz="2200" i="1">
                            <a:latin typeface="Cambria Math" panose="02040503050406030204" pitchFamily="18" charset="0"/>
                          </a:rPr>
                        </m:ctrlPr>
                      </m:d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0</m:t>
                            </m:r>
                          </m:sub>
                        </m:sSub>
                      </m:e>
                    </m:d>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𝑅</m:t>
                            </m:r>
                          </m:e>
                          <m:sup>
                            <m:r>
                              <a:rPr lang="en-US" altLang="zh-CN" sz="2200" i="1">
                                <a:latin typeface="Cambria Math" panose="02040503050406030204" pitchFamily="18" charset="0"/>
                              </a:rPr>
                              <m:t>′</m:t>
                            </m:r>
                          </m:sup>
                        </m:sSup>
                      </m:e>
                      <m:sub>
                        <m:r>
                          <a:rPr lang="en-US" altLang="zh-CN" sz="2200" i="1">
                            <a:latin typeface="Cambria Math" panose="02040503050406030204" pitchFamily="18" charset="0"/>
                          </a:rPr>
                          <m:t>0</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0</m:t>
                            </m:r>
                          </m:sub>
                        </m:sSub>
                      </m:sup>
                    </m:sSubSup>
                    <m:r>
                      <a:rPr lang="en-US" altLang="zh-CN" sz="2200" i="1">
                        <a:latin typeface="Cambria Math" panose="02040503050406030204" pitchFamily="18" charset="0"/>
                      </a:rPr>
                      <m:t>,</m:t>
                    </m:r>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𝐶</m:t>
                        </m:r>
                      </m:e>
                      <m:sup>
                        <m:r>
                          <a:rPr lang="en-US" altLang="zh-CN" sz="2200" i="1">
                            <a:latin typeface="Cambria Math" panose="02040503050406030204" pitchFamily="18" charset="0"/>
                          </a:rPr>
                          <m:t>′</m:t>
                        </m:r>
                      </m:sup>
                    </m:sSup>
                    <m:d>
                      <m:dPr>
                        <m:ctrlPr>
                          <a:rPr lang="zh-CN" altLang="zh-CN" sz="2200" i="1">
                            <a:latin typeface="Cambria Math" panose="02040503050406030204" pitchFamily="18" charset="0"/>
                          </a:rPr>
                        </m:ctrlPr>
                      </m:d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𝑁</m:t>
                            </m:r>
                          </m:sub>
                        </m:sSub>
                      </m:e>
                    </m:d>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𝑅</m:t>
                            </m:r>
                          </m:e>
                          <m:sup>
                            <m:r>
                              <a:rPr lang="en-US" altLang="zh-CN" sz="2200" i="1">
                                <a:latin typeface="Cambria Math" panose="02040503050406030204" pitchFamily="18" charset="0"/>
                              </a:rPr>
                              <m:t>′</m:t>
                            </m:r>
                          </m:sup>
                        </m:sSup>
                      </m:e>
                      <m:sub>
                        <m:r>
                          <a:rPr lang="en-US" altLang="zh-CN" sz="2200" i="1">
                            <a:latin typeface="Cambria Math" panose="02040503050406030204" pitchFamily="18" charset="0"/>
                          </a:rPr>
                          <m:t>0</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𝑁</m:t>
                            </m:r>
                          </m:sub>
                        </m:sSub>
                      </m:sup>
                    </m:sSubSup>
                  </m:oMath>
                </a14:m>
                <a:r>
                  <a:rPr lang="zh-CN" altLang="zh-CN" sz="2200" dirty="0"/>
                  <a:t>； </a:t>
                </a:r>
              </a:p>
              <a:p>
                <a:pPr marL="0" indent="0">
                  <a:buNone/>
                </a:pPr>
                <a:r>
                  <a:rPr lang="en-US" altLang="zh-CN" sz="2200" dirty="0"/>
                  <a:t>(b)</a:t>
                </a:r>
                <a:r>
                  <a:rPr lang="zh-CN" altLang="zh-CN" sz="2200" dirty="0"/>
                  <a:t>令整条利率曲两端的二阶导数与已知值相等：</a:t>
                </a:r>
                <a14:m>
                  <m:oMath xmlns:m="http://schemas.openxmlformats.org/officeDocument/2006/math">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𝐶</m:t>
                        </m:r>
                      </m:e>
                      <m:sup>
                        <m:r>
                          <a:rPr lang="en-US" altLang="zh-CN" sz="2200" i="1">
                            <a:latin typeface="Cambria Math" panose="02040503050406030204" pitchFamily="18" charset="0"/>
                          </a:rPr>
                          <m:t>′′</m:t>
                        </m:r>
                      </m:sup>
                    </m:sSup>
                    <m:d>
                      <m:dPr>
                        <m:ctrlPr>
                          <a:rPr lang="zh-CN" altLang="zh-CN" sz="2200" i="1">
                            <a:latin typeface="Cambria Math" panose="02040503050406030204" pitchFamily="18" charset="0"/>
                          </a:rPr>
                        </m:ctrlPr>
                      </m:d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0</m:t>
                            </m:r>
                          </m:sub>
                        </m:sSub>
                      </m:e>
                    </m:d>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𝑅</m:t>
                            </m:r>
                          </m:e>
                          <m:sup>
                            <m:r>
                              <a:rPr lang="en-US" altLang="zh-CN" sz="2200" i="1">
                                <a:latin typeface="Cambria Math" panose="02040503050406030204" pitchFamily="18" charset="0"/>
                              </a:rPr>
                              <m:t>′′</m:t>
                            </m:r>
                          </m:sup>
                        </m:sSup>
                      </m:e>
                      <m:sub>
                        <m:r>
                          <a:rPr lang="en-US" altLang="zh-CN" sz="2200" i="1">
                            <a:latin typeface="Cambria Math" panose="02040503050406030204" pitchFamily="18" charset="0"/>
                          </a:rPr>
                          <m:t>0</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0</m:t>
                            </m:r>
                          </m:sub>
                        </m:sSub>
                      </m:sup>
                    </m:sSubSup>
                    <m:r>
                      <a:rPr lang="en-US" altLang="zh-CN" sz="2200" i="1">
                        <a:latin typeface="Cambria Math" panose="02040503050406030204" pitchFamily="18" charset="0"/>
                      </a:rPr>
                      <m:t>,</m:t>
                    </m:r>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𝐶</m:t>
                        </m:r>
                      </m:e>
                      <m:sup>
                        <m:r>
                          <a:rPr lang="en-US" altLang="zh-CN" sz="2200" i="1">
                            <a:latin typeface="Cambria Math" panose="02040503050406030204" pitchFamily="18" charset="0"/>
                          </a:rPr>
                          <m:t>′′</m:t>
                        </m:r>
                      </m:sup>
                    </m:sSup>
                    <m:d>
                      <m:dPr>
                        <m:ctrlPr>
                          <a:rPr lang="zh-CN" altLang="zh-CN" sz="2200" i="1">
                            <a:latin typeface="Cambria Math" panose="02040503050406030204" pitchFamily="18" charset="0"/>
                          </a:rPr>
                        </m:ctrlPr>
                      </m:dPr>
                      <m:e>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𝑁</m:t>
                            </m:r>
                          </m:sub>
                        </m:sSub>
                      </m:e>
                    </m:d>
                    <m:r>
                      <a:rPr lang="en-US" altLang="zh-CN" sz="2200" i="1">
                        <a:latin typeface="Cambria Math" panose="02040503050406030204" pitchFamily="18" charset="0"/>
                      </a:rPr>
                      <m:t>=</m:t>
                    </m:r>
                    <m:sSubSup>
                      <m:sSubSupPr>
                        <m:ctrlPr>
                          <a:rPr lang="zh-CN" altLang="zh-CN" sz="2200" i="1">
                            <a:latin typeface="Cambria Math" panose="02040503050406030204" pitchFamily="18" charset="0"/>
                          </a:rPr>
                        </m:ctrlPr>
                      </m:sSubSupPr>
                      <m:e>
                        <m:sSup>
                          <m:sSupPr>
                            <m:ctrlPr>
                              <a:rPr lang="zh-CN" altLang="zh-CN" sz="2200" i="1">
                                <a:latin typeface="Cambria Math" panose="02040503050406030204" pitchFamily="18" charset="0"/>
                              </a:rPr>
                            </m:ctrlPr>
                          </m:sSupPr>
                          <m:e>
                            <m:r>
                              <a:rPr lang="en-US" altLang="zh-CN" sz="2200" i="1">
                                <a:latin typeface="Cambria Math" panose="02040503050406030204" pitchFamily="18" charset="0"/>
                              </a:rPr>
                              <m:t>𝑅</m:t>
                            </m:r>
                          </m:e>
                          <m:sup>
                            <m:r>
                              <a:rPr lang="en-US" altLang="zh-CN" sz="2200" i="1">
                                <a:latin typeface="Cambria Math" panose="02040503050406030204" pitchFamily="18" charset="0"/>
                              </a:rPr>
                              <m:t>′′</m:t>
                            </m:r>
                          </m:sup>
                        </m:sSup>
                      </m:e>
                      <m:sub>
                        <m:r>
                          <a:rPr lang="en-US" altLang="zh-CN" sz="2200" i="1">
                            <a:latin typeface="Cambria Math" panose="02040503050406030204" pitchFamily="18" charset="0"/>
                          </a:rPr>
                          <m:t>0</m:t>
                        </m:r>
                      </m:sub>
                      <m:sup>
                        <m:sSub>
                          <m:sSubPr>
                            <m:ctrlPr>
                              <a:rPr lang="zh-CN" altLang="zh-CN" sz="2200" i="1">
                                <a:latin typeface="Cambria Math" panose="02040503050406030204" pitchFamily="18" charset="0"/>
                              </a:rPr>
                            </m:ctrlPr>
                          </m:sSubPr>
                          <m:e>
                            <m:r>
                              <a:rPr lang="en-US" altLang="zh-CN" sz="2200" i="1">
                                <a:latin typeface="Cambria Math" panose="02040503050406030204" pitchFamily="18" charset="0"/>
                              </a:rPr>
                              <m:t>𝑠</m:t>
                            </m:r>
                          </m:e>
                          <m:sub>
                            <m:r>
                              <a:rPr lang="en-US" altLang="zh-CN" sz="2200" i="1">
                                <a:latin typeface="Cambria Math" panose="02040503050406030204" pitchFamily="18" charset="0"/>
                              </a:rPr>
                              <m:t>𝑁</m:t>
                            </m:r>
                          </m:sub>
                        </m:sSub>
                      </m:sup>
                    </m:sSubSup>
                  </m:oMath>
                </a14:m>
                <a:r>
                  <a:rPr lang="zh-CN" altLang="zh-CN" sz="2200" dirty="0"/>
                  <a:t>。</a:t>
                </a:r>
                <a:endParaRPr lang="en-US"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l="-1080" t="-122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51</a:t>
            </a:fld>
            <a:endParaRPr lang="zh-CN" altLang="en-US" dirty="0"/>
          </a:p>
        </p:txBody>
      </p:sp>
      <p:sp>
        <p:nvSpPr>
          <p:cNvPr id="7" name="Rectangle 3"/>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9" name="Rectangle 5"/>
          <p:cNvSpPr>
            <a:spLocks noChangeArrowheads="1"/>
          </p:cNvSpPr>
          <p:nvPr/>
        </p:nvSpPr>
        <p:spPr bwMode="auto">
          <a:xfrm>
            <a:off x="1143001" y="1114232"/>
            <a:ext cx="154529" cy="138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r>
              <a:rPr lang="zh-CN" altLang="zh-CN" sz="450">
                <a:cs typeface="宋体" pitchFamily="2" charset="-122"/>
              </a:rPr>
              <a:t> </a:t>
            </a:r>
            <a:endParaRPr lang="zh-CN" altLang="zh-CN">
              <a:ea typeface="宋体" pitchFamily="2" charset="-122"/>
              <a:cs typeface="宋体" pitchFamily="2" charset="-122"/>
            </a:endParaRPr>
          </a:p>
        </p:txBody>
      </p:sp>
      <p:sp>
        <p:nvSpPr>
          <p:cNvPr id="10" name="Rectangle 9"/>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12" name="Rectangle 11"/>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20193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拟合法</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a:xfrm>
                <a:off x="467544" y="1219200"/>
                <a:ext cx="8229600" cy="5105400"/>
              </a:xfrm>
            </p:spPr>
            <p:txBody>
              <a:bodyPr>
                <a:normAutofit fontScale="92500" lnSpcReduction="20000"/>
              </a:bodyPr>
              <a:lstStyle/>
              <a:p>
                <a:r>
                  <a:rPr lang="zh-CN" altLang="en-US" dirty="0"/>
                  <a:t>首先设定贴现函数</a:t>
                </a:r>
                <a:r>
                  <a:rPr lang="en-US" altLang="zh-CN" dirty="0"/>
                  <a:t>B(0,s)</a:t>
                </a:r>
                <a:r>
                  <a:rPr lang="zh-CN" altLang="en-US" dirty="0"/>
                  <a:t>或即期利率函数</a:t>
                </a:r>
                <a:r>
                  <a:rPr lang="en-US" altLang="zh-CN" dirty="0"/>
                  <a:t>R(0,s)</a:t>
                </a:r>
                <a:r>
                  <a:rPr lang="zh-CN" altLang="en-US" dirty="0"/>
                  <a:t>为剩余期限</a:t>
                </a:r>
                <a:r>
                  <a:rPr lang="en-US" altLang="zh-CN" dirty="0"/>
                  <a:t>s</a:t>
                </a:r>
                <a:r>
                  <a:rPr lang="zh-CN" altLang="en-US" dirty="0"/>
                  <a:t>的函数</a:t>
                </a:r>
                <a:endParaRPr lang="en-US" altLang="zh-CN" dirty="0"/>
              </a:p>
              <a:p>
                <a:pPr marL="0" indent="0">
                  <a:buNone/>
                </a:pPr>
                <a:r>
                  <a:rPr lang="zh-CN" altLang="en-US" dirty="0"/>
                  <a:t>               </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m:rPr>
                            <m:nor/>
                          </m:rPr>
                          <a:rPr lang="en-US" altLang="zh-CN" i="1"/>
                          <m:t>0</m:t>
                        </m:r>
                      </m:sub>
                      <m:sup>
                        <m:r>
                          <a:rPr lang="en-US" altLang="zh-CN" i="1">
                            <a:latin typeface="Cambria Math" panose="02040503050406030204" pitchFamily="18" charset="0"/>
                          </a:rPr>
                          <m:t>𝑠</m:t>
                        </m:r>
                      </m:sup>
                    </m:sSubSup>
                    <m:r>
                      <a:rPr lang="en-US" altLang="zh-CN" i="1">
                        <a:latin typeface="Cambria Math" panose="02040503050406030204" pitchFamily="18" charset="0"/>
                      </a:rPr>
                      <m:t>=</m:t>
                    </m:r>
                    <m:r>
                      <a:rPr lang="en-US" altLang="zh-CN" i="1">
                        <a:latin typeface="Cambria Math" panose="02040503050406030204" pitchFamily="18" charset="0"/>
                      </a:rPr>
                      <m:t>𝑓</m:t>
                    </m:r>
                    <m:d>
                      <m:dPr>
                        <m:ctrlPr>
                          <a:rPr lang="zh-CN" altLang="zh-CN" i="1">
                            <a:latin typeface="Cambria Math" panose="02040503050406030204" pitchFamily="18" charset="0"/>
                          </a:rPr>
                        </m:ctrlPr>
                      </m:dPr>
                      <m:e>
                        <m:r>
                          <a:rPr lang="en-US" altLang="zh-CN" i="1">
                            <a:latin typeface="Cambria Math" panose="02040503050406030204" pitchFamily="18" charset="0"/>
                          </a:rPr>
                          <m:t>𝑠</m:t>
                        </m:r>
                        <m:r>
                          <a:rPr lang="en-US" altLang="zh-CN" i="1">
                            <a:latin typeface="Cambria Math" panose="02040503050406030204" pitchFamily="18" charset="0"/>
                          </a:rPr>
                          <m:t>;</m:t>
                        </m:r>
                        <m:sSub>
                          <m:sSubPr>
                            <m:ctrlPr>
                              <a:rPr lang="zh-CN" altLang="zh-CN" b="1" i="1">
                                <a:latin typeface="Cambria Math" panose="02040503050406030204" pitchFamily="18" charset="0"/>
                              </a:rPr>
                            </m:ctrlPr>
                          </m:sSubPr>
                          <m:e>
                            <m:r>
                              <a:rPr lang="en-US" altLang="zh-CN" b="1" i="1">
                                <a:latin typeface="Cambria Math" panose="02040503050406030204" pitchFamily="18" charset="0"/>
                              </a:rPr>
                              <m:t>𝜷</m:t>
                            </m:r>
                          </m:e>
                          <m:sub>
                            <m:r>
                              <a:rPr lang="en-US" altLang="zh-CN" b="1" i="1">
                                <a:latin typeface="Cambria Math" panose="02040503050406030204" pitchFamily="18" charset="0"/>
                              </a:rPr>
                              <m:t>𝟏</m:t>
                            </m:r>
                          </m:sub>
                        </m:sSub>
                      </m:e>
                    </m:d>
                  </m:oMath>
                </a14:m>
                <a:r>
                  <a:rPr lang="en-US" altLang="zh-CN" dirty="0"/>
                  <a:t>		</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m:rPr>
                            <m:nor/>
                          </m:rPr>
                          <a:rPr lang="en-US" altLang="zh-CN" i="1"/>
                          <m:t>0</m:t>
                        </m:r>
                      </m:sub>
                      <m:sup>
                        <m:r>
                          <a:rPr lang="en-US" altLang="zh-CN" i="1">
                            <a:latin typeface="Cambria Math" panose="02040503050406030204" pitchFamily="18" charset="0"/>
                          </a:rPr>
                          <m:t>𝑠</m:t>
                        </m:r>
                      </m:sup>
                    </m:sSubSup>
                    <m:r>
                      <a:rPr lang="en-US" altLang="zh-CN" i="1">
                        <a:latin typeface="Cambria Math" panose="02040503050406030204" pitchFamily="18" charset="0"/>
                      </a:rPr>
                      <m:t>=</m:t>
                    </m:r>
                    <m:r>
                      <a:rPr lang="en-US" altLang="zh-CN" i="1">
                        <a:latin typeface="Cambria Math" panose="02040503050406030204" pitchFamily="18" charset="0"/>
                      </a:rPr>
                      <m:t>𝑔</m:t>
                    </m:r>
                    <m:d>
                      <m:dPr>
                        <m:ctrlPr>
                          <a:rPr lang="zh-CN" altLang="zh-CN" i="1">
                            <a:latin typeface="Cambria Math" panose="02040503050406030204" pitchFamily="18" charset="0"/>
                          </a:rPr>
                        </m:ctrlPr>
                      </m:dPr>
                      <m:e>
                        <m:r>
                          <a:rPr lang="en-US" altLang="zh-CN" i="1">
                            <a:latin typeface="Cambria Math" panose="02040503050406030204" pitchFamily="18" charset="0"/>
                          </a:rPr>
                          <m:t>𝑠</m:t>
                        </m:r>
                        <m:r>
                          <a:rPr lang="en-US" altLang="zh-CN" i="1">
                            <a:latin typeface="Cambria Math" panose="02040503050406030204" pitchFamily="18" charset="0"/>
                          </a:rPr>
                          <m:t>;</m:t>
                        </m:r>
                        <m:sSub>
                          <m:sSubPr>
                            <m:ctrlPr>
                              <a:rPr lang="zh-CN" altLang="zh-CN" b="1" i="1">
                                <a:latin typeface="Cambria Math" panose="02040503050406030204" pitchFamily="18" charset="0"/>
                              </a:rPr>
                            </m:ctrlPr>
                          </m:sSubPr>
                          <m:e>
                            <m:r>
                              <a:rPr lang="en-US" altLang="zh-CN" b="1" i="1">
                                <a:latin typeface="Cambria Math" panose="02040503050406030204" pitchFamily="18" charset="0"/>
                              </a:rPr>
                              <m:t>𝜷</m:t>
                            </m:r>
                          </m:e>
                          <m:sub>
                            <m:r>
                              <a:rPr lang="en-US" altLang="zh-CN" b="1" i="1">
                                <a:latin typeface="Cambria Math" panose="02040503050406030204" pitchFamily="18" charset="0"/>
                              </a:rPr>
                              <m:t>𝟐</m:t>
                            </m:r>
                          </m:sub>
                        </m:sSub>
                      </m:e>
                    </m:d>
                  </m:oMath>
                </a14:m>
                <a:endParaRPr lang="en-US" altLang="zh-CN" dirty="0"/>
              </a:p>
              <a:p>
                <a:r>
                  <a:rPr lang="zh-CN" altLang="en-US" dirty="0"/>
                  <a:t>第二步，</a:t>
                </a:r>
                <a:r>
                  <a:rPr lang="zh-CN" altLang="zh-CN" dirty="0"/>
                  <a:t>在</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m:rPr>
                            <m:nor/>
                          </m:rPr>
                          <a:rPr lang="en-US" altLang="zh-CN" i="1"/>
                          <m:t>0</m:t>
                        </m:r>
                      </m:sub>
                      <m:sup>
                        <m:r>
                          <a:rPr lang="en-US" altLang="zh-CN" i="1">
                            <a:latin typeface="Cambria Math" panose="02040503050406030204" pitchFamily="18" charset="0"/>
                          </a:rPr>
                          <m:t>0</m:t>
                        </m:r>
                      </m:sup>
                    </m:sSubSup>
                    <m:r>
                      <a:rPr lang="en-US" altLang="zh-CN" i="1">
                        <a:latin typeface="Cambria Math" panose="02040503050406030204" pitchFamily="18" charset="0"/>
                      </a:rPr>
                      <m:t>=1</m:t>
                    </m:r>
                  </m:oMath>
                </a14:m>
                <a:r>
                  <a:rPr lang="zh-CN" altLang="zh-CN" dirty="0">
                    <a:effectLst/>
                  </a:rPr>
                  <a:t> </a:t>
                </a:r>
                <a:r>
                  <a:rPr lang="zh-CN" altLang="zh-CN" dirty="0"/>
                  <a:t>（立刻到期的零息票债券价格为</a:t>
                </a:r>
                <a:r>
                  <a:rPr lang="en-US" altLang="zh-CN" dirty="0"/>
                  <a:t>1</a:t>
                </a:r>
                <a:r>
                  <a:rPr lang="zh-CN" altLang="zh-CN" dirty="0"/>
                  <a:t>）的约束条件下，令定价误差的平方和最小估计出参数向量</a:t>
                </a:r>
                <a:r>
                  <a:rPr lang="el-GR" altLang="zh-CN" dirty="0"/>
                  <a:t>β</a:t>
                </a:r>
                <a:r>
                  <a:rPr lang="en-US" altLang="zh-CN" baseline="-25000" dirty="0"/>
                  <a:t>1</a:t>
                </a:r>
                <a:r>
                  <a:rPr lang="zh-CN" altLang="zh-CN" dirty="0"/>
                  <a:t>或</a:t>
                </a:r>
                <a:r>
                  <a:rPr lang="en-US" altLang="zh-CN" dirty="0"/>
                  <a:t> </a:t>
                </a:r>
                <a:r>
                  <a:rPr lang="el-GR" altLang="zh-CN" dirty="0"/>
                  <a:t>β</a:t>
                </a:r>
                <a:r>
                  <a:rPr lang="en-US" altLang="zh-CN" baseline="-25000" dirty="0"/>
                  <a:t>2</a:t>
                </a:r>
              </a:p>
              <a:p>
                <a:pPr marL="0" indent="0">
                  <a:buNone/>
                </a:pPr>
                <a14:m>
                  <m:oMathPara xmlns:m="http://schemas.openxmlformats.org/officeDocument/2006/math">
                    <m:oMathParaPr>
                      <m:jc m:val="centerGroup"/>
                    </m:oMathParaPr>
                    <m:oMath xmlns:m="http://schemas.openxmlformats.org/officeDocument/2006/math">
                      <m:sSub>
                        <m:sSubPr>
                          <m:ctrlPr>
                            <a:rPr lang="zh-CN" altLang="zh-CN" i="1">
                              <a:latin typeface="Cambria Math" panose="02040503050406030204" pitchFamily="18" charset="0"/>
                            </a:rPr>
                          </m:ctrlPr>
                        </m:sSubPr>
                        <m:e>
                          <m:acc>
                            <m:accPr>
                              <m:chr m:val="̂"/>
                              <m:ctrlPr>
                                <a:rPr lang="zh-CN" altLang="zh-CN" i="1">
                                  <a:latin typeface="Cambria Math" panose="02040503050406030204" pitchFamily="18" charset="0"/>
                                </a:rPr>
                              </m:ctrlPr>
                            </m:accPr>
                            <m:e>
                              <m:r>
                                <a:rPr lang="en-US" altLang="zh-CN" b="1" i="1">
                                  <a:latin typeface="Cambria Math" panose="02040503050406030204" pitchFamily="18" charset="0"/>
                                </a:rPr>
                                <m:t>𝜷</m:t>
                              </m:r>
                            </m:e>
                          </m:acc>
                        </m:e>
                        <m:sub>
                          <m:r>
                            <a:rPr lang="en-US" altLang="zh-CN" i="1">
                              <a:latin typeface="Cambria Math" panose="02040503050406030204" pitchFamily="18" charset="0"/>
                            </a:rPr>
                            <m:t>𝑙</m:t>
                          </m:r>
                        </m:sub>
                      </m:sSub>
                      <m:r>
                        <a:rPr lang="en-US" altLang="zh-CN" i="1">
                          <a:latin typeface="Cambria Math" panose="02040503050406030204" pitchFamily="18" charset="0"/>
                        </a:rPr>
                        <m:t>=</m:t>
                      </m:r>
                      <m:limLow>
                        <m:limLowPr>
                          <m:ctrlPr>
                            <a:rPr lang="zh-CN" altLang="zh-CN" i="1">
                              <a:latin typeface="Cambria Math" panose="02040503050406030204" pitchFamily="18" charset="0"/>
                            </a:rPr>
                          </m:ctrlPr>
                        </m:limLowPr>
                        <m:e>
                          <m:r>
                            <m:rPr>
                              <m:sty m:val="p"/>
                            </m:rPr>
                            <a:rPr lang="en-US" altLang="zh-CN">
                              <a:latin typeface="Cambria Math" panose="02040503050406030204" pitchFamily="18" charset="0"/>
                            </a:rPr>
                            <m:t>argmin</m:t>
                          </m:r>
                        </m:e>
                        <m:lim>
                          <m:sSub>
                            <m:sSubPr>
                              <m:ctrlPr>
                                <a:rPr lang="zh-CN" altLang="zh-CN" b="1" i="1">
                                  <a:latin typeface="Cambria Math" panose="02040503050406030204" pitchFamily="18" charset="0"/>
                                </a:rPr>
                              </m:ctrlPr>
                            </m:sSubPr>
                            <m:e>
                              <m:acc>
                                <m:accPr>
                                  <m:chr m:val="̂"/>
                                  <m:ctrlPr>
                                    <a:rPr lang="zh-CN" altLang="zh-CN" b="1" i="1">
                                      <a:latin typeface="Cambria Math" panose="02040503050406030204" pitchFamily="18" charset="0"/>
                                    </a:rPr>
                                  </m:ctrlPr>
                                </m:accPr>
                                <m:e>
                                  <m:r>
                                    <a:rPr lang="en-US" altLang="zh-CN" b="1" i="1">
                                      <a:latin typeface="Cambria Math" panose="02040503050406030204" pitchFamily="18" charset="0"/>
                                    </a:rPr>
                                    <m:t>𝜷</m:t>
                                  </m:r>
                                </m:e>
                              </m:acc>
                            </m:e>
                            <m:sub>
                              <m:r>
                                <a:rPr lang="en-US" altLang="zh-CN" b="1" i="1">
                                  <a:latin typeface="Cambria Math" panose="02040503050406030204" pitchFamily="18" charset="0"/>
                                </a:rPr>
                                <m:t>𝒍</m:t>
                              </m:r>
                            </m:sub>
                          </m:sSub>
                        </m:lim>
                      </m:limLow>
                      <m:nary>
                        <m:naryPr>
                          <m:chr m:val="∑"/>
                          <m:limLoc m:val="undOvr"/>
                          <m:grow m:val="on"/>
                          <m:ctrlPr>
                            <a:rPr lang="zh-CN" altLang="zh-CN" i="1">
                              <a:latin typeface="Cambria Math" panose="02040503050406030204" pitchFamily="18" charset="0"/>
                            </a:rPr>
                          </m:ctrlPr>
                        </m:naryPr>
                        <m:sub>
                          <m:r>
                            <a:rPr lang="en-US" altLang="zh-CN" i="1">
                              <a:latin typeface="Cambria Math" panose="02040503050406030204" pitchFamily="18" charset="0"/>
                            </a:rPr>
                            <m:t>𝑗</m:t>
                          </m:r>
                          <m:r>
                            <a:rPr lang="en-US" altLang="zh-CN" i="1">
                              <a:latin typeface="Cambria Math" panose="02040503050406030204" pitchFamily="18" charset="0"/>
                            </a:rPr>
                            <m:t>=1</m:t>
                          </m:r>
                        </m:sub>
                        <m:sup>
                          <m:r>
                            <a:rPr lang="en-US" altLang="zh-CN" i="1">
                              <a:latin typeface="Cambria Math" panose="02040503050406030204" pitchFamily="18" charset="0"/>
                            </a:rPr>
                            <m:t>𝑁</m:t>
                          </m:r>
                        </m:sup>
                        <m:e>
                          <m:sSup>
                            <m:sSupPr>
                              <m:ctrlPr>
                                <a:rPr lang="zh-CN" altLang="zh-CN" i="1">
                                  <a:latin typeface="Cambria Math" panose="02040503050406030204" pitchFamily="18" charset="0"/>
                                </a:rPr>
                              </m:ctrlPr>
                            </m:sSupPr>
                            <m:e>
                              <m:d>
                                <m:dPr>
                                  <m:ctrlPr>
                                    <a:rPr lang="zh-CN" altLang="zh-CN" i="1">
                                      <a:latin typeface="Cambria Math" panose="02040503050406030204" pitchFamily="18" charset="0"/>
                                    </a:rPr>
                                  </m:ctrlPr>
                                </m:dPr>
                                <m:e>
                                  <m:sSup>
                                    <m:sSupPr>
                                      <m:ctrlPr>
                                        <a:rPr lang="zh-CN" altLang="zh-CN" i="1">
                                          <a:latin typeface="Cambria Math" panose="02040503050406030204" pitchFamily="18" charset="0"/>
                                        </a:rPr>
                                      </m:ctrlPr>
                                    </m:sSupPr>
                                    <m:e>
                                      <m:r>
                                        <a:rPr lang="en-US" altLang="zh-CN" i="1">
                                          <a:latin typeface="Cambria Math" panose="02040503050406030204" pitchFamily="18" charset="0"/>
                                        </a:rPr>
                                        <m:t>𝑃</m:t>
                                      </m:r>
                                    </m:e>
                                    <m:sup>
                                      <m:r>
                                        <a:rPr lang="en-US" altLang="zh-CN" i="1">
                                          <a:latin typeface="Cambria Math" panose="02040503050406030204" pitchFamily="18" charset="0"/>
                                        </a:rPr>
                                        <m:t>𝑗</m:t>
                                      </m:r>
                                    </m:sup>
                                  </m:sSup>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𝑉</m:t>
                                      </m:r>
                                    </m:e>
                                    <m:sup>
                                      <m:r>
                                        <a:rPr lang="en-US" altLang="zh-CN" i="1">
                                          <a:latin typeface="Cambria Math" panose="02040503050406030204" pitchFamily="18" charset="0"/>
                                        </a:rPr>
                                        <m:t>𝑗</m:t>
                                      </m:r>
                                    </m:sup>
                                  </m:sSup>
                                </m:e>
                              </m:d>
                            </m:e>
                            <m:sup>
                              <m:r>
                                <a:rPr lang="en-US" altLang="zh-CN" i="1">
                                  <a:latin typeface="Cambria Math" panose="02040503050406030204" pitchFamily="18" charset="0"/>
                                </a:rPr>
                                <m:t>2</m:t>
                              </m:r>
                            </m:sup>
                          </m:sSup>
                        </m:e>
                      </m:nary>
                      <m:r>
                        <a:rPr lang="en-US" altLang="zh-CN" i="1">
                          <a:latin typeface="Cambria Math" panose="02040503050406030204" pitchFamily="18" charset="0"/>
                        </a:rPr>
                        <m:t>,</m:t>
                      </m:r>
                      <m:r>
                        <a:rPr lang="en-US" altLang="zh-CN" i="1">
                          <a:latin typeface="Cambria Math" panose="02040503050406030204" pitchFamily="18" charset="0"/>
                        </a:rPr>
                        <m:t>𝑙</m:t>
                      </m:r>
                      <m:r>
                        <a:rPr lang="en-US" altLang="zh-CN" i="1">
                          <a:latin typeface="Cambria Math" panose="02040503050406030204" pitchFamily="18" charset="0"/>
                        </a:rPr>
                        <m:t>=1, 2</m:t>
                      </m:r>
                    </m:oMath>
                  </m:oMathPara>
                </a14:m>
                <a:endParaRPr lang="en-US" altLang="zh-CN" baseline="-25000" dirty="0"/>
              </a:p>
              <a:p>
                <a:r>
                  <a:rPr lang="zh-CN" altLang="en-US" dirty="0"/>
                  <a:t>第三步，写出贴现函数或即期利率函数的最终形式，得到利率期限结构</a:t>
                </a:r>
                <a:endParaRPr lang="en-US" altLang="zh-CN" dirty="0"/>
              </a:p>
              <a:p>
                <a:r>
                  <a:rPr lang="zh-CN" altLang="en-US" dirty="0"/>
                  <a:t>可分为贴现因子函数法和即期利率函数法</a:t>
                </a:r>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xfrm>
                <a:off x="467544" y="1219200"/>
                <a:ext cx="8229600" cy="5105400"/>
              </a:xfrm>
              <a:blipFill>
                <a:blip r:embed="rId2"/>
                <a:stretch>
                  <a:fillRect t="-2978" r="-616" b="-12159"/>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975327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贴现因子函数的形式设定</a:t>
            </a:r>
          </a:p>
        </p:txBody>
      </p:sp>
      <p:sp>
        <p:nvSpPr>
          <p:cNvPr id="3" name="文本占位符 2"/>
          <p:cNvSpPr>
            <a:spLocks noGrp="1"/>
          </p:cNvSpPr>
          <p:nvPr>
            <p:ph idx="1"/>
          </p:nvPr>
        </p:nvSpPr>
        <p:spPr/>
        <p:txBody>
          <a:bodyPr>
            <a:normAutofit/>
          </a:bodyPr>
          <a:lstStyle/>
          <a:p>
            <a:r>
              <a:rPr lang="zh-CN" altLang="en-US" dirty="0"/>
              <a:t>贴现函数通常被设定为样条函数</a:t>
            </a:r>
            <a:r>
              <a:rPr lang="zh-CN" altLang="zh-CN" dirty="0"/>
              <a:t>（</a:t>
            </a:r>
            <a:r>
              <a:rPr lang="en-US" altLang="zh-CN" dirty="0" err="1"/>
              <a:t>spline</a:t>
            </a:r>
            <a:r>
              <a:rPr lang="en-US" altLang="zh-CN" dirty="0"/>
              <a:t> functions</a:t>
            </a:r>
            <a:r>
              <a:rPr lang="zh-CN" altLang="zh-CN" dirty="0"/>
              <a:t>）</a:t>
            </a:r>
            <a:endParaRPr lang="en-US" altLang="zh-CN" dirty="0"/>
          </a:p>
          <a:p>
            <a:r>
              <a:rPr lang="zh-CN" altLang="zh-CN" dirty="0"/>
              <a:t>在贴现函数的设定中，常用的样条函数包括三次多项式样条、三次基样条（</a:t>
            </a:r>
            <a:r>
              <a:rPr lang="en-US" altLang="zh-CN" dirty="0"/>
              <a:t>B-</a:t>
            </a:r>
            <a:r>
              <a:rPr lang="en-US" altLang="zh-CN" dirty="0" err="1"/>
              <a:t>Spline</a:t>
            </a:r>
            <a:r>
              <a:rPr lang="zh-CN" altLang="zh-CN" dirty="0"/>
              <a:t>）和三次指数样条。</a:t>
            </a:r>
            <a:endParaRPr lang="zh-CN" altLang="en-US" dirty="0"/>
          </a:p>
        </p:txBody>
      </p:sp>
    </p:spTree>
    <p:extLst>
      <p:ext uri="{BB962C8B-B14F-4D97-AF65-F5344CB8AC3E}">
        <p14:creationId xmlns:p14="http://schemas.microsoft.com/office/powerpoint/2010/main" val="596742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三次多项式样条函数</a:t>
            </a:r>
            <a:r>
              <a:rPr lang="en-US" altLang="zh-CN" dirty="0"/>
              <a:t>-I</a:t>
            </a:r>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p:txBody>
              <a:bodyPr>
                <a:normAutofit lnSpcReduction="10000"/>
              </a:bodyPr>
              <a:lstStyle/>
              <a:p>
                <a:r>
                  <a:rPr lang="zh-CN" altLang="zh-CN" dirty="0"/>
                  <a:t>假设以</a:t>
                </a:r>
                <a:r>
                  <a:rPr lang="en-US" altLang="zh-CN" dirty="0"/>
                  <a:t>5</a:t>
                </a:r>
                <a:r>
                  <a:rPr lang="zh-CN" altLang="zh-CN" dirty="0"/>
                  <a:t>年和</a:t>
                </a:r>
                <a:r>
                  <a:rPr lang="en-US" altLang="zh-CN" dirty="0"/>
                  <a:t>15</a:t>
                </a:r>
                <a:r>
                  <a:rPr lang="zh-CN" altLang="zh-CN" dirty="0"/>
                  <a:t>年作为分界点，构造三次样条函数</a:t>
                </a:r>
                <a:endParaRPr lang="en-US" altLang="zh-CN" i="1" dirty="0"/>
              </a:p>
              <a:p>
                <a14:m>
                  <m:oMath xmlns:m="http://schemas.openxmlformats.org/officeDocument/2006/math">
                    <m:sSubSup>
                      <m:sSubSupPr>
                        <m:ctrlPr>
                          <a:rPr lang="zh-CN" altLang="zh-CN" sz="2400" i="1" smtClean="0">
                            <a:latin typeface="Cambria Math" panose="02040503050406030204" pitchFamily="18" charset="0"/>
                          </a:rPr>
                        </m:ctrlPr>
                      </m:sSubSupPr>
                      <m:e>
                        <m:r>
                          <a:rPr lang="en-US" altLang="zh-CN" sz="2400" i="1">
                            <a:latin typeface="Cambria Math" panose="02040503050406030204" pitchFamily="18" charset="0"/>
                          </a:rPr>
                          <m:t>𝐵</m:t>
                        </m:r>
                      </m:e>
                      <m:sub>
                        <m:r>
                          <m:rPr>
                            <m:nor/>
                          </m:rPr>
                          <a:rPr lang="en-US" altLang="zh-CN" sz="2400"/>
                          <m:t>0</m:t>
                        </m:r>
                      </m:sub>
                      <m:sup>
                        <m:r>
                          <a:rPr lang="en-US" altLang="zh-CN" sz="2400" i="1">
                            <a:latin typeface="Cambria Math" panose="02040503050406030204" pitchFamily="18" charset="0"/>
                          </a:rPr>
                          <m:t>𝑠</m:t>
                        </m:r>
                      </m:sup>
                    </m:sSubSup>
                    <m:r>
                      <a:rPr lang="en-US" altLang="zh-CN" sz="2400">
                        <a:latin typeface="Cambria Math" panose="02040503050406030204" pitchFamily="18" charset="0"/>
                      </a:rPr>
                      <m:t>=</m:t>
                    </m:r>
                    <m:d>
                      <m:dPr>
                        <m:begChr m:val="{"/>
                        <m:endChr m:val=""/>
                        <m:ctrlPr>
                          <a:rPr lang="zh-CN" altLang="zh-CN" sz="2400" i="1">
                            <a:latin typeface="Cambria Math" panose="02040503050406030204" pitchFamily="18" charset="0"/>
                          </a:rPr>
                        </m:ctrlPr>
                      </m:dPr>
                      <m:e>
                        <m:eqArr>
                          <m:eqArrPr>
                            <m:ctrlPr>
                              <a:rPr lang="zh-CN" altLang="zh-CN" sz="2400" i="1">
                                <a:latin typeface="Cambria Math" panose="02040503050406030204" pitchFamily="18" charset="0"/>
                              </a:rPr>
                            </m:ctrlPr>
                          </m:eqArrPr>
                          <m:e>
                            <m:sSub>
                              <m:sSubPr>
                                <m:ctrlPr>
                                  <a:rPr lang="zh-CN" altLang="zh-CN" sz="2400" i="1">
                                    <a:latin typeface="Cambria Math" panose="02040503050406030204" pitchFamily="18" charset="0"/>
                                  </a:rPr>
                                </m:ctrlPr>
                              </m:sSubPr>
                              <m:e>
                                <m:d>
                                  <m:dPr>
                                    <m:ctrlPr>
                                      <a:rPr lang="zh-CN" altLang="zh-CN" sz="2400" i="1">
                                        <a:latin typeface="Cambria Math" panose="02040503050406030204" pitchFamily="18" charset="0"/>
                                      </a:rPr>
                                    </m:ctrlPr>
                                  </m:dPr>
                                  <m:e>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𝐵</m:t>
                                        </m:r>
                                      </m:e>
                                      <m:sub>
                                        <m:r>
                                          <m:rPr>
                                            <m:nor/>
                                          </m:rPr>
                                          <a:rPr lang="en-US" altLang="zh-CN" sz="2400"/>
                                          <m:t>0</m:t>
                                        </m:r>
                                      </m:sub>
                                      <m:sup>
                                        <m:r>
                                          <a:rPr lang="en-US" altLang="zh-CN" sz="2400" i="1">
                                            <a:latin typeface="Cambria Math" panose="02040503050406030204" pitchFamily="18" charset="0"/>
                                          </a:rPr>
                                          <m:t>𝑠</m:t>
                                        </m:r>
                                      </m:sup>
                                    </m:sSubSup>
                                  </m:e>
                                </m:d>
                              </m:e>
                              <m:sub>
                                <m:r>
                                  <a:rPr lang="en-US" altLang="zh-CN" sz="2400">
                                    <a:latin typeface="Cambria Math" panose="02040503050406030204" pitchFamily="18" charset="0"/>
                                  </a:rPr>
                                  <m:t>1</m:t>
                                </m:r>
                              </m:sub>
                            </m:sSub>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𝑎</m:t>
                                </m:r>
                              </m:e>
                              <m:sub>
                                <m:r>
                                  <a:rPr lang="en-US" altLang="zh-CN" sz="2400">
                                    <a:latin typeface="Cambria Math" panose="02040503050406030204" pitchFamily="18" charset="0"/>
                                  </a:rPr>
                                  <m:t>1</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3</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𝑏</m:t>
                                </m:r>
                              </m:e>
                              <m:sub>
                                <m:r>
                                  <a:rPr lang="en-US" altLang="zh-CN" sz="2400">
                                    <a:latin typeface="Cambria Math" panose="02040503050406030204" pitchFamily="18" charset="0"/>
                                  </a:rPr>
                                  <m:t>1</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2</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𝑐</m:t>
                                </m:r>
                              </m:e>
                              <m:sub>
                                <m:r>
                                  <a:rPr lang="en-US" altLang="zh-CN" sz="2400">
                                    <a:latin typeface="Cambria Math" panose="02040503050406030204" pitchFamily="18" charset="0"/>
                                  </a:rPr>
                                  <m:t>1</m:t>
                                </m:r>
                              </m:sub>
                            </m:sSub>
                            <m:r>
                              <a:rPr lang="en-US" altLang="zh-CN" sz="2400" i="1">
                                <a:latin typeface="Cambria Math" panose="02040503050406030204" pitchFamily="18" charset="0"/>
                              </a:rPr>
                              <m:t>𝑠</m:t>
                            </m:r>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a:latin typeface="Cambria Math" panose="02040503050406030204" pitchFamily="18" charset="0"/>
                                  </a:rPr>
                                  <m:t>1</m:t>
                                </m:r>
                              </m:sub>
                            </m:sSub>
                            <m:r>
                              <m:rPr>
                                <m:nor/>
                              </m:rPr>
                              <a:rPr lang="zh-CN" altLang="zh-CN" sz="2400"/>
                              <m:t>       </m:t>
                            </m:r>
                            <m:r>
                              <a:rPr lang="en-US" altLang="zh-CN" sz="2400">
                                <a:latin typeface="Cambria Math" panose="02040503050406030204" pitchFamily="18" charset="0"/>
                              </a:rPr>
                              <m:t>∀</m:t>
                            </m:r>
                            <m:r>
                              <a:rPr lang="en-US" altLang="zh-CN" sz="2400" i="1">
                                <a:latin typeface="Cambria Math" panose="02040503050406030204" pitchFamily="18" charset="0"/>
                              </a:rPr>
                              <m:t>𝑠</m:t>
                            </m:r>
                            <m:r>
                              <a:rPr lang="en-US" altLang="zh-CN" sz="2400">
                                <a:latin typeface="Cambria Math" panose="02040503050406030204" pitchFamily="18" charset="0"/>
                              </a:rPr>
                              <m:t>∈</m:t>
                            </m:r>
                            <m:d>
                              <m:dPr>
                                <m:begChr m:val="["/>
                                <m:endChr m:val="]"/>
                                <m:ctrlPr>
                                  <a:rPr lang="zh-CN" altLang="zh-CN" sz="2400" i="1">
                                    <a:latin typeface="Cambria Math" panose="02040503050406030204" pitchFamily="18" charset="0"/>
                                  </a:rPr>
                                </m:ctrlPr>
                              </m:dPr>
                              <m:e>
                                <m:r>
                                  <a:rPr lang="en-US" altLang="zh-CN" sz="2400">
                                    <a:latin typeface="Cambria Math" panose="02040503050406030204" pitchFamily="18" charset="0"/>
                                  </a:rPr>
                                  <m:t>0,5</m:t>
                                </m:r>
                              </m:e>
                            </m:d>
                          </m:e>
                          <m:e>
                            <m:sSub>
                              <m:sSubPr>
                                <m:ctrlPr>
                                  <a:rPr lang="zh-CN" altLang="zh-CN" sz="2400" i="1">
                                    <a:latin typeface="Cambria Math" panose="02040503050406030204" pitchFamily="18" charset="0"/>
                                  </a:rPr>
                                </m:ctrlPr>
                              </m:sSubPr>
                              <m:e>
                                <m:sSub>
                                  <m:sSubPr>
                                    <m:ctrlPr>
                                      <a:rPr lang="zh-CN" altLang="zh-CN" sz="2400" i="1">
                                        <a:latin typeface="Cambria Math" panose="02040503050406030204" pitchFamily="18" charset="0"/>
                                      </a:rPr>
                                    </m:ctrlPr>
                                  </m:sSubPr>
                                  <m:e>
                                    <m:d>
                                      <m:dPr>
                                        <m:ctrlPr>
                                          <a:rPr lang="zh-CN" altLang="zh-CN" sz="2400" i="1">
                                            <a:latin typeface="Cambria Math" panose="02040503050406030204" pitchFamily="18" charset="0"/>
                                          </a:rPr>
                                        </m:ctrlPr>
                                      </m:dPr>
                                      <m:e>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𝐵</m:t>
                                            </m:r>
                                          </m:e>
                                          <m:sub>
                                            <m:r>
                                              <m:rPr>
                                                <m:nor/>
                                              </m:rPr>
                                              <a:rPr lang="en-US" altLang="zh-CN" sz="2400"/>
                                              <m:t>0</m:t>
                                            </m:r>
                                          </m:sub>
                                          <m:sup>
                                            <m:r>
                                              <a:rPr lang="en-US" altLang="zh-CN" sz="2400" i="1">
                                                <a:latin typeface="Cambria Math" panose="02040503050406030204" pitchFamily="18" charset="0"/>
                                              </a:rPr>
                                              <m:t>𝑠</m:t>
                                            </m:r>
                                          </m:sup>
                                        </m:sSubSup>
                                      </m:e>
                                    </m:d>
                                  </m:e>
                                  <m:sub>
                                    <m:r>
                                      <a:rPr lang="en-US" altLang="zh-CN" sz="2400">
                                        <a:latin typeface="Cambria Math" panose="02040503050406030204" pitchFamily="18" charset="0"/>
                                      </a:rPr>
                                      <m:t>2</m:t>
                                    </m:r>
                                  </m:sub>
                                </m:sSub>
                                <m:r>
                                  <a:rPr lang="en-US" altLang="zh-CN" sz="2400">
                                    <a:latin typeface="Cambria Math" panose="02040503050406030204" pitchFamily="18" charset="0"/>
                                  </a:rPr>
                                  <m:t>=</m:t>
                                </m:r>
                                <m:r>
                                  <a:rPr lang="en-US" altLang="zh-CN" sz="2400" i="1">
                                    <a:latin typeface="Cambria Math" panose="02040503050406030204" pitchFamily="18" charset="0"/>
                                  </a:rPr>
                                  <m:t>𝑎</m:t>
                                </m:r>
                              </m:e>
                              <m:sub>
                                <m:r>
                                  <a:rPr lang="en-US" altLang="zh-CN" sz="2400">
                                    <a:latin typeface="Cambria Math" panose="02040503050406030204" pitchFamily="18" charset="0"/>
                                  </a:rPr>
                                  <m:t>2</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3</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𝑏</m:t>
                                </m:r>
                              </m:e>
                              <m:sub>
                                <m:r>
                                  <a:rPr lang="en-US" altLang="zh-CN" sz="2400">
                                    <a:latin typeface="Cambria Math" panose="02040503050406030204" pitchFamily="18" charset="0"/>
                                  </a:rPr>
                                  <m:t>2</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2</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𝑐</m:t>
                                </m:r>
                              </m:e>
                              <m:sub>
                                <m:r>
                                  <a:rPr lang="en-US" altLang="zh-CN" sz="2400">
                                    <a:latin typeface="Cambria Math" panose="02040503050406030204" pitchFamily="18" charset="0"/>
                                  </a:rPr>
                                  <m:t>2</m:t>
                                </m:r>
                              </m:sub>
                            </m:sSub>
                            <m:r>
                              <a:rPr lang="en-US" altLang="zh-CN" sz="2400" i="1">
                                <a:latin typeface="Cambria Math" panose="02040503050406030204" pitchFamily="18" charset="0"/>
                              </a:rPr>
                              <m:t>𝑠</m:t>
                            </m:r>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a:latin typeface="Cambria Math" panose="02040503050406030204" pitchFamily="18" charset="0"/>
                                  </a:rPr>
                                  <m:t>2</m:t>
                                </m:r>
                              </m:sub>
                            </m:sSub>
                            <m:r>
                              <m:rPr>
                                <m:nor/>
                              </m:rPr>
                              <a:rPr lang="zh-CN" altLang="zh-CN" sz="2400"/>
                              <m:t>     </m:t>
                            </m:r>
                            <m:r>
                              <a:rPr lang="en-US" altLang="zh-CN" sz="2400">
                                <a:latin typeface="Cambria Math" panose="02040503050406030204" pitchFamily="18" charset="0"/>
                              </a:rPr>
                              <m:t>∀</m:t>
                            </m:r>
                            <m:r>
                              <a:rPr lang="en-US" altLang="zh-CN" sz="2400" i="1">
                                <a:latin typeface="Cambria Math" panose="02040503050406030204" pitchFamily="18" charset="0"/>
                              </a:rPr>
                              <m:t>𝑠</m:t>
                            </m:r>
                            <m:r>
                              <a:rPr lang="en-US" altLang="zh-CN" sz="2400">
                                <a:latin typeface="Cambria Math" panose="02040503050406030204" pitchFamily="18" charset="0"/>
                              </a:rPr>
                              <m:t>∈</m:t>
                            </m:r>
                            <m:d>
                              <m:dPr>
                                <m:begChr m:val="["/>
                                <m:endChr m:val="]"/>
                                <m:ctrlPr>
                                  <a:rPr lang="zh-CN" altLang="zh-CN" sz="2400" i="1">
                                    <a:latin typeface="Cambria Math" panose="02040503050406030204" pitchFamily="18" charset="0"/>
                                  </a:rPr>
                                </m:ctrlPr>
                              </m:dPr>
                              <m:e>
                                <m:r>
                                  <a:rPr lang="en-US" altLang="zh-CN" sz="2400">
                                    <a:latin typeface="Cambria Math" panose="02040503050406030204" pitchFamily="18" charset="0"/>
                                  </a:rPr>
                                  <m:t>5,15</m:t>
                                </m:r>
                              </m:e>
                            </m:d>
                          </m:e>
                          <m:e>
                            <m:sSub>
                              <m:sSubPr>
                                <m:ctrlPr>
                                  <a:rPr lang="zh-CN" altLang="zh-CN" sz="2400" i="1">
                                    <a:latin typeface="Cambria Math" panose="02040503050406030204" pitchFamily="18" charset="0"/>
                                  </a:rPr>
                                </m:ctrlPr>
                              </m:sSubPr>
                              <m:e>
                                <m:d>
                                  <m:dPr>
                                    <m:ctrlPr>
                                      <a:rPr lang="zh-CN" altLang="zh-CN" sz="2400" i="1">
                                        <a:latin typeface="Cambria Math" panose="02040503050406030204" pitchFamily="18" charset="0"/>
                                      </a:rPr>
                                    </m:ctrlPr>
                                  </m:dPr>
                                  <m:e>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𝐵</m:t>
                                        </m:r>
                                      </m:e>
                                      <m:sub>
                                        <m:r>
                                          <m:rPr>
                                            <m:nor/>
                                          </m:rPr>
                                          <a:rPr lang="en-US" altLang="zh-CN" sz="2400"/>
                                          <m:t>0</m:t>
                                        </m:r>
                                      </m:sub>
                                      <m:sup>
                                        <m:r>
                                          <a:rPr lang="en-US" altLang="zh-CN" sz="2400" i="1">
                                            <a:latin typeface="Cambria Math" panose="02040503050406030204" pitchFamily="18" charset="0"/>
                                          </a:rPr>
                                          <m:t>𝑠</m:t>
                                        </m:r>
                                      </m:sup>
                                    </m:sSubSup>
                                  </m:e>
                                </m:d>
                              </m:e>
                              <m:sub>
                                <m:r>
                                  <a:rPr lang="en-US" altLang="zh-CN" sz="2400">
                                    <a:latin typeface="Cambria Math" panose="02040503050406030204" pitchFamily="18" charset="0"/>
                                  </a:rPr>
                                  <m:t>3</m:t>
                                </m:r>
                              </m:sub>
                            </m:sSub>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𝑎</m:t>
                                </m:r>
                              </m:e>
                              <m:sub>
                                <m:r>
                                  <a:rPr lang="en-US" altLang="zh-CN" sz="2400">
                                    <a:latin typeface="Cambria Math" panose="02040503050406030204" pitchFamily="18" charset="0"/>
                                  </a:rPr>
                                  <m:t>3</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3</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𝑏</m:t>
                                </m:r>
                              </m:e>
                              <m:sub>
                                <m:r>
                                  <a:rPr lang="en-US" altLang="zh-CN" sz="2400">
                                    <a:latin typeface="Cambria Math" panose="02040503050406030204" pitchFamily="18" charset="0"/>
                                  </a:rPr>
                                  <m:t>3</m:t>
                                </m:r>
                              </m:sub>
                            </m:sSub>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𝑠</m:t>
                                </m:r>
                              </m:e>
                              <m:sup>
                                <m:r>
                                  <a:rPr lang="en-US" altLang="zh-CN" sz="2400">
                                    <a:latin typeface="Cambria Math" panose="02040503050406030204" pitchFamily="18" charset="0"/>
                                  </a:rPr>
                                  <m:t>2</m:t>
                                </m:r>
                              </m:sup>
                            </m:sSup>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𝑐</m:t>
                                </m:r>
                              </m:e>
                              <m:sub>
                                <m:r>
                                  <a:rPr lang="en-US" altLang="zh-CN" sz="2400">
                                    <a:latin typeface="Cambria Math" panose="02040503050406030204" pitchFamily="18" charset="0"/>
                                  </a:rPr>
                                  <m:t>3</m:t>
                                </m:r>
                              </m:sub>
                            </m:sSub>
                            <m:r>
                              <a:rPr lang="en-US" altLang="zh-CN" sz="2400" i="1">
                                <a:latin typeface="Cambria Math" panose="02040503050406030204" pitchFamily="18" charset="0"/>
                              </a:rPr>
                              <m:t>𝑠</m:t>
                            </m:r>
                            <m:r>
                              <a:rPr lang="en-US" altLang="zh-CN" sz="2400">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𝑑</m:t>
                                </m:r>
                              </m:e>
                              <m:sub>
                                <m:r>
                                  <a:rPr lang="en-US" altLang="zh-CN" sz="2400">
                                    <a:latin typeface="Cambria Math" panose="02040503050406030204" pitchFamily="18" charset="0"/>
                                  </a:rPr>
                                  <m:t>3</m:t>
                                </m:r>
                              </m:sub>
                            </m:sSub>
                            <m:r>
                              <m:rPr>
                                <m:nor/>
                              </m:rPr>
                              <a:rPr lang="zh-CN" altLang="zh-CN" sz="2400"/>
                              <m:t>     </m:t>
                            </m:r>
                            <m:r>
                              <a:rPr lang="en-US" altLang="zh-CN" sz="2400">
                                <a:latin typeface="Cambria Math" panose="02040503050406030204" pitchFamily="18" charset="0"/>
                              </a:rPr>
                              <m:t>∀</m:t>
                            </m:r>
                            <m:r>
                              <a:rPr lang="en-US" altLang="zh-CN" sz="2400" i="1">
                                <a:latin typeface="Cambria Math" panose="02040503050406030204" pitchFamily="18" charset="0"/>
                              </a:rPr>
                              <m:t>𝑠</m:t>
                            </m:r>
                            <m:r>
                              <a:rPr lang="en-US" altLang="zh-CN" sz="2400">
                                <a:latin typeface="Cambria Math" panose="02040503050406030204" pitchFamily="18" charset="0"/>
                              </a:rPr>
                              <m:t>∈</m:t>
                            </m:r>
                            <m:d>
                              <m:dPr>
                                <m:begChr m:val="["/>
                                <m:endChr m:val="]"/>
                                <m:ctrlPr>
                                  <a:rPr lang="zh-CN" altLang="zh-CN" sz="2400" i="1">
                                    <a:latin typeface="Cambria Math" panose="02040503050406030204" pitchFamily="18" charset="0"/>
                                  </a:rPr>
                                </m:ctrlPr>
                              </m:dPr>
                              <m:e>
                                <m:r>
                                  <a:rPr lang="en-US" altLang="zh-CN" sz="2400">
                                    <a:latin typeface="Cambria Math" panose="02040503050406030204" pitchFamily="18" charset="0"/>
                                  </a:rPr>
                                  <m:t>15,30</m:t>
                                </m:r>
                              </m:e>
                            </m:d>
                          </m:e>
                        </m:eqArr>
                      </m:e>
                    </m:d>
                  </m:oMath>
                </a14:m>
                <a:r>
                  <a:rPr lang="zh-CN" altLang="zh-CN" sz="2400" dirty="0">
                    <a:effectLst/>
                  </a:rPr>
                  <a:t> </a:t>
                </a:r>
                <a:endParaRPr lang="en-US" altLang="zh-CN" sz="2400" dirty="0"/>
              </a:p>
              <a:p>
                <a:r>
                  <a:rPr lang="zh-CN" altLang="en-US" dirty="0"/>
                  <a:t>约束条件：</a:t>
                </a:r>
                <a:endParaRPr lang="en-US" altLang="zh-CN" dirty="0"/>
              </a:p>
              <a:p>
                <a:pPr lvl="1"/>
                <a:r>
                  <a:rPr lang="zh-CN" altLang="en-US" dirty="0"/>
                  <a:t>保证分段点的平滑</a:t>
                </a:r>
                <a14:m>
                  <m:oMath xmlns:m="http://schemas.openxmlformats.org/officeDocument/2006/math">
                    <m:d>
                      <m:dPr>
                        <m:begChr m:val="{"/>
                        <m:endChr m:val=""/>
                        <m:ctrlPr>
                          <a:rPr lang="zh-CN" altLang="zh-CN" i="1">
                            <a:latin typeface="Cambria Math" panose="02040503050406030204" pitchFamily="18" charset="0"/>
                          </a:rPr>
                        </m:ctrlPr>
                      </m:dPr>
                      <m:e>
                        <m:eqArr>
                          <m:eqArrPr>
                            <m:ctrlPr>
                              <a:rPr lang="zh-CN" altLang="zh-CN" i="1">
                                <a:latin typeface="Cambria Math" panose="02040503050406030204" pitchFamily="18" charset="0"/>
                              </a:rPr>
                            </m:ctrlPr>
                          </m:eqArrPr>
                          <m:e>
                            <m:sSubSup>
                              <m:sSubSupPr>
                                <m:ctrlPr>
                                  <a:rPr lang="zh-CN" altLang="zh-CN" i="1">
                                    <a:latin typeface="Cambria Math" panose="02040503050406030204" pitchFamily="18" charset="0"/>
                                  </a:rPr>
                                </m:ctrlPr>
                              </m:sSubSupPr>
                              <m:e>
                                <m:d>
                                  <m:dPr>
                                    <m:ctrlPr>
                                      <a:rPr lang="zh-CN" altLang="zh-CN" i="1">
                                        <a:latin typeface="Cambria Math" panose="02040503050406030204" pitchFamily="18" charset="0"/>
                                      </a:rPr>
                                    </m:ctrlPr>
                                  </m:dPr>
                                  <m:e>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a:latin typeface="Cambria Math" panose="02040503050406030204" pitchFamily="18" charset="0"/>
                                          </a:rPr>
                                          <m:t>0</m:t>
                                        </m:r>
                                      </m:sub>
                                      <m:sup>
                                        <m:r>
                                          <a:rPr lang="en-US" altLang="zh-CN">
                                            <a:latin typeface="Cambria Math" panose="02040503050406030204" pitchFamily="18" charset="0"/>
                                          </a:rPr>
                                          <m:t>5</m:t>
                                        </m:r>
                                      </m:sup>
                                    </m:sSubSup>
                                  </m:e>
                                </m:d>
                              </m:e>
                              <m:sub>
                                <m:r>
                                  <a:rPr lang="en-US" altLang="zh-CN">
                                    <a:latin typeface="Cambria Math" panose="02040503050406030204" pitchFamily="18" charset="0"/>
                                  </a:rPr>
                                  <m:t>1</m:t>
                                </m:r>
                              </m:sub>
                              <m:sup>
                                <m:d>
                                  <m:dPr>
                                    <m:ctrlPr>
                                      <a:rPr lang="zh-CN" altLang="zh-CN" i="1">
                                        <a:latin typeface="Cambria Math" panose="02040503050406030204" pitchFamily="18" charset="0"/>
                                      </a:rPr>
                                    </m:ctrlPr>
                                  </m:dPr>
                                  <m:e>
                                    <m:r>
                                      <a:rPr lang="en-US" altLang="zh-CN" i="1">
                                        <a:latin typeface="Cambria Math" panose="02040503050406030204" pitchFamily="18" charset="0"/>
                                      </a:rPr>
                                      <m:t>𝑖</m:t>
                                    </m:r>
                                  </m:e>
                                </m:d>
                              </m:sup>
                            </m:sSubSup>
                            <m:r>
                              <a:rPr lang="en-US" altLang="zh-CN">
                                <a:latin typeface="Cambria Math" panose="02040503050406030204" pitchFamily="18" charset="0"/>
                              </a:rPr>
                              <m:t>=</m:t>
                            </m:r>
                            <m:sSubSup>
                              <m:sSubSupPr>
                                <m:ctrlPr>
                                  <a:rPr lang="zh-CN" altLang="zh-CN" i="1">
                                    <a:latin typeface="Cambria Math" panose="02040503050406030204" pitchFamily="18" charset="0"/>
                                  </a:rPr>
                                </m:ctrlPr>
                              </m:sSubSupPr>
                              <m:e>
                                <m:d>
                                  <m:dPr>
                                    <m:ctrlPr>
                                      <a:rPr lang="zh-CN" altLang="zh-CN" i="1">
                                        <a:latin typeface="Cambria Math" panose="02040503050406030204" pitchFamily="18" charset="0"/>
                                      </a:rPr>
                                    </m:ctrlPr>
                                  </m:dPr>
                                  <m:e>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a:latin typeface="Cambria Math" panose="02040503050406030204" pitchFamily="18" charset="0"/>
                                          </a:rPr>
                                          <m:t>0</m:t>
                                        </m:r>
                                      </m:sub>
                                      <m:sup>
                                        <m:r>
                                          <a:rPr lang="en-US" altLang="zh-CN">
                                            <a:latin typeface="Cambria Math" panose="02040503050406030204" pitchFamily="18" charset="0"/>
                                          </a:rPr>
                                          <m:t>5</m:t>
                                        </m:r>
                                      </m:sup>
                                    </m:sSubSup>
                                  </m:e>
                                </m:d>
                              </m:e>
                              <m:sub>
                                <m:r>
                                  <a:rPr lang="en-US" altLang="zh-CN">
                                    <a:latin typeface="Cambria Math" panose="02040503050406030204" pitchFamily="18" charset="0"/>
                                  </a:rPr>
                                  <m:t>2</m:t>
                                </m:r>
                              </m:sub>
                              <m:sup>
                                <m:d>
                                  <m:dPr>
                                    <m:ctrlPr>
                                      <a:rPr lang="zh-CN" altLang="zh-CN" i="1">
                                        <a:latin typeface="Cambria Math" panose="02040503050406030204" pitchFamily="18" charset="0"/>
                                      </a:rPr>
                                    </m:ctrlPr>
                                  </m:dPr>
                                  <m:e>
                                    <m:r>
                                      <a:rPr lang="en-US" altLang="zh-CN" i="1">
                                        <a:latin typeface="Cambria Math" panose="02040503050406030204" pitchFamily="18" charset="0"/>
                                      </a:rPr>
                                      <m:t>𝑖</m:t>
                                    </m:r>
                                  </m:e>
                                </m:d>
                              </m:sup>
                            </m:sSubSup>
                          </m:e>
                          <m:e>
                            <m:sSubSup>
                              <m:sSubSupPr>
                                <m:ctrlPr>
                                  <a:rPr lang="zh-CN" altLang="zh-CN" i="1">
                                    <a:latin typeface="Cambria Math" panose="02040503050406030204" pitchFamily="18" charset="0"/>
                                  </a:rPr>
                                </m:ctrlPr>
                              </m:sSubSupPr>
                              <m:e>
                                <m:d>
                                  <m:dPr>
                                    <m:ctrlPr>
                                      <a:rPr lang="zh-CN" altLang="zh-CN" i="1">
                                        <a:latin typeface="Cambria Math" panose="02040503050406030204" pitchFamily="18" charset="0"/>
                                      </a:rPr>
                                    </m:ctrlPr>
                                  </m:dPr>
                                  <m:e>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a:latin typeface="Cambria Math" panose="02040503050406030204" pitchFamily="18" charset="0"/>
                                          </a:rPr>
                                          <m:t>0</m:t>
                                        </m:r>
                                      </m:sub>
                                      <m:sup>
                                        <m:r>
                                          <a:rPr lang="en-US" altLang="zh-CN">
                                            <a:latin typeface="Cambria Math" panose="02040503050406030204" pitchFamily="18" charset="0"/>
                                          </a:rPr>
                                          <m:t>15</m:t>
                                        </m:r>
                                      </m:sup>
                                    </m:sSubSup>
                                  </m:e>
                                </m:d>
                              </m:e>
                              <m:sub>
                                <m:r>
                                  <a:rPr lang="en-US" altLang="zh-CN">
                                    <a:latin typeface="Cambria Math" panose="02040503050406030204" pitchFamily="18" charset="0"/>
                                  </a:rPr>
                                  <m:t>2</m:t>
                                </m:r>
                              </m:sub>
                              <m:sup>
                                <m:d>
                                  <m:dPr>
                                    <m:ctrlPr>
                                      <a:rPr lang="zh-CN" altLang="zh-CN" i="1">
                                        <a:latin typeface="Cambria Math" panose="02040503050406030204" pitchFamily="18" charset="0"/>
                                      </a:rPr>
                                    </m:ctrlPr>
                                  </m:dPr>
                                  <m:e>
                                    <m:r>
                                      <a:rPr lang="en-US" altLang="zh-CN" i="1">
                                        <a:latin typeface="Cambria Math" panose="02040503050406030204" pitchFamily="18" charset="0"/>
                                      </a:rPr>
                                      <m:t>𝑖</m:t>
                                    </m:r>
                                  </m:e>
                                </m:d>
                              </m:sup>
                            </m:sSubSup>
                            <m:r>
                              <a:rPr lang="en-US" altLang="zh-CN">
                                <a:latin typeface="Cambria Math" panose="02040503050406030204" pitchFamily="18" charset="0"/>
                              </a:rPr>
                              <m:t>=</m:t>
                            </m:r>
                            <m:sSubSup>
                              <m:sSubSupPr>
                                <m:ctrlPr>
                                  <a:rPr lang="zh-CN" altLang="zh-CN" i="1">
                                    <a:latin typeface="Cambria Math" panose="02040503050406030204" pitchFamily="18" charset="0"/>
                                  </a:rPr>
                                </m:ctrlPr>
                              </m:sSubSupPr>
                              <m:e>
                                <m:d>
                                  <m:dPr>
                                    <m:ctrlPr>
                                      <a:rPr lang="zh-CN" altLang="zh-CN" i="1">
                                        <a:latin typeface="Cambria Math" panose="02040503050406030204" pitchFamily="18" charset="0"/>
                                      </a:rPr>
                                    </m:ctrlPr>
                                  </m:dPr>
                                  <m:e>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a:latin typeface="Cambria Math" panose="02040503050406030204" pitchFamily="18" charset="0"/>
                                          </a:rPr>
                                          <m:t>0</m:t>
                                        </m:r>
                                      </m:sub>
                                      <m:sup>
                                        <m:r>
                                          <a:rPr lang="en-US" altLang="zh-CN">
                                            <a:latin typeface="Cambria Math" panose="02040503050406030204" pitchFamily="18" charset="0"/>
                                          </a:rPr>
                                          <m:t>15</m:t>
                                        </m:r>
                                      </m:sup>
                                    </m:sSubSup>
                                  </m:e>
                                </m:d>
                              </m:e>
                              <m:sub>
                                <m:r>
                                  <a:rPr lang="en-US" altLang="zh-CN">
                                    <a:latin typeface="Cambria Math" panose="02040503050406030204" pitchFamily="18" charset="0"/>
                                  </a:rPr>
                                  <m:t>3</m:t>
                                </m:r>
                              </m:sub>
                              <m:sup>
                                <m:d>
                                  <m:dPr>
                                    <m:ctrlPr>
                                      <a:rPr lang="zh-CN" altLang="zh-CN" i="1">
                                        <a:latin typeface="Cambria Math" panose="02040503050406030204" pitchFamily="18" charset="0"/>
                                      </a:rPr>
                                    </m:ctrlPr>
                                  </m:dPr>
                                  <m:e>
                                    <m:r>
                                      <a:rPr lang="en-US" altLang="zh-CN" i="1">
                                        <a:latin typeface="Cambria Math" panose="02040503050406030204" pitchFamily="18" charset="0"/>
                                      </a:rPr>
                                      <m:t>𝑖</m:t>
                                    </m:r>
                                  </m:e>
                                </m:d>
                              </m:sup>
                            </m:sSubSup>
                          </m:e>
                        </m:eqArr>
                      </m:e>
                    </m:d>
                  </m:oMath>
                </a14:m>
                <a:endParaRPr lang="en-US" altLang="zh-CN" dirty="0"/>
              </a:p>
              <a:p>
                <a:pPr lvl="1"/>
                <a:r>
                  <a:rPr lang="zh-CN" altLang="zh-CN" dirty="0"/>
                  <a:t>马上到期的贴现因子应等于</a:t>
                </a:r>
                <a:r>
                  <a:rPr lang="en-US" altLang="zh-CN" dirty="0"/>
                  <a:t>1</a:t>
                </a:r>
                <a:r>
                  <a:rPr lang="zh-CN" altLang="zh-CN" dirty="0"/>
                  <a:t>，即</a:t>
                </a:r>
                <a14:m>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m:rPr>
                            <m:nor/>
                          </m:rPr>
                          <a:rPr lang="en-US" altLang="zh-CN" i="1"/>
                          <m:t>0</m:t>
                        </m:r>
                      </m:sub>
                      <m:sup>
                        <m:r>
                          <a:rPr lang="en-US" altLang="zh-CN" i="1">
                            <a:latin typeface="Cambria Math" panose="02040503050406030204" pitchFamily="18" charset="0"/>
                          </a:rPr>
                          <m:t>0</m:t>
                        </m:r>
                      </m:sup>
                    </m:sSubSup>
                    <m:r>
                      <a:rPr lang="en-US" altLang="zh-CN" i="1">
                        <a:latin typeface="Cambria Math" panose="02040503050406030204" pitchFamily="18" charset="0"/>
                      </a:rPr>
                      <m:t>=1</m:t>
                    </m:r>
                  </m:oMath>
                </a14:m>
                <a:endParaRPr lang="zh-CN" altLang="zh-CN" dirty="0"/>
              </a:p>
              <a:p>
                <a:pPr lvl="1"/>
                <a:endParaRPr lang="en-US" altLang="zh-CN" dirty="0"/>
              </a:p>
              <a:p>
                <a:endParaRPr lang="zh-CN" altLang="en-US" dirty="0"/>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0758" b="-81418"/>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70856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三次多项式样条函数</a:t>
            </a:r>
            <a:r>
              <a:rPr lang="en-US" altLang="zh-CN" dirty="0"/>
              <a:t>-II</a:t>
            </a:r>
            <a:endParaRPr lang="zh-CN" altLang="en-US" dirty="0"/>
          </a:p>
        </p:txBody>
      </p:sp>
      <mc:AlternateContent xmlns:mc="http://schemas.openxmlformats.org/markup-compatibility/2006" xmlns:a14="http://schemas.microsoft.com/office/drawing/2010/main">
        <mc:Choice Requires="a14">
          <p:sp>
            <p:nvSpPr>
              <p:cNvPr id="3" name="文本占位符 2"/>
              <p:cNvSpPr>
                <a:spLocks noGrp="1"/>
              </p:cNvSpPr>
              <p:nvPr>
                <p:ph idx="1"/>
              </p:nvPr>
            </p:nvSpPr>
            <p:spPr/>
            <p:txBody>
              <a:bodyPr/>
              <a:lstStyle/>
              <a:p>
                <a:r>
                  <a:rPr lang="zh-CN" altLang="en-US" dirty="0"/>
                  <a:t>将这两组约束代入，有</a:t>
                </a:r>
                <a:endParaRPr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400" i="1">
                              <a:latin typeface="Cambria Math" panose="02040503050406030204" pitchFamily="18" charset="0"/>
                            </a:rPr>
                          </m:ctrlPr>
                        </m:sSubSupPr>
                        <m:e>
                          <m:r>
                            <a:rPr lang="en-US" altLang="zh-CN" sz="1400" i="1">
                              <a:latin typeface="Cambria Math" panose="02040503050406030204" pitchFamily="18" charset="0"/>
                            </a:rPr>
                            <m:t>𝐵</m:t>
                          </m:r>
                        </m:e>
                        <m:sub>
                          <m:r>
                            <m:rPr>
                              <m:nor/>
                            </m:rPr>
                            <a:rPr lang="en-US" altLang="zh-CN" sz="1400"/>
                            <m:t>0</m:t>
                          </m:r>
                        </m:sub>
                        <m:sup>
                          <m:r>
                            <a:rPr lang="en-US" altLang="zh-CN" sz="1400" i="1">
                              <a:latin typeface="Cambria Math" panose="02040503050406030204" pitchFamily="18" charset="0"/>
                            </a:rPr>
                            <m:t>𝑠</m:t>
                          </m:r>
                        </m:sup>
                      </m:sSubSup>
                      <m:r>
                        <a:rPr lang="en-US" altLang="zh-CN" sz="1400">
                          <a:latin typeface="Cambria Math" panose="02040503050406030204" pitchFamily="18" charset="0"/>
                        </a:rPr>
                        <m:t>=</m:t>
                      </m:r>
                      <m:d>
                        <m:dPr>
                          <m:begChr m:val="{"/>
                          <m:endChr m:val=""/>
                          <m:ctrlPr>
                            <a:rPr lang="zh-CN" altLang="zh-CN" sz="1400" i="1">
                              <a:latin typeface="Cambria Math" panose="02040503050406030204" pitchFamily="18" charset="0"/>
                            </a:rPr>
                          </m:ctrlPr>
                        </m:dPr>
                        <m:e>
                          <m:eqArr>
                            <m:eqArrPr>
                              <m:ctrlPr>
                                <a:rPr lang="zh-CN" altLang="zh-CN" sz="1400" i="1">
                                  <a:latin typeface="Cambria Math" panose="02040503050406030204" pitchFamily="18" charset="0"/>
                                </a:rPr>
                              </m:ctrlPr>
                            </m:eqArrPr>
                            <m:e>
                              <m:sSub>
                                <m:sSubPr>
                                  <m:ctrlPr>
                                    <a:rPr lang="zh-CN" altLang="zh-CN" sz="1400" i="1">
                                      <a:latin typeface="Cambria Math" panose="02040503050406030204" pitchFamily="18" charset="0"/>
                                    </a:rPr>
                                  </m:ctrlPr>
                                </m:sSubPr>
                                <m:e>
                                  <m:d>
                                    <m:dPr>
                                      <m:ctrlPr>
                                        <a:rPr lang="zh-CN" altLang="zh-CN" sz="1400" i="1">
                                          <a:latin typeface="Cambria Math" panose="02040503050406030204" pitchFamily="18" charset="0"/>
                                        </a:rPr>
                                      </m:ctrlPr>
                                    </m:dPr>
                                    <m:e>
                                      <m:sSubSup>
                                        <m:sSubSupPr>
                                          <m:ctrlPr>
                                            <a:rPr lang="zh-CN" altLang="zh-CN" sz="1400" i="1">
                                              <a:latin typeface="Cambria Math" panose="02040503050406030204" pitchFamily="18" charset="0"/>
                                            </a:rPr>
                                          </m:ctrlPr>
                                        </m:sSubSupPr>
                                        <m:e>
                                          <m:r>
                                            <a:rPr lang="en-US" altLang="zh-CN" sz="1400" i="1">
                                              <a:latin typeface="Cambria Math" panose="02040503050406030204" pitchFamily="18" charset="0"/>
                                            </a:rPr>
                                            <m:t>𝐵</m:t>
                                          </m:r>
                                        </m:e>
                                        <m:sub>
                                          <m:r>
                                            <m:rPr>
                                              <m:nor/>
                                            </m:rPr>
                                            <a:rPr lang="en-US" altLang="zh-CN" sz="1400"/>
                                            <m:t>0</m:t>
                                          </m:r>
                                        </m:sub>
                                        <m:sup>
                                          <m:r>
                                            <a:rPr lang="en-US" altLang="zh-CN" sz="1400" i="1">
                                              <a:latin typeface="Cambria Math" panose="02040503050406030204" pitchFamily="18" charset="0"/>
                                            </a:rPr>
                                            <m:t>𝑠</m:t>
                                          </m:r>
                                        </m:sup>
                                      </m:sSubSup>
                                    </m:e>
                                  </m:d>
                                </m:e>
                                <m:sub>
                                  <m:r>
                                    <a:rPr lang="en-US" altLang="zh-CN" sz="1400">
                                      <a:latin typeface="Cambria Math" panose="02040503050406030204" pitchFamily="18" charset="0"/>
                                    </a:rPr>
                                    <m:t>1</m:t>
                                  </m:r>
                                </m:sub>
                              </m:sSub>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1</m:t>
                                  </m:r>
                                </m:sub>
                              </m:sSub>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3</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𝑏</m:t>
                                  </m:r>
                                </m:e>
                                <m:sub>
                                  <m:r>
                                    <a:rPr lang="en-US" altLang="zh-CN" sz="1400">
                                      <a:latin typeface="Cambria Math" panose="02040503050406030204" pitchFamily="18" charset="0"/>
                                    </a:rPr>
                                    <m:t>1</m:t>
                                  </m:r>
                                </m:sub>
                              </m:sSub>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2</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𝑐</m:t>
                                  </m:r>
                                </m:e>
                                <m:sub>
                                  <m:r>
                                    <a:rPr lang="en-US" altLang="zh-CN" sz="1400">
                                      <a:latin typeface="Cambria Math" panose="02040503050406030204" pitchFamily="18" charset="0"/>
                                    </a:rPr>
                                    <m:t>1</m:t>
                                  </m:r>
                                </m:sub>
                              </m:sSub>
                              <m:r>
                                <a:rPr lang="en-US" altLang="zh-CN" sz="1400" i="1">
                                  <a:latin typeface="Cambria Math" panose="02040503050406030204" pitchFamily="18" charset="0"/>
                                </a:rPr>
                                <m:t>𝑠</m:t>
                              </m:r>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𝑑</m:t>
                                  </m:r>
                                </m:e>
                                <m:sub>
                                  <m:r>
                                    <a:rPr lang="en-US" altLang="zh-CN" sz="1400">
                                      <a:latin typeface="Cambria Math" panose="02040503050406030204" pitchFamily="18" charset="0"/>
                                    </a:rPr>
                                    <m:t>1</m:t>
                                  </m:r>
                                </m:sub>
                              </m:sSub>
                              <m:r>
                                <m:rPr>
                                  <m:nor/>
                                </m:rPr>
                                <a:rPr lang="zh-CN" altLang="zh-CN" sz="1400"/>
                                <m:t>       </m:t>
                              </m:r>
                              <m:r>
                                <a:rPr lang="en-US" altLang="zh-CN" sz="1400">
                                  <a:latin typeface="Cambria Math" panose="02040503050406030204" pitchFamily="18" charset="0"/>
                                </a:rPr>
                                <m:t>∀</m:t>
                              </m:r>
                              <m:r>
                                <a:rPr lang="en-US" altLang="zh-CN" sz="1400" i="1">
                                  <a:latin typeface="Cambria Math" panose="02040503050406030204" pitchFamily="18" charset="0"/>
                                </a:rPr>
                                <m:t>𝑠</m:t>
                              </m:r>
                              <m:r>
                                <a:rPr lang="en-US" altLang="zh-CN" sz="1400">
                                  <a:latin typeface="Cambria Math" panose="02040503050406030204" pitchFamily="18" charset="0"/>
                                </a:rPr>
                                <m:t>∈</m:t>
                              </m:r>
                              <m:d>
                                <m:dPr>
                                  <m:begChr m:val="["/>
                                  <m:endChr m:val="]"/>
                                  <m:ctrlPr>
                                    <a:rPr lang="zh-CN" altLang="zh-CN" sz="1400" i="1">
                                      <a:latin typeface="Cambria Math" panose="02040503050406030204" pitchFamily="18" charset="0"/>
                                    </a:rPr>
                                  </m:ctrlPr>
                                </m:dPr>
                                <m:e>
                                  <m:r>
                                    <a:rPr lang="en-US" altLang="zh-CN" sz="1400">
                                      <a:latin typeface="Cambria Math" panose="02040503050406030204" pitchFamily="18" charset="0"/>
                                    </a:rPr>
                                    <m:t>0,5</m:t>
                                  </m:r>
                                </m:e>
                              </m:d>
                            </m:e>
                            <m:e>
                              <m:sSub>
                                <m:sSubPr>
                                  <m:ctrlPr>
                                    <a:rPr lang="zh-CN" altLang="zh-CN" sz="1400" i="1">
                                      <a:latin typeface="Cambria Math" panose="02040503050406030204" pitchFamily="18" charset="0"/>
                                    </a:rPr>
                                  </m:ctrlPr>
                                </m:sSubPr>
                                <m:e>
                                  <m:d>
                                    <m:dPr>
                                      <m:ctrlPr>
                                        <a:rPr lang="zh-CN" altLang="zh-CN" sz="1400" i="1">
                                          <a:latin typeface="Cambria Math" panose="02040503050406030204" pitchFamily="18" charset="0"/>
                                        </a:rPr>
                                      </m:ctrlPr>
                                    </m:dPr>
                                    <m:e>
                                      <m:sSubSup>
                                        <m:sSubSupPr>
                                          <m:ctrlPr>
                                            <a:rPr lang="zh-CN" altLang="zh-CN" sz="1400" i="1">
                                              <a:latin typeface="Cambria Math" panose="02040503050406030204" pitchFamily="18" charset="0"/>
                                            </a:rPr>
                                          </m:ctrlPr>
                                        </m:sSubSupPr>
                                        <m:e>
                                          <m:r>
                                            <a:rPr lang="en-US" altLang="zh-CN" sz="1400" i="1">
                                              <a:latin typeface="Cambria Math" panose="02040503050406030204" pitchFamily="18" charset="0"/>
                                            </a:rPr>
                                            <m:t>𝐵</m:t>
                                          </m:r>
                                        </m:e>
                                        <m:sub>
                                          <m:r>
                                            <m:rPr>
                                              <m:nor/>
                                            </m:rPr>
                                            <a:rPr lang="en-US" altLang="zh-CN" sz="1400"/>
                                            <m:t>0</m:t>
                                          </m:r>
                                        </m:sub>
                                        <m:sup>
                                          <m:r>
                                            <a:rPr lang="en-US" altLang="zh-CN" sz="1400" i="1">
                                              <a:latin typeface="Cambria Math" panose="02040503050406030204" pitchFamily="18" charset="0"/>
                                            </a:rPr>
                                            <m:t>𝑠</m:t>
                                          </m:r>
                                        </m:sup>
                                      </m:sSubSup>
                                    </m:e>
                                  </m:d>
                                </m:e>
                                <m:sub>
                                  <m:r>
                                    <a:rPr lang="en-US" altLang="zh-CN" sz="1400">
                                      <a:latin typeface="Cambria Math" panose="02040503050406030204" pitchFamily="18" charset="0"/>
                                    </a:rPr>
                                    <m:t>2</m:t>
                                  </m:r>
                                </m:sub>
                              </m:sSub>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1</m:t>
                                  </m:r>
                                </m:sub>
                              </m:sSub>
                              <m:d>
                                <m:dPr>
                                  <m:begChr m:val="["/>
                                  <m:endChr m:val="]"/>
                                  <m:ctrlPr>
                                    <a:rPr lang="zh-CN" altLang="zh-CN" sz="1400" i="1">
                                      <a:latin typeface="Cambria Math" panose="02040503050406030204" pitchFamily="18" charset="0"/>
                                    </a:rPr>
                                  </m:ctrlPr>
                                </m:dPr>
                                <m:e>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3</m:t>
                                      </m:r>
                                    </m:sup>
                                  </m:sSup>
                                  <m:r>
                                    <a:rPr lang="en-US" altLang="zh-CN" sz="1400" i="1">
                                      <a:latin typeface="Cambria Math" panose="02040503050406030204" pitchFamily="18" charset="0"/>
                                    </a:rPr>
                                    <m:t>−</m:t>
                                  </m:r>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5</m:t>
                                          </m:r>
                                        </m:e>
                                      </m:d>
                                    </m:e>
                                    <m:sup>
                                      <m:r>
                                        <a:rPr lang="en-US" altLang="zh-CN" sz="1400">
                                          <a:latin typeface="Cambria Math" panose="02040503050406030204" pitchFamily="18" charset="0"/>
                                        </a:rPr>
                                        <m:t>3</m:t>
                                      </m:r>
                                    </m:sup>
                                  </m:sSup>
                                </m:e>
                              </m:d>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2</m:t>
                                  </m:r>
                                </m:sub>
                              </m:sSub>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5</m:t>
                                      </m:r>
                                    </m:e>
                                  </m:d>
                                </m:e>
                                <m:sup>
                                  <m:r>
                                    <a:rPr lang="en-US" altLang="zh-CN" sz="1400">
                                      <a:latin typeface="Cambria Math" panose="02040503050406030204" pitchFamily="18" charset="0"/>
                                    </a:rPr>
                                    <m:t>3</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𝑏</m:t>
                                  </m:r>
                                </m:e>
                                <m:sub>
                                  <m:r>
                                    <a:rPr lang="en-US" altLang="zh-CN" sz="1400">
                                      <a:latin typeface="Cambria Math" panose="02040503050406030204" pitchFamily="18" charset="0"/>
                                    </a:rPr>
                                    <m:t>1</m:t>
                                  </m:r>
                                </m:sub>
                              </m:sSub>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2</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𝑐</m:t>
                                  </m:r>
                                </m:e>
                                <m:sub>
                                  <m:r>
                                    <a:rPr lang="en-US" altLang="zh-CN" sz="1400">
                                      <a:latin typeface="Cambria Math" panose="02040503050406030204" pitchFamily="18" charset="0"/>
                                    </a:rPr>
                                    <m:t>1</m:t>
                                  </m:r>
                                </m:sub>
                              </m:sSub>
                              <m:r>
                                <a:rPr lang="en-US" altLang="zh-CN" sz="1400" i="1">
                                  <a:latin typeface="Cambria Math" panose="02040503050406030204" pitchFamily="18" charset="0"/>
                                </a:rPr>
                                <m:t>𝑠</m:t>
                              </m:r>
                              <m:r>
                                <a:rPr lang="en-US" altLang="zh-CN" sz="1400">
                                  <a:latin typeface="Cambria Math" panose="02040503050406030204" pitchFamily="18" charset="0"/>
                                </a:rPr>
                                <m:t>+1</m:t>
                              </m:r>
                              <m:r>
                                <m:rPr>
                                  <m:nor/>
                                </m:rPr>
                                <a:rPr lang="zh-CN" altLang="zh-CN" sz="1400"/>
                                <m:t>           </m:t>
                              </m:r>
                              <m:r>
                                <a:rPr lang="en-US" altLang="zh-CN" sz="1400">
                                  <a:latin typeface="Cambria Math" panose="02040503050406030204" pitchFamily="18" charset="0"/>
                                </a:rPr>
                                <m:t>∀</m:t>
                              </m:r>
                              <m:r>
                                <a:rPr lang="en-US" altLang="zh-CN" sz="1400" i="1">
                                  <a:latin typeface="Cambria Math" panose="02040503050406030204" pitchFamily="18" charset="0"/>
                                </a:rPr>
                                <m:t>𝑠</m:t>
                              </m:r>
                              <m:r>
                                <a:rPr lang="en-US" altLang="zh-CN" sz="1400">
                                  <a:latin typeface="Cambria Math" panose="02040503050406030204" pitchFamily="18" charset="0"/>
                                </a:rPr>
                                <m:t>∈</m:t>
                              </m:r>
                              <m:d>
                                <m:dPr>
                                  <m:begChr m:val="["/>
                                  <m:endChr m:val="]"/>
                                  <m:ctrlPr>
                                    <a:rPr lang="zh-CN" altLang="zh-CN" sz="1400" i="1">
                                      <a:latin typeface="Cambria Math" panose="02040503050406030204" pitchFamily="18" charset="0"/>
                                    </a:rPr>
                                  </m:ctrlPr>
                                </m:dPr>
                                <m:e>
                                  <m:r>
                                    <a:rPr lang="en-US" altLang="zh-CN" sz="1400">
                                      <a:latin typeface="Cambria Math" panose="02040503050406030204" pitchFamily="18" charset="0"/>
                                    </a:rPr>
                                    <m:t>5,15</m:t>
                                  </m:r>
                                </m:e>
                              </m:d>
                            </m:e>
                            <m:e>
                              <m:sSub>
                                <m:sSubPr>
                                  <m:ctrlPr>
                                    <a:rPr lang="zh-CN" altLang="zh-CN" sz="1400" i="1">
                                      <a:latin typeface="Cambria Math" panose="02040503050406030204" pitchFamily="18" charset="0"/>
                                    </a:rPr>
                                  </m:ctrlPr>
                                </m:sSubPr>
                                <m:e>
                                  <m:d>
                                    <m:dPr>
                                      <m:ctrlPr>
                                        <a:rPr lang="zh-CN" altLang="zh-CN" sz="1400" i="1">
                                          <a:latin typeface="Cambria Math" panose="02040503050406030204" pitchFamily="18" charset="0"/>
                                        </a:rPr>
                                      </m:ctrlPr>
                                    </m:dPr>
                                    <m:e>
                                      <m:sSubSup>
                                        <m:sSubSupPr>
                                          <m:ctrlPr>
                                            <a:rPr lang="zh-CN" altLang="zh-CN" sz="1400" i="1">
                                              <a:latin typeface="Cambria Math" panose="02040503050406030204" pitchFamily="18" charset="0"/>
                                            </a:rPr>
                                          </m:ctrlPr>
                                        </m:sSubSupPr>
                                        <m:e>
                                          <m:r>
                                            <a:rPr lang="en-US" altLang="zh-CN" sz="1400" i="1">
                                              <a:latin typeface="Cambria Math" panose="02040503050406030204" pitchFamily="18" charset="0"/>
                                            </a:rPr>
                                            <m:t>𝐵</m:t>
                                          </m:r>
                                        </m:e>
                                        <m:sub>
                                          <m:r>
                                            <m:rPr>
                                              <m:nor/>
                                            </m:rPr>
                                            <a:rPr lang="en-US" altLang="zh-CN" sz="1400"/>
                                            <m:t>0</m:t>
                                          </m:r>
                                        </m:sub>
                                        <m:sup>
                                          <m:r>
                                            <a:rPr lang="en-US" altLang="zh-CN" sz="1400" i="1">
                                              <a:latin typeface="Cambria Math" panose="02040503050406030204" pitchFamily="18" charset="0"/>
                                            </a:rPr>
                                            <m:t>𝑠</m:t>
                                          </m:r>
                                        </m:sup>
                                      </m:sSubSup>
                                    </m:e>
                                  </m:d>
                                </m:e>
                                <m:sub>
                                  <m:r>
                                    <a:rPr lang="en-US" altLang="zh-CN" sz="1400">
                                      <a:latin typeface="Cambria Math" panose="02040503050406030204" pitchFamily="18" charset="0"/>
                                    </a:rPr>
                                    <m:t>3</m:t>
                                  </m:r>
                                </m:sub>
                              </m:sSub>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1</m:t>
                                  </m:r>
                                </m:sub>
                              </m:sSub>
                              <m:d>
                                <m:dPr>
                                  <m:begChr m:val="["/>
                                  <m:endChr m:val="]"/>
                                  <m:ctrlPr>
                                    <a:rPr lang="zh-CN" altLang="zh-CN" sz="1400" i="1">
                                      <a:latin typeface="Cambria Math" panose="02040503050406030204" pitchFamily="18" charset="0"/>
                                    </a:rPr>
                                  </m:ctrlPr>
                                </m:dPr>
                                <m:e>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3</m:t>
                                      </m:r>
                                    </m:sup>
                                  </m:sSup>
                                  <m:r>
                                    <a:rPr lang="en-US" altLang="zh-CN" sz="1400" i="1">
                                      <a:latin typeface="Cambria Math" panose="02040503050406030204" pitchFamily="18" charset="0"/>
                                    </a:rPr>
                                    <m:t>−</m:t>
                                  </m:r>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5</m:t>
                                          </m:r>
                                        </m:e>
                                      </m:d>
                                    </m:e>
                                    <m:sup>
                                      <m:r>
                                        <a:rPr lang="en-US" altLang="zh-CN" sz="1400">
                                          <a:latin typeface="Cambria Math" panose="02040503050406030204" pitchFamily="18" charset="0"/>
                                        </a:rPr>
                                        <m:t>3</m:t>
                                      </m:r>
                                    </m:sup>
                                  </m:sSup>
                                </m:e>
                              </m:d>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2</m:t>
                                  </m:r>
                                </m:sub>
                              </m:sSub>
                              <m:d>
                                <m:dPr>
                                  <m:begChr m:val="["/>
                                  <m:endChr m:val="]"/>
                                  <m:ctrlPr>
                                    <a:rPr lang="zh-CN" altLang="zh-CN" sz="1400" i="1">
                                      <a:latin typeface="Cambria Math" panose="02040503050406030204" pitchFamily="18" charset="0"/>
                                    </a:rPr>
                                  </m:ctrlPr>
                                </m:dPr>
                                <m:e>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5</m:t>
                                          </m:r>
                                        </m:e>
                                      </m:d>
                                    </m:e>
                                    <m:sup>
                                      <m:r>
                                        <a:rPr lang="en-US" altLang="zh-CN" sz="1400">
                                          <a:latin typeface="Cambria Math" panose="02040503050406030204" pitchFamily="18" charset="0"/>
                                        </a:rPr>
                                        <m:t>3</m:t>
                                      </m:r>
                                    </m:sup>
                                  </m:sSup>
                                  <m:r>
                                    <a:rPr lang="en-US" altLang="zh-CN" sz="1400" i="1">
                                      <a:latin typeface="Cambria Math" panose="02040503050406030204" pitchFamily="18" charset="0"/>
                                    </a:rPr>
                                    <m:t>−</m:t>
                                  </m:r>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15</m:t>
                                          </m:r>
                                        </m:e>
                                      </m:d>
                                    </m:e>
                                    <m:sup>
                                      <m:r>
                                        <a:rPr lang="en-US" altLang="zh-CN" sz="1400">
                                          <a:latin typeface="Cambria Math" panose="02040503050406030204" pitchFamily="18" charset="0"/>
                                        </a:rPr>
                                        <m:t>3</m:t>
                                      </m:r>
                                    </m:sup>
                                  </m:sSup>
                                </m:e>
                              </m:d>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𝑎</m:t>
                                  </m:r>
                                </m:e>
                                <m:sub>
                                  <m:r>
                                    <a:rPr lang="en-US" altLang="zh-CN" sz="1400">
                                      <a:latin typeface="Cambria Math" panose="02040503050406030204" pitchFamily="18" charset="0"/>
                                    </a:rPr>
                                    <m:t>3</m:t>
                                  </m:r>
                                </m:sub>
                              </m:sSub>
                              <m:sSup>
                                <m:sSupPr>
                                  <m:ctrlPr>
                                    <a:rPr lang="zh-CN" altLang="zh-CN" sz="1400" i="1">
                                      <a:latin typeface="Cambria Math" panose="02040503050406030204" pitchFamily="18" charset="0"/>
                                    </a:rPr>
                                  </m:ctrlPr>
                                </m:sSupPr>
                                <m:e>
                                  <m:d>
                                    <m:dPr>
                                      <m:ctrlPr>
                                        <a:rPr lang="zh-CN" altLang="zh-CN" sz="1400" i="1">
                                          <a:latin typeface="Cambria Math" panose="02040503050406030204" pitchFamily="18" charset="0"/>
                                        </a:rPr>
                                      </m:ctrlPr>
                                    </m:dPr>
                                    <m:e>
                                      <m:r>
                                        <a:rPr lang="en-US" altLang="zh-CN" sz="1400" i="1">
                                          <a:latin typeface="Cambria Math" panose="02040503050406030204" pitchFamily="18" charset="0"/>
                                        </a:rPr>
                                        <m:t>𝑠</m:t>
                                      </m:r>
                                      <m:r>
                                        <a:rPr lang="en-US" altLang="zh-CN" sz="1400" i="1">
                                          <a:latin typeface="Cambria Math" panose="02040503050406030204" pitchFamily="18" charset="0"/>
                                        </a:rPr>
                                        <m:t>−</m:t>
                                      </m:r>
                                      <m:r>
                                        <a:rPr lang="en-US" altLang="zh-CN" sz="1400">
                                          <a:latin typeface="Cambria Math" panose="02040503050406030204" pitchFamily="18" charset="0"/>
                                        </a:rPr>
                                        <m:t>5</m:t>
                                      </m:r>
                                    </m:e>
                                  </m:d>
                                </m:e>
                                <m:sup>
                                  <m:r>
                                    <a:rPr lang="en-US" altLang="zh-CN" sz="1400">
                                      <a:latin typeface="Cambria Math" panose="02040503050406030204" pitchFamily="18" charset="0"/>
                                    </a:rPr>
                                    <m:t>3</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𝑏</m:t>
                                  </m:r>
                                </m:e>
                                <m:sub>
                                  <m:r>
                                    <a:rPr lang="en-US" altLang="zh-CN" sz="1400">
                                      <a:latin typeface="Cambria Math" panose="02040503050406030204" pitchFamily="18" charset="0"/>
                                    </a:rPr>
                                    <m:t>1</m:t>
                                  </m:r>
                                </m:sub>
                              </m:sSub>
                              <m:sSup>
                                <m:sSupPr>
                                  <m:ctrlPr>
                                    <a:rPr lang="zh-CN" altLang="zh-CN" sz="1400" i="1">
                                      <a:latin typeface="Cambria Math" panose="02040503050406030204" pitchFamily="18" charset="0"/>
                                    </a:rPr>
                                  </m:ctrlPr>
                                </m:sSupPr>
                                <m:e>
                                  <m:r>
                                    <a:rPr lang="en-US" altLang="zh-CN" sz="1400" i="1">
                                      <a:latin typeface="Cambria Math" panose="02040503050406030204" pitchFamily="18" charset="0"/>
                                    </a:rPr>
                                    <m:t>𝑠</m:t>
                                  </m:r>
                                </m:e>
                                <m:sup>
                                  <m:r>
                                    <a:rPr lang="en-US" altLang="zh-CN" sz="1400">
                                      <a:latin typeface="Cambria Math" panose="02040503050406030204" pitchFamily="18" charset="0"/>
                                    </a:rPr>
                                    <m:t>2</m:t>
                                  </m:r>
                                </m:sup>
                              </m:sSup>
                              <m:r>
                                <a:rPr lang="en-US" altLang="zh-CN" sz="1400">
                                  <a:latin typeface="Cambria Math" panose="02040503050406030204" pitchFamily="18" charset="0"/>
                                </a:rPr>
                                <m:t>+</m:t>
                              </m:r>
                              <m:sSub>
                                <m:sSubPr>
                                  <m:ctrlPr>
                                    <a:rPr lang="zh-CN" altLang="zh-CN" sz="1400" i="1">
                                      <a:latin typeface="Cambria Math" panose="02040503050406030204" pitchFamily="18" charset="0"/>
                                    </a:rPr>
                                  </m:ctrlPr>
                                </m:sSubPr>
                                <m:e>
                                  <m:r>
                                    <a:rPr lang="en-US" altLang="zh-CN" sz="1400" i="1">
                                      <a:latin typeface="Cambria Math" panose="02040503050406030204" pitchFamily="18" charset="0"/>
                                    </a:rPr>
                                    <m:t>𝑐</m:t>
                                  </m:r>
                                </m:e>
                                <m:sub>
                                  <m:r>
                                    <a:rPr lang="en-US" altLang="zh-CN" sz="1400">
                                      <a:latin typeface="Cambria Math" panose="02040503050406030204" pitchFamily="18" charset="0"/>
                                    </a:rPr>
                                    <m:t>1</m:t>
                                  </m:r>
                                </m:sub>
                              </m:sSub>
                              <m:r>
                                <a:rPr lang="en-US" altLang="zh-CN" sz="1400" i="1">
                                  <a:latin typeface="Cambria Math" panose="02040503050406030204" pitchFamily="18" charset="0"/>
                                </a:rPr>
                                <m:t>𝑠</m:t>
                              </m:r>
                              <m:r>
                                <a:rPr lang="en-US" altLang="zh-CN" sz="1400">
                                  <a:latin typeface="Cambria Math" panose="02040503050406030204" pitchFamily="18" charset="0"/>
                                </a:rPr>
                                <m:t>+1            ∀</m:t>
                              </m:r>
                              <m:r>
                                <a:rPr lang="en-US" altLang="zh-CN" sz="1400" i="1">
                                  <a:latin typeface="Cambria Math" panose="02040503050406030204" pitchFamily="18" charset="0"/>
                                </a:rPr>
                                <m:t>𝑠</m:t>
                              </m:r>
                              <m:r>
                                <a:rPr lang="en-US" altLang="zh-CN" sz="1400">
                                  <a:latin typeface="Cambria Math" panose="02040503050406030204" pitchFamily="18" charset="0"/>
                                </a:rPr>
                                <m:t>∈</m:t>
                              </m:r>
                              <m:d>
                                <m:dPr>
                                  <m:begChr m:val="["/>
                                  <m:endChr m:val="]"/>
                                  <m:ctrlPr>
                                    <a:rPr lang="zh-CN" altLang="zh-CN" sz="1400" i="1">
                                      <a:latin typeface="Cambria Math" panose="02040503050406030204" pitchFamily="18" charset="0"/>
                                    </a:rPr>
                                  </m:ctrlPr>
                                </m:dPr>
                                <m:e>
                                  <m:r>
                                    <a:rPr lang="en-US" altLang="zh-CN" sz="1400">
                                      <a:latin typeface="Cambria Math" panose="02040503050406030204" pitchFamily="18" charset="0"/>
                                    </a:rPr>
                                    <m:t>15,30</m:t>
                                  </m:r>
                                </m:e>
                              </m:d>
                            </m:e>
                            <m:e>
                              <m:r>
                                <m:rPr>
                                  <m:nor/>
                                </m:rPr>
                                <a:rPr lang="zh-CN" altLang="zh-CN" sz="1400"/>
                                <m:t>    </m:t>
                              </m:r>
                              <m:r>
                                <a:rPr lang="en-US" altLang="zh-CN" sz="1400">
                                  <a:latin typeface="Cambria Math" panose="02040503050406030204" pitchFamily="18" charset="0"/>
                                </a:rPr>
                                <m:t>∀</m:t>
                              </m:r>
                              <m:r>
                                <a:rPr lang="en-US" altLang="zh-CN" sz="1400" i="1">
                                  <a:latin typeface="Cambria Math" panose="02040503050406030204" pitchFamily="18" charset="0"/>
                                </a:rPr>
                                <m:t>𝑠</m:t>
                              </m:r>
                              <m:r>
                                <a:rPr lang="en-US" altLang="zh-CN" sz="1400">
                                  <a:latin typeface="Cambria Math" panose="02040503050406030204" pitchFamily="18" charset="0"/>
                                </a:rPr>
                                <m:t>∈</m:t>
                              </m:r>
                              <m:d>
                                <m:dPr>
                                  <m:begChr m:val="["/>
                                  <m:endChr m:val="]"/>
                                  <m:ctrlPr>
                                    <a:rPr lang="zh-CN" altLang="zh-CN" sz="1400" i="1">
                                      <a:latin typeface="Cambria Math" panose="02040503050406030204" pitchFamily="18" charset="0"/>
                                    </a:rPr>
                                  </m:ctrlPr>
                                </m:dPr>
                                <m:e>
                                  <m:r>
                                    <a:rPr lang="en-US" altLang="zh-CN" sz="1400">
                                      <a:latin typeface="Cambria Math" panose="02040503050406030204" pitchFamily="18" charset="0"/>
                                    </a:rPr>
                                    <m:t>15,30</m:t>
                                  </m:r>
                                </m:e>
                              </m:d>
                            </m:e>
                          </m:eqArr>
                        </m:e>
                      </m:d>
                    </m:oMath>
                  </m:oMathPara>
                </a14:m>
                <a:endParaRPr lang="zh-CN" altLang="zh-CN" dirty="0"/>
              </a:p>
              <a:p>
                <a:endParaRPr lang="en-US" altLang="zh-CN" dirty="0"/>
              </a:p>
              <a:p>
                <a:r>
                  <a:rPr lang="zh-CN" altLang="en-US" dirty="0"/>
                  <a:t>将待估参数由</a:t>
                </a:r>
                <a:r>
                  <a:rPr lang="en-US" altLang="zh-CN" dirty="0"/>
                  <a:t>12</a:t>
                </a:r>
                <a:r>
                  <a:rPr lang="zh-CN" altLang="en-US" dirty="0"/>
                  <a:t>个降低到</a:t>
                </a:r>
                <a:r>
                  <a:rPr lang="en-US" altLang="zh-CN" dirty="0"/>
                  <a:t>5</a:t>
                </a:r>
                <a:r>
                  <a:rPr lang="zh-CN" altLang="en-US" dirty="0"/>
                  <a:t>个</a:t>
                </a:r>
              </a:p>
            </p:txBody>
          </p:sp>
        </mc:Choice>
        <mc:Fallback xmlns="">
          <p:sp>
            <p:nvSpPr>
              <p:cNvPr id="3" name="文本占位符 2"/>
              <p:cNvSpPr>
                <a:spLocks noGrp="1" noRot="1" noChangeAspect="1" noMove="1" noResize="1" noEditPoints="1" noAdjustHandles="1" noChangeArrowheads="1" noChangeShapeType="1" noTextEdit="1"/>
              </p:cNvSpPr>
              <p:nvPr>
                <p:ph idx="1"/>
              </p:nvPr>
            </p:nvSpPr>
            <p:spPr>
              <a:blipFill>
                <a:blip r:embed="rId3"/>
                <a:stretch>
                  <a:fillRect t="-1711"/>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101381" name="Rectangle 5"/>
          <p:cNvSpPr>
            <a:spLocks noChangeArrowheads="1"/>
          </p:cNvSpPr>
          <p:nvPr/>
        </p:nvSpPr>
        <p:spPr bwMode="auto">
          <a:xfrm>
            <a:off x="1143001" y="85557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graphicFrame>
        <p:nvGraphicFramePr>
          <p:cNvPr id="101380" name="Object 4"/>
          <p:cNvGraphicFramePr>
            <a:graphicFrameLocks noChangeAspect="1"/>
          </p:cNvGraphicFramePr>
          <p:nvPr/>
        </p:nvGraphicFramePr>
        <p:xfrm>
          <a:off x="3429000" y="4514851"/>
          <a:ext cx="1800225" cy="382489"/>
        </p:xfrm>
        <a:graphic>
          <a:graphicData uri="http://schemas.openxmlformats.org/presentationml/2006/ole">
            <mc:AlternateContent xmlns:mc="http://schemas.openxmlformats.org/markup-compatibility/2006">
              <mc:Choice xmlns:v="urn:schemas-microsoft-com:vml" Requires="v">
                <p:oleObj spid="_x0000_s23583" name="Equation" r:id="rId4" imgW="1168200" imgH="253800" progId="Equation.DSMT4">
                  <p:embed/>
                </p:oleObj>
              </mc:Choice>
              <mc:Fallback>
                <p:oleObj name="Equation" r:id="rId4" imgW="1168200" imgH="253800" progId="Equation.DSMT4">
                  <p:embed/>
                  <p:pic>
                    <p:nvPicPr>
                      <p:cNvPr id="101380" name="Object 4"/>
                      <p:cNvPicPr>
                        <a:picLocks noChangeAspect="1" noChangeArrowheads="1"/>
                      </p:cNvPicPr>
                      <p:nvPr/>
                    </p:nvPicPr>
                    <p:blipFill>
                      <a:blip r:embed="rId5"/>
                      <a:srcRect/>
                      <a:stretch>
                        <a:fillRect/>
                      </a:stretch>
                    </p:blipFill>
                    <p:spPr bwMode="auto">
                      <a:xfrm>
                        <a:off x="3429000" y="4514851"/>
                        <a:ext cx="1800225" cy="382489"/>
                      </a:xfrm>
                      <a:prstGeom prst="rect">
                        <a:avLst/>
                      </a:prstGeom>
                      <a:noFill/>
                    </p:spPr>
                  </p:pic>
                </p:oleObj>
              </mc:Fallback>
            </mc:AlternateContent>
          </a:graphicData>
        </a:graphic>
      </p:graphicFrame>
    </p:spTree>
    <p:extLst>
      <p:ext uri="{BB962C8B-B14F-4D97-AF65-F5344CB8AC3E}">
        <p14:creationId xmlns:p14="http://schemas.microsoft.com/office/powerpoint/2010/main" val="3608935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三次</a:t>
            </a:r>
            <a:r>
              <a:rPr lang="en-US" altLang="zh-CN" dirty="0"/>
              <a:t>B</a:t>
            </a:r>
            <a:r>
              <a:rPr lang="zh-CN" altLang="en-US" dirty="0"/>
              <a:t>样条</a:t>
            </a:r>
            <a:endParaRPr lang="en-US" altLang="zh-CN" dirty="0"/>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normAutofit/>
              </a:bodyPr>
              <a:lstStyle/>
              <a:p>
                <a:pPr marL="344487" lvl="1" indent="0" algn="ctr">
                  <a:buNone/>
                </a:pPr>
                <a14:m>
                  <m:oMath xmlns:m="http://schemas.openxmlformats.org/officeDocument/2006/math">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𝐵</m:t>
                        </m:r>
                      </m:e>
                      <m:sub>
                        <m:r>
                          <m:rPr>
                            <m:nor/>
                          </m:rPr>
                          <a:rPr lang="en-US" altLang="zh-CN" sz="2400"/>
                          <m:t>0</m:t>
                        </m:r>
                      </m:sub>
                      <m:sup>
                        <m:r>
                          <a:rPr lang="en-US" altLang="zh-CN" sz="2400" i="1">
                            <a:latin typeface="Cambria Math" panose="02040503050406030204" pitchFamily="18" charset="0"/>
                          </a:rPr>
                          <m:t>𝑠</m:t>
                        </m:r>
                      </m:sup>
                    </m:sSubSup>
                    <m:r>
                      <a:rPr lang="en-US" altLang="zh-CN" sz="2400" i="1">
                        <a:latin typeface="Cambria Math" panose="02040503050406030204" pitchFamily="18" charset="0"/>
                      </a:rPr>
                      <m:t>=</m:t>
                    </m:r>
                    <m:nary>
                      <m:naryPr>
                        <m:chr m:val="∑"/>
                        <m:limLoc m:val="undOvr"/>
                        <m:grow m:val="on"/>
                        <m:ctrlPr>
                          <a:rPr lang="zh-CN" altLang="zh-CN" sz="2400" i="1">
                            <a:latin typeface="Cambria Math" panose="02040503050406030204" pitchFamily="18" charset="0"/>
                          </a:rPr>
                        </m:ctrlPr>
                      </m:naryPr>
                      <m:sub>
                        <m:r>
                          <a:rPr lang="en-US" altLang="zh-CN" sz="2400" i="1">
                            <a:latin typeface="Cambria Math" panose="02040503050406030204" pitchFamily="18" charset="0"/>
                          </a:rPr>
                          <m:t>𝑘</m:t>
                        </m:r>
                        <m:r>
                          <a:rPr lang="en-US" altLang="zh-CN" sz="2400" i="1">
                            <a:latin typeface="Cambria Math" panose="02040503050406030204" pitchFamily="18" charset="0"/>
                          </a:rPr>
                          <m:t>=−3</m:t>
                        </m:r>
                      </m:sub>
                      <m:sup>
                        <m:r>
                          <a:rPr lang="en-US" altLang="zh-CN" sz="2400" i="1">
                            <a:latin typeface="Cambria Math" panose="02040503050406030204" pitchFamily="18" charset="0"/>
                          </a:rPr>
                          <m:t>2</m:t>
                        </m:r>
                      </m:sup>
                      <m:e>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𝑘</m:t>
                            </m:r>
                          </m:sub>
                        </m:sSub>
                        <m:sSubSup>
                          <m:sSubSupPr>
                            <m:ctrlPr>
                              <a:rPr lang="zh-CN" altLang="zh-CN" sz="2400" i="1">
                                <a:latin typeface="Cambria Math" panose="02040503050406030204" pitchFamily="18" charset="0"/>
                              </a:rPr>
                            </m:ctrlPr>
                          </m:sSubSupPr>
                          <m:e>
                            <m:r>
                              <a:rPr lang="en-US" altLang="zh-CN" sz="2400" i="1">
                                <a:latin typeface="Cambria Math" panose="02040503050406030204" pitchFamily="18" charset="0"/>
                              </a:rPr>
                              <m:t>𝐿</m:t>
                            </m:r>
                          </m:e>
                          <m:sub>
                            <m:r>
                              <a:rPr lang="en-US" altLang="zh-CN" sz="2400" i="1">
                                <a:latin typeface="Cambria Math" panose="02040503050406030204" pitchFamily="18" charset="0"/>
                              </a:rPr>
                              <m:t>𝑘</m:t>
                            </m:r>
                          </m:sub>
                          <m:sup>
                            <m:r>
                              <a:rPr lang="en-US" altLang="zh-CN" sz="2400" i="1">
                                <a:latin typeface="Cambria Math" panose="02040503050406030204" pitchFamily="18" charset="0"/>
                              </a:rPr>
                              <m:t>3</m:t>
                            </m:r>
                          </m:sup>
                        </m:sSubSup>
                        <m:d>
                          <m:dPr>
                            <m:ctrlPr>
                              <a:rPr lang="zh-CN" altLang="zh-CN" sz="2400" i="1">
                                <a:latin typeface="Cambria Math" panose="02040503050406030204" pitchFamily="18" charset="0"/>
                              </a:rPr>
                            </m:ctrlPr>
                          </m:dPr>
                          <m:e>
                            <m:r>
                              <a:rPr lang="en-US" altLang="zh-CN" sz="2400" i="1">
                                <a:latin typeface="Cambria Math" panose="02040503050406030204" pitchFamily="18" charset="0"/>
                              </a:rPr>
                              <m:t>𝑠</m:t>
                            </m:r>
                          </m:e>
                        </m:d>
                      </m:e>
                    </m:nary>
                  </m:oMath>
                </a14:m>
                <a:r>
                  <a:rPr lang="zh-CN" altLang="zh-CN" sz="2400" dirty="0">
                    <a:effectLst/>
                  </a:rPr>
                  <a:t> </a:t>
                </a:r>
                <a:endParaRPr lang="en-US" altLang="zh-CN" sz="2400" dirty="0"/>
              </a:p>
              <a:p>
                <a:endParaRPr lang="en-US" altLang="zh-CN" sz="1950" dirty="0"/>
              </a:p>
              <a:p>
                <a:pPr marL="0" indent="0">
                  <a:buNone/>
                </a:pPr>
                <a:r>
                  <a:rPr lang="zh-CN" altLang="zh-CN" sz="1950" dirty="0"/>
                  <a:t>是</a:t>
                </a:r>
                <a:r>
                  <a:rPr lang="en-US" altLang="zh-CN" sz="1950" dirty="0"/>
                  <a:t>6</a:t>
                </a:r>
                <a:r>
                  <a:rPr lang="zh-CN" altLang="zh-CN" sz="1950" dirty="0"/>
                  <a:t>个三次基样条函数的加权平均</a:t>
                </a:r>
                <a:endParaRPr lang="en-US" altLang="zh-CN" sz="195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𝐿</m:t>
                          </m:r>
                        </m:e>
                        <m:sub>
                          <m:r>
                            <a:rPr lang="en-US" altLang="zh-CN" sz="2000" i="1">
                              <a:latin typeface="Cambria Math" panose="02040503050406030204" pitchFamily="18" charset="0"/>
                            </a:rPr>
                            <m:t>𝑘</m:t>
                          </m:r>
                        </m:sub>
                        <m:sup>
                          <m:r>
                            <a:rPr lang="en-US" altLang="zh-CN" sz="2000">
                              <a:latin typeface="Cambria Math" panose="02040503050406030204" pitchFamily="18" charset="0"/>
                            </a:rPr>
                            <m:t>3</m:t>
                          </m:r>
                        </m:sup>
                      </m:sSubSup>
                      <m:d>
                        <m:dPr>
                          <m:ctrlPr>
                            <a:rPr lang="zh-CN" altLang="zh-CN" sz="2000" i="1">
                              <a:latin typeface="Cambria Math" panose="02040503050406030204" pitchFamily="18" charset="0"/>
                            </a:rPr>
                          </m:ctrlPr>
                        </m:dPr>
                        <m:e>
                          <m:r>
                            <a:rPr lang="en-US" altLang="zh-CN" sz="2000" i="1">
                              <a:latin typeface="Cambria Math" panose="02040503050406030204" pitchFamily="18" charset="0"/>
                            </a:rPr>
                            <m:t>𝑠</m:t>
                          </m:r>
                        </m:e>
                      </m:d>
                      <m:r>
                        <a:rPr lang="en-US" altLang="zh-CN" sz="2000">
                          <a:latin typeface="Cambria Math" panose="02040503050406030204" pitchFamily="18" charset="0"/>
                        </a:rPr>
                        <m:t>=</m:t>
                      </m:r>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𝑗</m:t>
                          </m:r>
                          <m:r>
                            <a:rPr lang="en-US" altLang="zh-CN" sz="2000">
                              <a:latin typeface="Cambria Math" panose="02040503050406030204" pitchFamily="18" charset="0"/>
                            </a:rPr>
                            <m:t>=</m:t>
                          </m:r>
                          <m:r>
                            <a:rPr lang="en-US" altLang="zh-CN" sz="2000" i="1">
                              <a:latin typeface="Cambria Math" panose="02040503050406030204" pitchFamily="18" charset="0"/>
                            </a:rPr>
                            <m:t>𝑘</m:t>
                          </m:r>
                        </m:sub>
                        <m:sup>
                          <m:r>
                            <a:rPr lang="en-US" altLang="zh-CN" sz="2000" i="1">
                              <a:latin typeface="Cambria Math" panose="02040503050406030204" pitchFamily="18" charset="0"/>
                            </a:rPr>
                            <m:t>𝑘</m:t>
                          </m:r>
                          <m:r>
                            <a:rPr lang="en-US" altLang="zh-CN" sz="2000">
                              <a:latin typeface="Cambria Math" panose="02040503050406030204" pitchFamily="18" charset="0"/>
                            </a:rPr>
                            <m:t>+4</m:t>
                          </m:r>
                        </m:sup>
                        <m:e>
                          <m:d>
                            <m:dPr>
                              <m:ctrlPr>
                                <a:rPr lang="zh-CN" altLang="zh-CN" sz="2000" i="1">
                                  <a:latin typeface="Cambria Math" panose="02040503050406030204" pitchFamily="18" charset="0"/>
                                </a:rPr>
                              </m:ctrlPr>
                            </m:dPr>
                            <m:e>
                              <m:nary>
                                <m:naryPr>
                                  <m:chr m:val="∏"/>
                                  <m:limLoc m:val="undOvr"/>
                                  <m:ctrlPr>
                                    <a:rPr lang="zh-CN" altLang="zh-CN" sz="2000" i="1">
                                      <a:latin typeface="Cambria Math" panose="02040503050406030204" pitchFamily="18" charset="0"/>
                                    </a:rPr>
                                  </m:ctrlPr>
                                </m:naryPr>
                                <m:sub>
                                  <m:r>
                                    <a:rPr lang="en-US" altLang="zh-CN" sz="2000" i="1">
                                      <a:latin typeface="Cambria Math" panose="02040503050406030204" pitchFamily="18" charset="0"/>
                                    </a:rPr>
                                    <m:t>𝑖</m:t>
                                  </m:r>
                                  <m:r>
                                    <a:rPr lang="en-US" altLang="zh-CN" sz="2000">
                                      <a:latin typeface="Cambria Math" panose="02040503050406030204" pitchFamily="18" charset="0"/>
                                    </a:rPr>
                                    <m:t>=</m:t>
                                  </m:r>
                                  <m:r>
                                    <a:rPr lang="en-US" altLang="zh-CN" sz="2000" i="1">
                                      <a:latin typeface="Cambria Math" panose="02040503050406030204" pitchFamily="18" charset="0"/>
                                    </a:rPr>
                                    <m:t>𝑘</m:t>
                                  </m:r>
                                  <m:r>
                                    <a:rPr lang="en-US" altLang="zh-CN" sz="2000">
                                      <a:latin typeface="Cambria Math" panose="02040503050406030204" pitchFamily="18" charset="0"/>
                                    </a:rPr>
                                    <m:t>,</m:t>
                                  </m:r>
                                  <m:r>
                                    <a:rPr lang="en-US" altLang="zh-CN" sz="2000" i="1">
                                      <a:latin typeface="Cambria Math" panose="02040503050406030204" pitchFamily="18" charset="0"/>
                                    </a:rPr>
                                    <m:t>𝑖</m:t>
                                  </m:r>
                                  <m:r>
                                    <a:rPr lang="en-US" altLang="zh-CN" sz="2000">
                                      <a:latin typeface="Cambria Math" panose="02040503050406030204" pitchFamily="18" charset="0"/>
                                    </a:rPr>
                                    <m:t>≠</m:t>
                                  </m:r>
                                  <m:r>
                                    <a:rPr lang="en-US" altLang="zh-CN" sz="2000" i="1">
                                      <a:latin typeface="Cambria Math" panose="02040503050406030204" pitchFamily="18" charset="0"/>
                                    </a:rPr>
                                    <m:t>𝑗</m:t>
                                  </m:r>
                                </m:sub>
                                <m:sup>
                                  <m:r>
                                    <a:rPr lang="en-US" altLang="zh-CN" sz="2000" i="1">
                                      <a:latin typeface="Cambria Math" panose="02040503050406030204" pitchFamily="18" charset="0"/>
                                    </a:rPr>
                                    <m:t>𝑘</m:t>
                                  </m:r>
                                  <m:r>
                                    <a:rPr lang="en-US" altLang="zh-CN" sz="2000">
                                      <a:latin typeface="Cambria Math" panose="02040503050406030204" pitchFamily="18" charset="0"/>
                                    </a:rPr>
                                    <m:t>+4</m:t>
                                  </m:r>
                                </m:sup>
                                <m:e>
                                  <m:f>
                                    <m:fPr>
                                      <m:ctrlPr>
                                        <a:rPr lang="zh-CN" altLang="zh-CN" sz="2000" i="1">
                                          <a:latin typeface="Cambria Math" panose="02040503050406030204" pitchFamily="18" charset="0"/>
                                        </a:rPr>
                                      </m:ctrlPr>
                                    </m:fPr>
                                    <m:num>
                                      <m:r>
                                        <a:rPr lang="en-US" altLang="zh-CN" sz="2000">
                                          <a:latin typeface="Cambria Math" panose="02040503050406030204" pitchFamily="18" charset="0"/>
                                        </a:rPr>
                                        <m:t>1</m:t>
                                      </m:r>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𝑖</m:t>
                                          </m:r>
                                        </m:sub>
                                      </m:sSub>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𝑗</m:t>
                                          </m:r>
                                        </m:sub>
                                      </m:sSub>
                                    </m:den>
                                  </m:f>
                                </m:e>
                              </m:nary>
                            </m:e>
                          </m:d>
                        </m:e>
                      </m:nary>
                      <m:sSubSup>
                        <m:sSubSupPr>
                          <m:ctrlPr>
                            <a:rPr lang="zh-CN" altLang="zh-CN" sz="2000" i="1">
                              <a:latin typeface="Cambria Math" panose="02040503050406030204" pitchFamily="18" charset="0"/>
                            </a:rPr>
                          </m:ctrlPr>
                        </m:sSubSupPr>
                        <m:e>
                          <m:r>
                            <a:rPr lang="en-US" altLang="zh-CN" sz="2000">
                              <a:latin typeface="Cambria Math" panose="02040503050406030204" pitchFamily="18" charset="0"/>
                            </a:rPr>
                            <m:t>(</m:t>
                          </m:r>
                          <m:r>
                            <a:rPr lang="en-US" altLang="zh-CN" sz="2000" i="1">
                              <a:latin typeface="Cambria Math" panose="02040503050406030204" pitchFamily="18" charset="0"/>
                            </a:rPr>
                            <m:t>𝑠</m:t>
                          </m:r>
                          <m:r>
                            <a:rPr lang="en-US" altLang="zh-CN" sz="2000" i="1">
                              <a:latin typeface="Cambria Math" panose="02040503050406030204" pitchFamily="18" charset="0"/>
                            </a:rPr>
                            <m:t>−</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i="1">
                                  <a:latin typeface="Cambria Math" panose="02040503050406030204" pitchFamily="18" charset="0"/>
                                </a:rPr>
                                <m:t>𝑗</m:t>
                              </m:r>
                            </m:sub>
                          </m:sSub>
                          <m:r>
                            <a:rPr lang="en-US" altLang="zh-CN" sz="2000">
                              <a:latin typeface="Cambria Math" panose="02040503050406030204" pitchFamily="18" charset="0"/>
                            </a:rPr>
                            <m:t>)</m:t>
                          </m:r>
                        </m:e>
                        <m:sub>
                          <m:r>
                            <a:rPr lang="en-US" altLang="zh-CN" sz="2000">
                              <a:latin typeface="Cambria Math" panose="02040503050406030204" pitchFamily="18" charset="0"/>
                            </a:rPr>
                            <m:t>+</m:t>
                          </m:r>
                        </m:sub>
                        <m:sup>
                          <m:r>
                            <a:rPr lang="en-US" altLang="zh-CN" sz="2000">
                              <a:latin typeface="Cambria Math" panose="02040503050406030204" pitchFamily="18" charset="0"/>
                            </a:rPr>
                            <m:t>3</m:t>
                          </m:r>
                        </m:sup>
                      </m:sSubSup>
                    </m:oMath>
                  </m:oMathPara>
                </a14:m>
                <a:endParaRPr lang="en-US"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zh-CN" sz="2000" i="1"/>
                          </m:ctrlPr>
                        </m:sSubPr>
                        <m:e>
                          <m:r>
                            <a:rPr lang="en-US" altLang="zh-CN" sz="2000" i="1"/>
                            <m:t>𝑡</m:t>
                          </m:r>
                        </m:e>
                        <m:sub>
                          <m:r>
                            <a:rPr lang="en-US" altLang="zh-CN" sz="2000" i="1"/>
                            <m:t>−</m:t>
                          </m:r>
                          <m:r>
                            <a:rPr lang="en-US" altLang="zh-CN" sz="2000"/>
                            <m:t>3</m:t>
                          </m:r>
                        </m:sub>
                      </m:sSub>
                      <m:r>
                        <a:rPr lang="en-US" altLang="zh-CN" sz="2000"/>
                        <m:t>&lt;</m:t>
                      </m:r>
                      <m:sSub>
                        <m:sSubPr>
                          <m:ctrlPr>
                            <a:rPr lang="zh-CN" altLang="zh-CN" sz="2000" i="1"/>
                          </m:ctrlPr>
                        </m:sSubPr>
                        <m:e>
                          <m:r>
                            <a:rPr lang="en-US" altLang="zh-CN" sz="2000" i="1"/>
                            <m:t>𝑡</m:t>
                          </m:r>
                        </m:e>
                        <m:sub>
                          <m:r>
                            <a:rPr lang="en-US" altLang="zh-CN" sz="2000" i="1"/>
                            <m:t>−</m:t>
                          </m:r>
                          <m:r>
                            <a:rPr lang="en-US" altLang="zh-CN" sz="2000"/>
                            <m:t>2</m:t>
                          </m:r>
                        </m:sub>
                      </m:sSub>
                      <m:r>
                        <a:rPr lang="en-US" altLang="zh-CN" sz="2000"/>
                        <m:t>&lt;</m:t>
                      </m:r>
                      <m:sSub>
                        <m:sSubPr>
                          <m:ctrlPr>
                            <a:rPr lang="zh-CN" altLang="zh-CN" sz="2000" i="1"/>
                          </m:ctrlPr>
                        </m:sSubPr>
                        <m:e>
                          <m:r>
                            <a:rPr lang="en-US" altLang="zh-CN" sz="2000" i="1"/>
                            <m:t>𝑡</m:t>
                          </m:r>
                        </m:e>
                        <m:sub>
                          <m:r>
                            <a:rPr lang="en-US" altLang="zh-CN" sz="2000" i="1"/>
                            <m:t>−</m:t>
                          </m:r>
                          <m:r>
                            <a:rPr lang="en-US" altLang="zh-CN" sz="2000"/>
                            <m:t>1</m:t>
                          </m:r>
                        </m:sub>
                      </m:sSub>
                      <m:r>
                        <a:rPr lang="en-US" altLang="zh-CN" sz="2000"/>
                        <m:t>&lt;</m:t>
                      </m:r>
                      <m:sSub>
                        <m:sSubPr>
                          <m:ctrlPr>
                            <a:rPr lang="zh-CN" altLang="zh-CN" sz="2000" i="1"/>
                          </m:ctrlPr>
                        </m:sSubPr>
                        <m:e>
                          <m:r>
                            <a:rPr lang="en-US" altLang="zh-CN" sz="2000" i="1"/>
                            <m:t>𝑡</m:t>
                          </m:r>
                        </m:e>
                        <m:sub>
                          <m:r>
                            <a:rPr lang="en-US" altLang="zh-CN" sz="2000"/>
                            <m:t>0</m:t>
                          </m:r>
                        </m:sub>
                      </m:sSub>
                      <m:r>
                        <a:rPr lang="en-US" altLang="zh-CN" sz="2000"/>
                        <m:t>=0&lt;</m:t>
                      </m:r>
                      <m:sSub>
                        <m:sSubPr>
                          <m:ctrlPr>
                            <a:rPr lang="zh-CN" altLang="zh-CN" sz="2000" i="1"/>
                          </m:ctrlPr>
                        </m:sSubPr>
                        <m:e>
                          <m:r>
                            <a:rPr lang="en-US" altLang="zh-CN" sz="2000" i="1"/>
                            <m:t>𝑡</m:t>
                          </m:r>
                        </m:e>
                        <m:sub>
                          <m:r>
                            <a:rPr lang="en-US" altLang="zh-CN" sz="2000"/>
                            <m:t>1</m:t>
                          </m:r>
                        </m:sub>
                      </m:sSub>
                      <m:r>
                        <a:rPr lang="en-US" altLang="zh-CN" sz="2000"/>
                        <m:t>=5&lt;</m:t>
                      </m:r>
                      <m:sSub>
                        <m:sSubPr>
                          <m:ctrlPr>
                            <a:rPr lang="zh-CN" altLang="zh-CN" sz="2000" i="1"/>
                          </m:ctrlPr>
                        </m:sSubPr>
                        <m:e>
                          <m:r>
                            <a:rPr lang="en-US" altLang="zh-CN" sz="2000" i="1"/>
                            <m:t>𝑡</m:t>
                          </m:r>
                        </m:e>
                        <m:sub>
                          <m:r>
                            <a:rPr lang="en-US" altLang="zh-CN" sz="2000"/>
                            <m:t>2</m:t>
                          </m:r>
                        </m:sub>
                      </m:sSub>
                      <m:r>
                        <a:rPr lang="en-US" altLang="zh-CN" sz="2000"/>
                        <m:t>=15&lt;</m:t>
                      </m:r>
                      <m:sSub>
                        <m:sSubPr>
                          <m:ctrlPr>
                            <a:rPr lang="zh-CN" altLang="zh-CN" sz="2000" i="1"/>
                          </m:ctrlPr>
                        </m:sSubPr>
                        <m:e>
                          <m:r>
                            <a:rPr lang="en-US" altLang="zh-CN" sz="2000" i="1"/>
                            <m:t>𝑡</m:t>
                          </m:r>
                        </m:e>
                        <m:sub>
                          <m:r>
                            <a:rPr lang="en-US" altLang="zh-CN" sz="2000"/>
                            <m:t>3</m:t>
                          </m:r>
                        </m:sub>
                      </m:sSub>
                      <m:r>
                        <a:rPr lang="en-US" altLang="zh-CN" sz="2000"/>
                        <m:t>=30&lt;</m:t>
                      </m:r>
                      <m:sSub>
                        <m:sSubPr>
                          <m:ctrlPr>
                            <a:rPr lang="zh-CN" altLang="zh-CN" sz="2000" i="1"/>
                          </m:ctrlPr>
                        </m:sSubPr>
                        <m:e>
                          <m:r>
                            <a:rPr lang="en-US" altLang="zh-CN" sz="2000" i="1"/>
                            <m:t>𝑡</m:t>
                          </m:r>
                        </m:e>
                        <m:sub>
                          <m:r>
                            <a:rPr lang="en-US" altLang="zh-CN" sz="2000"/>
                            <m:t>4</m:t>
                          </m:r>
                        </m:sub>
                      </m:sSub>
                      <m:r>
                        <a:rPr lang="en-US" altLang="zh-CN" sz="2000"/>
                        <m:t>&lt;</m:t>
                      </m:r>
                      <m:sSub>
                        <m:sSubPr>
                          <m:ctrlPr>
                            <a:rPr lang="zh-CN" altLang="zh-CN" sz="2000" i="1"/>
                          </m:ctrlPr>
                        </m:sSubPr>
                        <m:e>
                          <m:r>
                            <a:rPr lang="en-US" altLang="zh-CN" sz="2000" i="1"/>
                            <m:t>𝑡</m:t>
                          </m:r>
                        </m:e>
                        <m:sub>
                          <m:r>
                            <a:rPr lang="en-US" altLang="zh-CN" sz="2000"/>
                            <m:t>5</m:t>
                          </m:r>
                        </m:sub>
                      </m:sSub>
                      <m:r>
                        <a:rPr lang="en-US" altLang="zh-CN" sz="2000"/>
                        <m:t>&lt;</m:t>
                      </m:r>
                      <m:sSub>
                        <m:sSubPr>
                          <m:ctrlPr>
                            <a:rPr lang="zh-CN" altLang="zh-CN" sz="2000" i="1"/>
                          </m:ctrlPr>
                        </m:sSubPr>
                        <m:e>
                          <m:r>
                            <a:rPr lang="en-US" altLang="zh-CN" sz="2000" i="1"/>
                            <m:t>𝑡</m:t>
                          </m:r>
                        </m:e>
                        <m:sub>
                          <m:r>
                            <a:rPr lang="en-US" altLang="zh-CN" sz="2000"/>
                            <m:t>6</m:t>
                          </m:r>
                        </m:sub>
                      </m:sSub>
                    </m:oMath>
                  </m:oMathPara>
                </a14:m>
                <a:endParaRPr lang="zh-CN" altLang="zh-CN" sz="2000" dirty="0"/>
              </a:p>
              <a:p>
                <a:endParaRPr lang="en-US" altLang="zh-CN" sz="1950" dirty="0"/>
              </a:p>
              <a:p>
                <a:r>
                  <a:rPr lang="zh-CN" altLang="zh-CN" sz="1950" dirty="0"/>
                  <a:t>待估参数</a:t>
                </a:r>
                <a:r>
                  <a:rPr lang="zh-CN" altLang="en-US" sz="1950" dirty="0"/>
                  <a:t>为</a:t>
                </a:r>
                <a:endParaRPr lang="en-US" altLang="zh-CN" sz="1950" dirty="0"/>
              </a:p>
              <a:p>
                <a:pPr marL="0" indent="0" algn="ctr">
                  <a:buNone/>
                </a:pPr>
                <a:r>
                  <a:rPr lang="zh-CN" altLang="en-US" sz="2400" b="1" dirty="0"/>
                  <a:t>                  </a:t>
                </a:r>
                <a14:m>
                  <m:oMath xmlns:m="http://schemas.openxmlformats.org/officeDocument/2006/math">
                    <m:r>
                      <a:rPr lang="en-US" altLang="zh-CN" sz="2400" b="1" i="1">
                        <a:latin typeface="Cambria Math" panose="02040503050406030204" pitchFamily="18" charset="0"/>
                      </a:rPr>
                      <m:t>𝜷</m:t>
                    </m:r>
                    <m:r>
                      <m:rPr>
                        <m:nor/>
                      </m:rPr>
                      <a:rPr lang="en-US" altLang="zh-CN" sz="2400"/>
                      <m:t>=</m:t>
                    </m:r>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−3</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−2</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−1</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0</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1</m:t>
                        </m:r>
                      </m:sub>
                    </m:sSub>
                    <m:r>
                      <a:rPr lang="en-US" altLang="zh-CN" sz="2400" i="1">
                        <a:latin typeface="Cambria Math" panose="02040503050406030204" pitchFamily="18" charset="0"/>
                      </a:rPr>
                      <m:t>,</m:t>
                    </m:r>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𝛽</m:t>
                        </m:r>
                      </m:e>
                      <m:sub>
                        <m:r>
                          <a:rPr lang="en-US" altLang="zh-CN" sz="2400" i="1">
                            <a:latin typeface="Cambria Math" panose="02040503050406030204" pitchFamily="18" charset="0"/>
                          </a:rPr>
                          <m:t>2</m:t>
                        </m:r>
                      </m:sub>
                    </m:sSub>
                    <m:r>
                      <a:rPr lang="en-US" altLang="zh-CN" sz="2400" i="1">
                        <a:latin typeface="Cambria Math" panose="02040503050406030204" pitchFamily="18" charset="0"/>
                      </a:rPr>
                      <m:t>)</m:t>
                    </m:r>
                  </m:oMath>
                </a14:m>
                <a:r>
                  <a:rPr lang="zh-CN" altLang="zh-CN" sz="1600" dirty="0">
                    <a:effectLst/>
                  </a:rPr>
                  <a:t> </a:t>
                </a:r>
                <a:endParaRPr lang="en-US" altLang="zh-CN" sz="1600" dirty="0"/>
              </a:p>
              <a:p>
                <a:endParaRPr lang="en-US" altLang="zh-CN" dirty="0"/>
              </a:p>
              <a:p>
                <a:pPr>
                  <a:buNone/>
                </a:pPr>
                <a:endParaRPr lang="en-US" altLang="zh-CN" dirty="0"/>
              </a:p>
              <a:p>
                <a:pPr>
                  <a:buNone/>
                </a:pPr>
                <a:endParaRPr lang="en-US" altLang="zh-CN" dirty="0"/>
              </a:p>
              <a:p>
                <a:pPr lvl="1"/>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l="-772" t="-13203"/>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10" name="Rectangle 8"/>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83143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三次</a:t>
            </a:r>
            <a:r>
              <a:rPr lang="en-US" altLang="zh-CN" dirty="0"/>
              <a:t>B</a:t>
            </a:r>
            <a:r>
              <a:rPr lang="zh-CN" altLang="en-US" dirty="0"/>
              <a:t>样条方法评析</a:t>
            </a:r>
          </a:p>
        </p:txBody>
      </p:sp>
      <p:sp>
        <p:nvSpPr>
          <p:cNvPr id="3" name="文本占位符 2"/>
          <p:cNvSpPr>
            <a:spLocks noGrp="1"/>
          </p:cNvSpPr>
          <p:nvPr>
            <p:ph idx="1"/>
          </p:nvPr>
        </p:nvSpPr>
        <p:spPr/>
        <p:txBody>
          <a:bodyPr/>
          <a:lstStyle/>
          <a:p>
            <a:r>
              <a:rPr lang="zh-CN" altLang="zh-CN" dirty="0"/>
              <a:t>三次基样条函数是三次样条空间中最基本的基函数，相应区间上的任意三次多项式样条都可以由</a:t>
            </a:r>
            <a:r>
              <a:rPr lang="zh-CN" altLang="zh-CN" i="1" dirty="0"/>
              <a:t>三次</a:t>
            </a:r>
            <a:r>
              <a:rPr lang="zh-CN" altLang="zh-CN" dirty="0"/>
              <a:t>基样条特定的线性组合构造出来</a:t>
            </a:r>
            <a:endParaRPr lang="en-US" altLang="zh-CN" dirty="0"/>
          </a:p>
          <a:p>
            <a:r>
              <a:rPr lang="zh-CN" altLang="zh-CN" dirty="0"/>
              <a:t>三次基样条函数实际上是用逐渐推移的多个基础三次函数的组合来构造出复杂的分段三次函数，与普通的三次多项式样条相比，其精确性大大提高</a:t>
            </a:r>
            <a:endParaRPr lang="en-US" altLang="zh-CN" dirty="0"/>
          </a:p>
          <a:p>
            <a:r>
              <a:rPr lang="zh-CN" altLang="en-US" dirty="0"/>
              <a:t>该函数</a:t>
            </a:r>
            <a:r>
              <a:rPr lang="zh-CN" altLang="zh-CN" dirty="0"/>
              <a:t>形式看似复杂，但实际上只有</a:t>
            </a:r>
            <a:r>
              <a:rPr lang="en-US" altLang="zh-CN" dirty="0"/>
              <a:t>6</a:t>
            </a:r>
            <a:r>
              <a:rPr lang="zh-CN" altLang="zh-CN" dirty="0"/>
              <a:t>个待估参数，稳定的参数估计比较容易实现</a:t>
            </a:r>
            <a:endParaRPr lang="zh-CN" altLang="en-US" dirty="0"/>
          </a:p>
        </p:txBody>
      </p:sp>
    </p:spTree>
    <p:extLst>
      <p:ext uri="{BB962C8B-B14F-4D97-AF65-F5344CB8AC3E}">
        <p14:creationId xmlns:p14="http://schemas.microsoft.com/office/powerpoint/2010/main" val="2188536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三次指数样条</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en-US" dirty="0"/>
                  <a:t>三次指数样条函数</a:t>
                </a:r>
                <a:endParaRPr lang="en-US" altLang="zh-CN" dirty="0"/>
              </a:p>
              <a:p>
                <a:pPr lvl="1"/>
                <a:endParaRPr lang="en-US" altLang="zh-CN" dirty="0"/>
              </a:p>
              <a:p>
                <a:pPr marL="344487" lvl="1" indent="0">
                  <a:buNone/>
                </a:pPr>
                <a14:m>
                  <m:oMath xmlns:m="http://schemas.openxmlformats.org/officeDocument/2006/math">
                    <m:sSubSup>
                      <m:sSubSupPr>
                        <m:ctrlPr>
                          <a:rPr lang="zh-CN" altLang="zh-CN" sz="2000" i="1"/>
                        </m:ctrlPr>
                      </m:sSubSupPr>
                      <m:e>
                        <m:r>
                          <a:rPr lang="en-US" altLang="zh-CN" sz="2000" i="1"/>
                          <m:t>𝐵</m:t>
                        </m:r>
                      </m:e>
                      <m:sub>
                        <m:r>
                          <m:rPr>
                            <m:nor/>
                          </m:rPr>
                          <a:rPr lang="en-US" altLang="zh-CN" sz="2000"/>
                          <m:t>0</m:t>
                        </m:r>
                      </m:sub>
                      <m:sup>
                        <m:r>
                          <a:rPr lang="en-US" altLang="zh-CN" sz="2000" i="1"/>
                          <m:t>𝑠</m:t>
                        </m:r>
                      </m:sup>
                    </m:sSubSup>
                    <m:r>
                      <a:rPr lang="en-US" altLang="zh-CN" sz="2000"/>
                      <m:t>=</m:t>
                    </m:r>
                    <m:d>
                      <m:dPr>
                        <m:begChr m:val="{"/>
                        <m:endChr m:val=""/>
                        <m:ctrlPr>
                          <a:rPr lang="zh-CN" altLang="zh-CN" sz="2000" i="1"/>
                        </m:ctrlPr>
                      </m:dPr>
                      <m:e>
                        <m:eqArr>
                          <m:eqArrPr>
                            <m:ctrlPr>
                              <a:rPr lang="zh-CN" altLang="zh-CN" sz="2000" i="1"/>
                            </m:ctrlPr>
                          </m:eqArrPr>
                          <m:e>
                            <m:sSub>
                              <m:sSubPr>
                                <m:ctrlPr>
                                  <a:rPr lang="zh-CN" altLang="zh-CN" sz="2000" i="1"/>
                                </m:ctrlPr>
                              </m:sSubPr>
                              <m:e>
                                <m:d>
                                  <m:dPr>
                                    <m:ctrlPr>
                                      <a:rPr lang="zh-CN" altLang="zh-CN" sz="2000" i="1"/>
                                    </m:ctrlPr>
                                  </m:dPr>
                                  <m:e>
                                    <m:sSubSup>
                                      <m:sSubSupPr>
                                        <m:ctrlPr>
                                          <a:rPr lang="zh-CN" altLang="zh-CN" sz="2000" i="1"/>
                                        </m:ctrlPr>
                                      </m:sSubSupPr>
                                      <m:e>
                                        <m:r>
                                          <a:rPr lang="en-US" altLang="zh-CN" sz="2000" i="1"/>
                                          <m:t>𝐵</m:t>
                                        </m:r>
                                      </m:e>
                                      <m:sub>
                                        <m:r>
                                          <m:rPr>
                                            <m:nor/>
                                          </m:rPr>
                                          <a:rPr lang="en-US" altLang="zh-CN" sz="2000"/>
                                          <m:t>0</m:t>
                                        </m:r>
                                      </m:sub>
                                      <m:sup>
                                        <m:r>
                                          <a:rPr lang="en-US" altLang="zh-CN" sz="2000" i="1"/>
                                          <m:t>𝑠</m:t>
                                        </m:r>
                                      </m:sup>
                                    </m:sSubSup>
                                  </m:e>
                                </m:d>
                              </m:e>
                              <m:sub>
                                <m:r>
                                  <a:rPr lang="en-US" altLang="zh-CN" sz="2000"/>
                                  <m:t>1</m:t>
                                </m:r>
                              </m:sub>
                            </m:sSub>
                            <m:r>
                              <a:rPr lang="en-US" altLang="zh-CN" sz="2000"/>
                              <m:t>=</m:t>
                            </m:r>
                            <m:sSub>
                              <m:sSubPr>
                                <m:ctrlPr>
                                  <a:rPr lang="zh-CN" altLang="zh-CN" sz="2000" i="1"/>
                                </m:ctrlPr>
                              </m:sSubPr>
                              <m:e>
                                <m:r>
                                  <a:rPr lang="en-US" altLang="zh-CN" sz="2000" i="1"/>
                                  <m:t>𝑎</m:t>
                                </m:r>
                              </m:e>
                              <m:sub>
                                <m:r>
                                  <a:rPr lang="en-US" altLang="zh-CN" sz="2000"/>
                                  <m:t>1</m:t>
                                </m:r>
                              </m:sub>
                            </m:sSub>
                            <m:sSup>
                              <m:sSupPr>
                                <m:ctrlPr>
                                  <a:rPr lang="zh-CN" altLang="zh-CN" sz="2000" i="1"/>
                                </m:ctrlPr>
                              </m:sSupPr>
                              <m:e>
                                <m:r>
                                  <a:rPr lang="en-US" altLang="zh-CN" sz="2000" i="1"/>
                                  <m:t>𝑒</m:t>
                                </m:r>
                              </m:e>
                              <m:sup>
                                <m:r>
                                  <a:rPr lang="en-US" altLang="zh-CN" sz="2000" i="1"/>
                                  <m:t>−</m:t>
                                </m:r>
                                <m:r>
                                  <a:rPr lang="en-US" altLang="zh-CN" sz="2000"/>
                                  <m:t>3</m:t>
                                </m:r>
                                <m:r>
                                  <a:rPr lang="en-US" altLang="zh-CN" sz="2000" i="1"/>
                                  <m:t>𝑢𝑠</m:t>
                                </m:r>
                              </m:sup>
                            </m:sSup>
                            <m:r>
                              <a:rPr lang="en-US" altLang="zh-CN" sz="2000"/>
                              <m:t>+</m:t>
                            </m:r>
                            <m:sSub>
                              <m:sSubPr>
                                <m:ctrlPr>
                                  <a:rPr lang="zh-CN" altLang="zh-CN" sz="2000" i="1"/>
                                </m:ctrlPr>
                              </m:sSubPr>
                              <m:e>
                                <m:r>
                                  <a:rPr lang="en-US" altLang="zh-CN" sz="2000" i="1"/>
                                  <m:t>𝑏</m:t>
                                </m:r>
                              </m:e>
                              <m:sub>
                                <m:r>
                                  <a:rPr lang="en-US" altLang="zh-CN" sz="2000"/>
                                  <m:t>1</m:t>
                                </m:r>
                              </m:sub>
                            </m:sSub>
                            <m:sSup>
                              <m:sSupPr>
                                <m:ctrlPr>
                                  <a:rPr lang="zh-CN" altLang="zh-CN" sz="2000" i="1"/>
                                </m:ctrlPr>
                              </m:sSupPr>
                              <m:e>
                                <m:r>
                                  <a:rPr lang="en-US" altLang="zh-CN" sz="2000" i="1"/>
                                  <m:t>𝑒</m:t>
                                </m:r>
                              </m:e>
                              <m:sup>
                                <m:r>
                                  <a:rPr lang="en-US" altLang="zh-CN" sz="2000" i="1"/>
                                  <m:t>−</m:t>
                                </m:r>
                                <m:r>
                                  <a:rPr lang="en-US" altLang="zh-CN" sz="2000"/>
                                  <m:t>2</m:t>
                                </m:r>
                                <m:r>
                                  <a:rPr lang="en-US" altLang="zh-CN" sz="2000" i="1"/>
                                  <m:t>𝑢𝑠</m:t>
                                </m:r>
                              </m:sup>
                            </m:sSup>
                            <m:r>
                              <a:rPr lang="en-US" altLang="zh-CN" sz="2000"/>
                              <m:t>+</m:t>
                            </m:r>
                            <m:sSub>
                              <m:sSubPr>
                                <m:ctrlPr>
                                  <a:rPr lang="zh-CN" altLang="zh-CN" sz="2000" i="1"/>
                                </m:ctrlPr>
                              </m:sSubPr>
                              <m:e>
                                <m:r>
                                  <a:rPr lang="en-US" altLang="zh-CN" sz="2000" i="1"/>
                                  <m:t>𝑐</m:t>
                                </m:r>
                              </m:e>
                              <m:sub>
                                <m:r>
                                  <a:rPr lang="en-US" altLang="zh-CN" sz="2000"/>
                                  <m:t>1</m:t>
                                </m:r>
                              </m:sub>
                            </m:sSub>
                            <m:sSup>
                              <m:sSupPr>
                                <m:ctrlPr>
                                  <a:rPr lang="zh-CN" altLang="zh-CN" sz="2000" i="1"/>
                                </m:ctrlPr>
                              </m:sSupPr>
                              <m:e>
                                <m:r>
                                  <a:rPr lang="en-US" altLang="zh-CN" sz="2000" i="1"/>
                                  <m:t>𝑒</m:t>
                                </m:r>
                              </m:e>
                              <m:sup>
                                <m:r>
                                  <a:rPr lang="en-US" altLang="zh-CN" sz="2000" i="1"/>
                                  <m:t>−</m:t>
                                </m:r>
                                <m:r>
                                  <a:rPr lang="en-US" altLang="zh-CN" sz="2000" i="1"/>
                                  <m:t>𝑢𝑠</m:t>
                                </m:r>
                              </m:sup>
                            </m:sSup>
                            <m:r>
                              <a:rPr lang="en-US" altLang="zh-CN" sz="2000"/>
                              <m:t>+</m:t>
                            </m:r>
                            <m:sSub>
                              <m:sSubPr>
                                <m:ctrlPr>
                                  <a:rPr lang="zh-CN" altLang="zh-CN" sz="2000" i="1"/>
                                </m:ctrlPr>
                              </m:sSubPr>
                              <m:e>
                                <m:r>
                                  <a:rPr lang="en-US" altLang="zh-CN" sz="2000" i="1"/>
                                  <m:t>𝑑</m:t>
                                </m:r>
                              </m:e>
                              <m:sub>
                                <m:r>
                                  <a:rPr lang="en-US" altLang="zh-CN" sz="2000"/>
                                  <m:t>1</m:t>
                                </m:r>
                              </m:sub>
                            </m:sSub>
                            <m:r>
                              <m:rPr>
                                <m:nor/>
                              </m:rPr>
                              <a:rPr lang="zh-CN" altLang="zh-CN" sz="2000"/>
                              <m:t>       </m:t>
                            </m:r>
                            <m:r>
                              <a:rPr lang="en-US" altLang="zh-CN" sz="2000"/>
                              <m:t>∀</m:t>
                            </m:r>
                            <m:r>
                              <a:rPr lang="en-US" altLang="zh-CN" sz="2000" i="1"/>
                              <m:t>𝑠</m:t>
                            </m:r>
                            <m:r>
                              <a:rPr lang="en-US" altLang="zh-CN" sz="2000"/>
                              <m:t>∈</m:t>
                            </m:r>
                            <m:d>
                              <m:dPr>
                                <m:begChr m:val="["/>
                                <m:endChr m:val="]"/>
                                <m:ctrlPr>
                                  <a:rPr lang="zh-CN" altLang="zh-CN" sz="2000" i="1"/>
                                </m:ctrlPr>
                              </m:dPr>
                              <m:e>
                                <m:r>
                                  <a:rPr lang="en-US" altLang="zh-CN" sz="2000"/>
                                  <m:t>0,5</m:t>
                                </m:r>
                              </m:e>
                            </m:d>
                          </m:e>
                          <m:e>
                            <m:sSub>
                              <m:sSubPr>
                                <m:ctrlPr>
                                  <a:rPr lang="zh-CN" altLang="zh-CN" sz="2000" i="1"/>
                                </m:ctrlPr>
                              </m:sSubPr>
                              <m:e>
                                <m:d>
                                  <m:dPr>
                                    <m:ctrlPr>
                                      <a:rPr lang="zh-CN" altLang="zh-CN" sz="2000" i="1"/>
                                    </m:ctrlPr>
                                  </m:dPr>
                                  <m:e>
                                    <m:sSubSup>
                                      <m:sSubSupPr>
                                        <m:ctrlPr>
                                          <a:rPr lang="zh-CN" altLang="zh-CN" sz="2000" i="1"/>
                                        </m:ctrlPr>
                                      </m:sSubSupPr>
                                      <m:e>
                                        <m:r>
                                          <a:rPr lang="en-US" altLang="zh-CN" sz="2000" i="1"/>
                                          <m:t>𝐵</m:t>
                                        </m:r>
                                      </m:e>
                                      <m:sub>
                                        <m:r>
                                          <m:rPr>
                                            <m:nor/>
                                          </m:rPr>
                                          <a:rPr lang="en-US" altLang="zh-CN" sz="2000"/>
                                          <m:t>0</m:t>
                                        </m:r>
                                      </m:sub>
                                      <m:sup>
                                        <m:r>
                                          <a:rPr lang="en-US" altLang="zh-CN" sz="2000" i="1"/>
                                          <m:t>𝑠</m:t>
                                        </m:r>
                                      </m:sup>
                                    </m:sSubSup>
                                  </m:e>
                                </m:d>
                              </m:e>
                              <m:sub>
                                <m:r>
                                  <a:rPr lang="en-US" altLang="zh-CN" sz="2000"/>
                                  <m:t>2</m:t>
                                </m:r>
                              </m:sub>
                            </m:sSub>
                            <m:r>
                              <m:rPr>
                                <m:nor/>
                              </m:rPr>
                              <a:rPr lang="zh-CN" altLang="zh-CN" sz="2000"/>
                              <m:t> </m:t>
                            </m:r>
                            <m:r>
                              <m:rPr>
                                <m:nor/>
                              </m:rPr>
                              <a:rPr lang="en-US" altLang="zh-CN" sz="2000"/>
                              <m:t>=</m:t>
                            </m:r>
                            <m:sSub>
                              <m:sSubPr>
                                <m:ctrlPr>
                                  <a:rPr lang="zh-CN" altLang="zh-CN" sz="2000" i="1"/>
                                </m:ctrlPr>
                              </m:sSubPr>
                              <m:e>
                                <m:r>
                                  <a:rPr lang="en-US" altLang="zh-CN" sz="2000" i="1"/>
                                  <m:t>𝑎</m:t>
                                </m:r>
                              </m:e>
                              <m:sub>
                                <m:r>
                                  <a:rPr lang="en-US" altLang="zh-CN" sz="2000"/>
                                  <m:t>2</m:t>
                                </m:r>
                              </m:sub>
                            </m:sSub>
                            <m:sSup>
                              <m:sSupPr>
                                <m:ctrlPr>
                                  <a:rPr lang="zh-CN" altLang="zh-CN" sz="2000" i="1"/>
                                </m:ctrlPr>
                              </m:sSupPr>
                              <m:e>
                                <m:r>
                                  <a:rPr lang="en-US" altLang="zh-CN" sz="2000" i="1"/>
                                  <m:t>𝑒</m:t>
                                </m:r>
                              </m:e>
                              <m:sup>
                                <m:r>
                                  <a:rPr lang="en-US" altLang="zh-CN" sz="2000" i="1"/>
                                  <m:t>−</m:t>
                                </m:r>
                                <m:r>
                                  <a:rPr lang="en-US" altLang="zh-CN" sz="2000"/>
                                  <m:t>3</m:t>
                                </m:r>
                                <m:r>
                                  <a:rPr lang="en-US" altLang="zh-CN" sz="2000" i="1"/>
                                  <m:t>𝑢𝑠</m:t>
                                </m:r>
                              </m:sup>
                            </m:sSup>
                            <m:r>
                              <a:rPr lang="en-US" altLang="zh-CN" sz="2000"/>
                              <m:t>+</m:t>
                            </m:r>
                            <m:sSub>
                              <m:sSubPr>
                                <m:ctrlPr>
                                  <a:rPr lang="zh-CN" altLang="zh-CN" sz="2000" i="1"/>
                                </m:ctrlPr>
                              </m:sSubPr>
                              <m:e>
                                <m:r>
                                  <a:rPr lang="en-US" altLang="zh-CN" sz="2000" i="1"/>
                                  <m:t>𝑏</m:t>
                                </m:r>
                              </m:e>
                              <m:sub>
                                <m:r>
                                  <a:rPr lang="en-US" altLang="zh-CN" sz="2000"/>
                                  <m:t>2</m:t>
                                </m:r>
                              </m:sub>
                            </m:sSub>
                            <m:sSup>
                              <m:sSupPr>
                                <m:ctrlPr>
                                  <a:rPr lang="zh-CN" altLang="zh-CN" sz="2000" i="1"/>
                                </m:ctrlPr>
                              </m:sSupPr>
                              <m:e>
                                <m:r>
                                  <a:rPr lang="en-US" altLang="zh-CN" sz="2000" i="1"/>
                                  <m:t>𝑒</m:t>
                                </m:r>
                              </m:e>
                              <m:sup>
                                <m:r>
                                  <a:rPr lang="en-US" altLang="zh-CN" sz="2000" i="1"/>
                                  <m:t>−</m:t>
                                </m:r>
                                <m:r>
                                  <a:rPr lang="en-US" altLang="zh-CN" sz="2000"/>
                                  <m:t>2</m:t>
                                </m:r>
                                <m:r>
                                  <a:rPr lang="en-US" altLang="zh-CN" sz="2000" i="1"/>
                                  <m:t>𝑢𝑠</m:t>
                                </m:r>
                              </m:sup>
                            </m:sSup>
                            <m:r>
                              <a:rPr lang="en-US" altLang="zh-CN" sz="2000"/>
                              <m:t>+</m:t>
                            </m:r>
                            <m:sSub>
                              <m:sSubPr>
                                <m:ctrlPr>
                                  <a:rPr lang="zh-CN" altLang="zh-CN" sz="2000" i="1"/>
                                </m:ctrlPr>
                              </m:sSubPr>
                              <m:e>
                                <m:r>
                                  <a:rPr lang="en-US" altLang="zh-CN" sz="2000" i="1"/>
                                  <m:t>𝑐</m:t>
                                </m:r>
                              </m:e>
                              <m:sub>
                                <m:r>
                                  <a:rPr lang="en-US" altLang="zh-CN" sz="2000"/>
                                  <m:t>2</m:t>
                                </m:r>
                              </m:sub>
                            </m:sSub>
                            <m:sSup>
                              <m:sSupPr>
                                <m:ctrlPr>
                                  <a:rPr lang="zh-CN" altLang="zh-CN" sz="2000" i="1"/>
                                </m:ctrlPr>
                              </m:sSupPr>
                              <m:e>
                                <m:r>
                                  <a:rPr lang="en-US" altLang="zh-CN" sz="2000" i="1"/>
                                  <m:t>𝑒</m:t>
                                </m:r>
                              </m:e>
                              <m:sup>
                                <m:r>
                                  <a:rPr lang="en-US" altLang="zh-CN" sz="2000" i="1"/>
                                  <m:t>−</m:t>
                                </m:r>
                                <m:r>
                                  <a:rPr lang="en-US" altLang="zh-CN" sz="2000" i="1"/>
                                  <m:t>𝑢𝑠</m:t>
                                </m:r>
                              </m:sup>
                            </m:sSup>
                            <m:r>
                              <a:rPr lang="en-US" altLang="zh-CN" sz="2000"/>
                              <m:t>+</m:t>
                            </m:r>
                            <m:sSub>
                              <m:sSubPr>
                                <m:ctrlPr>
                                  <a:rPr lang="zh-CN" altLang="zh-CN" sz="2000" i="1"/>
                                </m:ctrlPr>
                              </m:sSubPr>
                              <m:e>
                                <m:r>
                                  <a:rPr lang="en-US" altLang="zh-CN" sz="2000" i="1"/>
                                  <m:t>𝑑</m:t>
                                </m:r>
                              </m:e>
                              <m:sub>
                                <m:r>
                                  <a:rPr lang="en-US" altLang="zh-CN" sz="2000"/>
                                  <m:t>2</m:t>
                                </m:r>
                              </m:sub>
                            </m:sSub>
                            <m:r>
                              <m:rPr>
                                <m:nor/>
                              </m:rPr>
                              <a:rPr lang="en-US" altLang="zh-CN" sz="2000"/>
                              <m:t> </m:t>
                            </m:r>
                            <m:r>
                              <m:rPr>
                                <m:nor/>
                              </m:rPr>
                              <a:rPr lang="zh-CN" altLang="zh-CN" sz="2000"/>
                              <m:t>    </m:t>
                            </m:r>
                            <m:r>
                              <a:rPr lang="en-US" altLang="zh-CN" sz="2000"/>
                              <m:t>∀</m:t>
                            </m:r>
                            <m:r>
                              <a:rPr lang="en-US" altLang="zh-CN" sz="2000" i="1"/>
                              <m:t>𝑠</m:t>
                            </m:r>
                            <m:r>
                              <a:rPr lang="en-US" altLang="zh-CN" sz="2000"/>
                              <m:t>∈</m:t>
                            </m:r>
                            <m:d>
                              <m:dPr>
                                <m:begChr m:val="["/>
                                <m:endChr m:val="]"/>
                                <m:ctrlPr>
                                  <a:rPr lang="zh-CN" altLang="zh-CN" sz="2000" i="1"/>
                                </m:ctrlPr>
                              </m:dPr>
                              <m:e>
                                <m:r>
                                  <a:rPr lang="en-US" altLang="zh-CN" sz="2000"/>
                                  <m:t>5,15</m:t>
                                </m:r>
                              </m:e>
                            </m:d>
                          </m:e>
                          <m:e>
                            <m:sSub>
                              <m:sSubPr>
                                <m:ctrlPr>
                                  <a:rPr lang="zh-CN" altLang="zh-CN" sz="2000" i="1"/>
                                </m:ctrlPr>
                              </m:sSubPr>
                              <m:e>
                                <m:d>
                                  <m:dPr>
                                    <m:ctrlPr>
                                      <a:rPr lang="zh-CN" altLang="zh-CN" sz="2000" i="1"/>
                                    </m:ctrlPr>
                                  </m:dPr>
                                  <m:e>
                                    <m:sSubSup>
                                      <m:sSubSupPr>
                                        <m:ctrlPr>
                                          <a:rPr lang="zh-CN" altLang="zh-CN" sz="2000" i="1"/>
                                        </m:ctrlPr>
                                      </m:sSubSupPr>
                                      <m:e>
                                        <m:r>
                                          <a:rPr lang="en-US" altLang="zh-CN" sz="2000" i="1"/>
                                          <m:t>𝐵</m:t>
                                        </m:r>
                                      </m:e>
                                      <m:sub>
                                        <m:r>
                                          <m:rPr>
                                            <m:nor/>
                                          </m:rPr>
                                          <a:rPr lang="en-US" altLang="zh-CN" sz="2000"/>
                                          <m:t>0</m:t>
                                        </m:r>
                                      </m:sub>
                                      <m:sup>
                                        <m:r>
                                          <a:rPr lang="en-US" altLang="zh-CN" sz="2000" i="1"/>
                                          <m:t>𝑠</m:t>
                                        </m:r>
                                      </m:sup>
                                    </m:sSubSup>
                                  </m:e>
                                </m:d>
                              </m:e>
                              <m:sub>
                                <m:r>
                                  <a:rPr lang="en-US" altLang="zh-CN" sz="2000"/>
                                  <m:t>3</m:t>
                                </m:r>
                              </m:sub>
                            </m:sSub>
                            <m:r>
                              <a:rPr lang="en-US" altLang="zh-CN" sz="2000"/>
                              <m:t>=</m:t>
                            </m:r>
                            <m:sSub>
                              <m:sSubPr>
                                <m:ctrlPr>
                                  <a:rPr lang="zh-CN" altLang="zh-CN" sz="2000" i="1"/>
                                </m:ctrlPr>
                              </m:sSubPr>
                              <m:e>
                                <m:r>
                                  <a:rPr lang="en-US" altLang="zh-CN" sz="2000" i="1"/>
                                  <m:t>𝑎</m:t>
                                </m:r>
                              </m:e>
                              <m:sub>
                                <m:r>
                                  <a:rPr lang="en-US" altLang="zh-CN" sz="2000"/>
                                  <m:t>3</m:t>
                                </m:r>
                              </m:sub>
                            </m:sSub>
                            <m:sSup>
                              <m:sSupPr>
                                <m:ctrlPr>
                                  <a:rPr lang="zh-CN" altLang="zh-CN" sz="2000" i="1"/>
                                </m:ctrlPr>
                              </m:sSupPr>
                              <m:e>
                                <m:r>
                                  <a:rPr lang="en-US" altLang="zh-CN" sz="2000" i="1"/>
                                  <m:t>𝑒</m:t>
                                </m:r>
                              </m:e>
                              <m:sup>
                                <m:r>
                                  <a:rPr lang="en-US" altLang="zh-CN" sz="2000" i="1"/>
                                  <m:t>−</m:t>
                                </m:r>
                                <m:r>
                                  <a:rPr lang="en-US" altLang="zh-CN" sz="2000"/>
                                  <m:t>3</m:t>
                                </m:r>
                                <m:r>
                                  <a:rPr lang="en-US" altLang="zh-CN" sz="2000" i="1"/>
                                  <m:t>𝑢𝑠</m:t>
                                </m:r>
                              </m:sup>
                            </m:sSup>
                            <m:r>
                              <a:rPr lang="en-US" altLang="zh-CN" sz="2000"/>
                              <m:t>+</m:t>
                            </m:r>
                            <m:sSub>
                              <m:sSubPr>
                                <m:ctrlPr>
                                  <a:rPr lang="zh-CN" altLang="zh-CN" sz="2000" i="1"/>
                                </m:ctrlPr>
                              </m:sSubPr>
                              <m:e>
                                <m:r>
                                  <a:rPr lang="en-US" altLang="zh-CN" sz="2000" i="1"/>
                                  <m:t>𝑏</m:t>
                                </m:r>
                              </m:e>
                              <m:sub>
                                <m:r>
                                  <a:rPr lang="en-US" altLang="zh-CN" sz="2000"/>
                                  <m:t>3</m:t>
                                </m:r>
                              </m:sub>
                            </m:sSub>
                            <m:sSup>
                              <m:sSupPr>
                                <m:ctrlPr>
                                  <a:rPr lang="zh-CN" altLang="zh-CN" sz="2000" i="1"/>
                                </m:ctrlPr>
                              </m:sSupPr>
                              <m:e>
                                <m:r>
                                  <a:rPr lang="en-US" altLang="zh-CN" sz="2000" i="1"/>
                                  <m:t>𝑒</m:t>
                                </m:r>
                              </m:e>
                              <m:sup>
                                <m:r>
                                  <a:rPr lang="en-US" altLang="zh-CN" sz="2000" i="1"/>
                                  <m:t>−</m:t>
                                </m:r>
                                <m:r>
                                  <a:rPr lang="en-US" altLang="zh-CN" sz="2000"/>
                                  <m:t>2</m:t>
                                </m:r>
                                <m:r>
                                  <a:rPr lang="en-US" altLang="zh-CN" sz="2000" i="1"/>
                                  <m:t>𝑢𝑠</m:t>
                                </m:r>
                              </m:sup>
                            </m:sSup>
                            <m:r>
                              <a:rPr lang="en-US" altLang="zh-CN" sz="2000"/>
                              <m:t>+</m:t>
                            </m:r>
                            <m:sSub>
                              <m:sSubPr>
                                <m:ctrlPr>
                                  <a:rPr lang="zh-CN" altLang="zh-CN" sz="2000" i="1"/>
                                </m:ctrlPr>
                              </m:sSubPr>
                              <m:e>
                                <m:r>
                                  <a:rPr lang="en-US" altLang="zh-CN" sz="2000" i="1"/>
                                  <m:t>𝑐</m:t>
                                </m:r>
                              </m:e>
                              <m:sub>
                                <m:r>
                                  <a:rPr lang="en-US" altLang="zh-CN" sz="2000"/>
                                  <m:t>3</m:t>
                                </m:r>
                              </m:sub>
                            </m:sSub>
                            <m:sSup>
                              <m:sSupPr>
                                <m:ctrlPr>
                                  <a:rPr lang="zh-CN" altLang="zh-CN" sz="2000" i="1"/>
                                </m:ctrlPr>
                              </m:sSupPr>
                              <m:e>
                                <m:r>
                                  <a:rPr lang="en-US" altLang="zh-CN" sz="2000" i="1"/>
                                  <m:t>𝑒</m:t>
                                </m:r>
                              </m:e>
                              <m:sup>
                                <m:r>
                                  <a:rPr lang="en-US" altLang="zh-CN" sz="2000" i="1"/>
                                  <m:t>−</m:t>
                                </m:r>
                                <m:r>
                                  <a:rPr lang="en-US" altLang="zh-CN" sz="2000" i="1"/>
                                  <m:t>𝑢𝑠</m:t>
                                </m:r>
                              </m:sup>
                            </m:sSup>
                            <m:r>
                              <a:rPr lang="en-US" altLang="zh-CN" sz="2000"/>
                              <m:t>+</m:t>
                            </m:r>
                            <m:sSub>
                              <m:sSubPr>
                                <m:ctrlPr>
                                  <a:rPr lang="zh-CN" altLang="zh-CN" sz="2000" i="1"/>
                                </m:ctrlPr>
                              </m:sSubPr>
                              <m:e>
                                <m:r>
                                  <a:rPr lang="en-US" altLang="zh-CN" sz="2000" i="1"/>
                                  <m:t>𝑑</m:t>
                                </m:r>
                              </m:e>
                              <m:sub>
                                <m:r>
                                  <a:rPr lang="en-US" altLang="zh-CN" sz="2000"/>
                                  <m:t>3</m:t>
                                </m:r>
                              </m:sub>
                            </m:sSub>
                            <m:r>
                              <m:rPr>
                                <m:nor/>
                              </m:rPr>
                              <a:rPr lang="zh-CN" altLang="zh-CN" sz="2000"/>
                              <m:t>     </m:t>
                            </m:r>
                            <m:r>
                              <a:rPr lang="en-US" altLang="zh-CN" sz="2000"/>
                              <m:t>∀</m:t>
                            </m:r>
                            <m:r>
                              <a:rPr lang="en-US" altLang="zh-CN" sz="2000" i="1"/>
                              <m:t>𝑠</m:t>
                            </m:r>
                            <m:r>
                              <a:rPr lang="en-US" altLang="zh-CN" sz="2000"/>
                              <m:t>∈</m:t>
                            </m:r>
                            <m:d>
                              <m:dPr>
                                <m:begChr m:val="["/>
                                <m:endChr m:val="]"/>
                                <m:ctrlPr>
                                  <a:rPr lang="zh-CN" altLang="zh-CN" sz="2000" i="1"/>
                                </m:ctrlPr>
                              </m:dPr>
                              <m:e>
                                <m:r>
                                  <a:rPr lang="en-US" altLang="zh-CN" sz="2000"/>
                                  <m:t>15,30</m:t>
                                </m:r>
                              </m:e>
                            </m:d>
                          </m:e>
                        </m:eqArr>
                      </m:e>
                    </m:d>
                  </m:oMath>
                </a14:m>
                <a:r>
                  <a:rPr lang="zh-CN" altLang="zh-CN" dirty="0">
                    <a:effectLst/>
                  </a:rPr>
                  <a:t> </a:t>
                </a:r>
                <a:endParaRPr lang="en-US" altLang="zh-CN" dirty="0"/>
              </a:p>
              <a:p>
                <a:pPr lvl="1"/>
                <a:endParaRPr lang="en-US" altLang="zh-CN" dirty="0"/>
              </a:p>
              <a:p>
                <a:pPr lvl="1"/>
                <a:endParaRPr lang="en-US" altLang="zh-CN" sz="900" dirty="0"/>
              </a:p>
              <a:p>
                <a:r>
                  <a:rPr lang="zh-CN" altLang="en-US" dirty="0"/>
                  <a:t>约束条件</a:t>
                </a:r>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711"/>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85557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mc:AlternateContent xmlns:mc="http://schemas.openxmlformats.org/markup-compatibility/2006">
        <mc:Choice xmlns:a14="http://schemas.microsoft.com/office/drawing/2010/main" Requires="a14">
          <p:sp>
            <p:nvSpPr>
              <p:cNvPr id="8" name="矩形 7">
                <a:extLst>
                  <a:ext uri="{FF2B5EF4-FFF2-40B4-BE49-F238E27FC236}">
                    <a16:creationId xmlns:a16="http://schemas.microsoft.com/office/drawing/2014/main" id="{7D3882E3-3803-F248-AEEC-44CC561BBA7B}"/>
                  </a:ext>
                </a:extLst>
              </p:cNvPr>
              <p:cNvSpPr/>
              <p:nvPr/>
            </p:nvSpPr>
            <p:spPr>
              <a:xfrm>
                <a:off x="3200400" y="5105400"/>
                <a:ext cx="2260362" cy="1117998"/>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d>
                        <m:dPr>
                          <m:begChr m:val="{"/>
                          <m:endChr m:val=""/>
                          <m:ctrlPr>
                            <a:rPr lang="zh-CN" altLang="en-US">
                              <a:solidFill>
                                <a:srgbClr val="836967"/>
                              </a:solidFill>
                              <a:latin typeface="Cambria Math" panose="02040503050406030204" pitchFamily="18" charset="0"/>
                            </a:rPr>
                          </m:ctrlPr>
                        </m:dPr>
                        <m:e>
                          <m:eqArr>
                            <m:eqArrPr>
                              <m:ctrlPr>
                                <a:rPr lang="zh-CN" altLang="en-US">
                                  <a:solidFill>
                                    <a:srgbClr val="836967"/>
                                  </a:solidFill>
                                  <a:latin typeface="Cambria Math" panose="02040503050406030204" pitchFamily="18" charset="0"/>
                                </a:rPr>
                              </m:ctrlPr>
                            </m:eqArrPr>
                            <m:e>
                              <m:r>
                                <a:rPr lang="zh-CN" altLang="en-US">
                                  <a:latin typeface="Cambria Math" panose="02040503050406030204" pitchFamily="18" charset="0"/>
                                </a:rPr>
                                <m:t>&amp;</m:t>
                              </m:r>
                              <m:sSubSup>
                                <m:sSubSupPr>
                                  <m:ctrlPr>
                                    <a:rPr lang="zh-CN" altLang="en-US" i="1">
                                      <a:solidFill>
                                        <a:srgbClr val="836967"/>
                                      </a:solidFill>
                                      <a:latin typeface="Cambria Math" panose="02040503050406030204" pitchFamily="18" charset="0"/>
                                    </a:rPr>
                                  </m:ctrlPr>
                                </m:sSubSupPr>
                                <m:e>
                                  <m:d>
                                    <m:dPr>
                                      <m:ctrlPr>
                                        <a:rPr lang="zh-CN" altLang="en-US" i="1">
                                          <a:solidFill>
                                            <a:srgbClr val="836967"/>
                                          </a:solidFill>
                                          <a:latin typeface="Cambria Math" panose="02040503050406030204" pitchFamily="18" charset="0"/>
                                        </a:rPr>
                                      </m:ctrlPr>
                                    </m:dPr>
                                    <m:e>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0</m:t>
                                          </m:r>
                                        </m:sub>
                                        <m:sup>
                                          <m:r>
                                            <a:rPr lang="zh-CN" altLang="en-US" i="0">
                                              <a:latin typeface="Cambria Math" panose="02040503050406030204" pitchFamily="18" charset="0"/>
                                            </a:rPr>
                                            <m:t>5</m:t>
                                          </m:r>
                                        </m:sup>
                                      </m:sSubSup>
                                    </m:e>
                                  </m:d>
                                </m:e>
                                <m:sub>
                                  <m:r>
                                    <a:rPr lang="zh-CN" altLang="en-US" i="0">
                                      <a:latin typeface="Cambria Math" panose="02040503050406030204" pitchFamily="18" charset="0"/>
                                    </a:rPr>
                                    <m:t>1</m:t>
                                  </m:r>
                                </m:sub>
                                <m:sup>
                                  <m:d>
                                    <m:dPr>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𝑖</m:t>
                                      </m:r>
                                    </m:e>
                                  </m:d>
                                </m:sup>
                              </m:sSubSup>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d>
                                    <m:dPr>
                                      <m:ctrlPr>
                                        <a:rPr lang="zh-CN" altLang="en-US" i="1">
                                          <a:solidFill>
                                            <a:srgbClr val="836967"/>
                                          </a:solidFill>
                                          <a:latin typeface="Cambria Math" panose="02040503050406030204" pitchFamily="18" charset="0"/>
                                        </a:rPr>
                                      </m:ctrlPr>
                                    </m:dPr>
                                    <m:e>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0</m:t>
                                          </m:r>
                                        </m:sub>
                                        <m:sup>
                                          <m:r>
                                            <a:rPr lang="zh-CN" altLang="en-US" i="0">
                                              <a:latin typeface="Cambria Math" panose="02040503050406030204" pitchFamily="18" charset="0"/>
                                            </a:rPr>
                                            <m:t>5</m:t>
                                          </m:r>
                                        </m:sup>
                                      </m:sSubSup>
                                    </m:e>
                                  </m:d>
                                </m:e>
                                <m:sub>
                                  <m:r>
                                    <a:rPr lang="zh-CN" altLang="en-US" i="0">
                                      <a:latin typeface="Cambria Math" panose="02040503050406030204" pitchFamily="18" charset="0"/>
                                    </a:rPr>
                                    <m:t>2</m:t>
                                  </m:r>
                                </m:sub>
                                <m:sup>
                                  <m:d>
                                    <m:dPr>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𝑖</m:t>
                                      </m:r>
                                    </m:e>
                                  </m:d>
                                </m:sup>
                              </m:sSubSup>
                            </m:e>
                            <m:e>
                              <m:r>
                                <a:rPr lang="zh-CN" altLang="en-US" i="0">
                                  <a:latin typeface="Cambria Math" panose="02040503050406030204" pitchFamily="18" charset="0"/>
                                </a:rPr>
                                <m:t>&amp;</m:t>
                              </m:r>
                              <m:sSubSup>
                                <m:sSubSupPr>
                                  <m:ctrlPr>
                                    <a:rPr lang="zh-CN" altLang="en-US" i="1">
                                      <a:solidFill>
                                        <a:srgbClr val="836967"/>
                                      </a:solidFill>
                                      <a:latin typeface="Cambria Math" panose="02040503050406030204" pitchFamily="18" charset="0"/>
                                    </a:rPr>
                                  </m:ctrlPr>
                                </m:sSubSupPr>
                                <m:e>
                                  <m:d>
                                    <m:dPr>
                                      <m:ctrlPr>
                                        <a:rPr lang="zh-CN" altLang="en-US" i="1">
                                          <a:solidFill>
                                            <a:srgbClr val="836967"/>
                                          </a:solidFill>
                                          <a:latin typeface="Cambria Math" panose="02040503050406030204" pitchFamily="18" charset="0"/>
                                        </a:rPr>
                                      </m:ctrlPr>
                                    </m:dPr>
                                    <m:e>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0</m:t>
                                          </m:r>
                                        </m:sub>
                                        <m:sup>
                                          <m:r>
                                            <a:rPr lang="zh-CN" altLang="en-US" i="0">
                                              <a:latin typeface="Cambria Math" panose="02040503050406030204" pitchFamily="18" charset="0"/>
                                            </a:rPr>
                                            <m:t>15</m:t>
                                          </m:r>
                                        </m:sup>
                                      </m:sSubSup>
                                    </m:e>
                                  </m:d>
                                </m:e>
                                <m:sub>
                                  <m:r>
                                    <a:rPr lang="zh-CN" altLang="en-US" i="0">
                                      <a:latin typeface="Cambria Math" panose="02040503050406030204" pitchFamily="18" charset="0"/>
                                    </a:rPr>
                                    <m:t>2</m:t>
                                  </m:r>
                                </m:sub>
                                <m:sup>
                                  <m:d>
                                    <m:dPr>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𝑖</m:t>
                                      </m:r>
                                    </m:e>
                                  </m:d>
                                </m:sup>
                              </m:sSubSup>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d>
                                    <m:dPr>
                                      <m:ctrlPr>
                                        <a:rPr lang="zh-CN" altLang="en-US" i="1">
                                          <a:solidFill>
                                            <a:srgbClr val="836967"/>
                                          </a:solidFill>
                                          <a:latin typeface="Cambria Math" panose="02040503050406030204" pitchFamily="18" charset="0"/>
                                        </a:rPr>
                                      </m:ctrlPr>
                                    </m:dPr>
                                    <m:e>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0</m:t>
                                          </m:r>
                                        </m:sub>
                                        <m:sup>
                                          <m:r>
                                            <a:rPr lang="zh-CN" altLang="en-US" i="0">
                                              <a:latin typeface="Cambria Math" panose="02040503050406030204" pitchFamily="18" charset="0"/>
                                            </a:rPr>
                                            <m:t>15</m:t>
                                          </m:r>
                                        </m:sup>
                                      </m:sSubSup>
                                    </m:e>
                                  </m:d>
                                </m:e>
                                <m:sub>
                                  <m:r>
                                    <a:rPr lang="zh-CN" altLang="en-US" i="0">
                                      <a:latin typeface="Cambria Math" panose="02040503050406030204" pitchFamily="18" charset="0"/>
                                    </a:rPr>
                                    <m:t>3</m:t>
                                  </m:r>
                                </m:sub>
                                <m:sup>
                                  <m:d>
                                    <m:dPr>
                                      <m:ctrlPr>
                                        <a:rPr lang="zh-CN" altLang="en-US" i="1">
                                          <a:solidFill>
                                            <a:srgbClr val="836967"/>
                                          </a:solidFill>
                                          <a:latin typeface="Cambria Math" panose="02040503050406030204" pitchFamily="18" charset="0"/>
                                        </a:rPr>
                                      </m:ctrlPr>
                                    </m:dPr>
                                    <m:e>
                                      <m:r>
                                        <a:rPr lang="zh-CN" altLang="en-US" i="1">
                                          <a:latin typeface="Cambria Math" panose="02040503050406030204" pitchFamily="18" charset="0"/>
                                        </a:rPr>
                                        <m:t>𝑖</m:t>
                                      </m:r>
                                    </m:e>
                                  </m:d>
                                </m:sup>
                              </m:sSubSup>
                            </m:e>
                          </m:eqArr>
                        </m:e>
                      </m:d>
                    </m:oMath>
                  </m:oMathPara>
                </a14:m>
                <a:endParaRPr lang="zh-CN" altLang="en-US" dirty="0"/>
              </a:p>
            </p:txBody>
          </p:sp>
        </mc:Choice>
        <mc:Fallback>
          <p:sp>
            <p:nvSpPr>
              <p:cNvPr id="8" name="矩形 7">
                <a:extLst>
                  <a:ext uri="{FF2B5EF4-FFF2-40B4-BE49-F238E27FC236}">
                    <a16:creationId xmlns:a16="http://schemas.microsoft.com/office/drawing/2014/main" id="{7D3882E3-3803-F248-AEEC-44CC561BBA7B}"/>
                  </a:ext>
                </a:extLst>
              </p:cNvPr>
              <p:cNvSpPr>
                <a:spLocks noRot="1" noChangeAspect="1" noMove="1" noResize="1" noEditPoints="1" noAdjustHandles="1" noChangeArrowheads="1" noChangeShapeType="1" noTextEdit="1"/>
              </p:cNvSpPr>
              <p:nvPr/>
            </p:nvSpPr>
            <p:spPr>
              <a:xfrm>
                <a:off x="3200400" y="5105400"/>
                <a:ext cx="2260362" cy="1117998"/>
              </a:xfrm>
              <a:prstGeom prst="rect">
                <a:avLst/>
              </a:prstGeom>
              <a:blipFill>
                <a:blip r:embed="rId3"/>
                <a:stretch>
                  <a:fillRect l="-80447" t="-210112" b="-29775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10518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2400" dirty="0"/>
              <a:t>不同信用级别的中债即期利率期限结构</a:t>
            </a:r>
            <a:r>
              <a:rPr lang="zh-CN" altLang="zh-CN" sz="1600" dirty="0"/>
              <a:t> </a:t>
            </a:r>
            <a:r>
              <a:rPr lang="zh-CN" altLang="zh-CN" sz="2400" dirty="0"/>
              <a:t>（</a:t>
            </a:r>
            <a:r>
              <a:rPr lang="en-US" altLang="zh-CN" sz="2400" dirty="0"/>
              <a:t>2020</a:t>
            </a:r>
            <a:r>
              <a:rPr lang="zh-CN" altLang="zh-CN" sz="2400" dirty="0"/>
              <a:t>年</a:t>
            </a:r>
            <a:r>
              <a:rPr lang="en-US" altLang="zh-CN" sz="2400" dirty="0"/>
              <a:t>5</a:t>
            </a:r>
            <a:r>
              <a:rPr lang="zh-CN" altLang="zh-CN" sz="2400" dirty="0"/>
              <a:t>月</a:t>
            </a:r>
            <a:r>
              <a:rPr lang="en-US" altLang="zh-CN" sz="2400" dirty="0"/>
              <a:t>13</a:t>
            </a:r>
            <a:r>
              <a:rPr lang="zh-CN" altLang="zh-CN" sz="2400" dirty="0"/>
              <a:t>日）</a:t>
            </a:r>
            <a:endParaRPr lang="zh-CN" altLang="en-US" sz="1400" dirty="0"/>
          </a:p>
        </p:txBody>
      </p:sp>
      <p:sp>
        <p:nvSpPr>
          <p:cNvPr id="5" name="内容占位符 4"/>
          <p:cNvSpPr>
            <a:spLocks noGrp="1"/>
          </p:cNvSpPr>
          <p:nvPr>
            <p:ph idx="1"/>
          </p:nvPr>
        </p:nvSpPr>
        <p:spPr/>
        <p:txBody>
          <a:bodyPr/>
          <a:lstStyle/>
          <a:p>
            <a:endParaRPr lang="zh-CN" altLang="en-US"/>
          </a:p>
        </p:txBody>
      </p:sp>
      <p:pic>
        <p:nvPicPr>
          <p:cNvPr id="3" name="图片 2">
            <a:extLst>
              <a:ext uri="{FF2B5EF4-FFF2-40B4-BE49-F238E27FC236}">
                <a16:creationId xmlns:a16="http://schemas.microsoft.com/office/drawing/2014/main" id="{FA40EB35-B016-1D40-9F7F-A31B1B7917D7}"/>
              </a:ext>
            </a:extLst>
          </p:cNvPr>
          <p:cNvPicPr>
            <a:picLocks noChangeAspect="1"/>
          </p:cNvPicPr>
          <p:nvPr/>
        </p:nvPicPr>
        <p:blipFill>
          <a:blip r:embed="rId3"/>
          <a:stretch>
            <a:fillRect/>
          </a:stretch>
        </p:blipFill>
        <p:spPr>
          <a:xfrm>
            <a:off x="609600" y="1219200"/>
            <a:ext cx="7772400" cy="5062191"/>
          </a:xfrm>
          <a:prstGeom prst="rect">
            <a:avLst/>
          </a:prstGeom>
        </p:spPr>
      </p:pic>
    </p:spTree>
    <p:extLst>
      <p:ext uri="{BB962C8B-B14F-4D97-AF65-F5344CB8AC3E}">
        <p14:creationId xmlns:p14="http://schemas.microsoft.com/office/powerpoint/2010/main" val="5348307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endParaRPr lang="zh-CN" altLang="en-US"/>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en-US" dirty="0"/>
                  <a:t>三次指数样条的简化形式</a:t>
                </a:r>
                <a:endParaRPr lang="en-US" altLang="zh-CN" dirty="0"/>
              </a:p>
              <a:p>
                <a14:m>
                  <m:oMath xmlns:m="http://schemas.openxmlformats.org/officeDocument/2006/math">
                    <m:sSubSup>
                      <m:sSubSupPr>
                        <m:ctrlPr>
                          <a:rPr lang="zh-CN" altLang="zh-CN" sz="1600" i="1"/>
                        </m:ctrlPr>
                      </m:sSubSupPr>
                      <m:e>
                        <m:r>
                          <a:rPr lang="en-US" altLang="zh-CN" sz="1600" i="1"/>
                          <m:t>𝐵</m:t>
                        </m:r>
                      </m:e>
                      <m:sub>
                        <m:r>
                          <m:rPr>
                            <m:nor/>
                          </m:rPr>
                          <a:rPr lang="en-US" altLang="zh-CN" sz="1600"/>
                          <m:t>0</m:t>
                        </m:r>
                      </m:sub>
                      <m:sup>
                        <m:r>
                          <a:rPr lang="en-US" altLang="zh-CN" sz="1600" i="1"/>
                          <m:t>𝑠</m:t>
                        </m:r>
                      </m:sup>
                    </m:sSubSup>
                    <m:r>
                      <a:rPr lang="en-US" altLang="zh-CN" sz="1600"/>
                      <m:t>=</m:t>
                    </m:r>
                    <m:d>
                      <m:dPr>
                        <m:begChr m:val="{"/>
                        <m:endChr m:val=""/>
                        <m:ctrlPr>
                          <a:rPr lang="zh-CN" altLang="zh-CN" sz="1600" i="1"/>
                        </m:ctrlPr>
                      </m:dPr>
                      <m:e>
                        <m:eqArr>
                          <m:eqArrPr>
                            <m:ctrlPr>
                              <a:rPr lang="zh-CN" altLang="zh-CN" sz="1600" i="1"/>
                            </m:ctrlPr>
                          </m:eqArrPr>
                          <m:e>
                            <m:sSub>
                              <m:sSubPr>
                                <m:ctrlPr>
                                  <a:rPr lang="zh-CN" altLang="zh-CN" sz="1600" i="1"/>
                                </m:ctrlPr>
                              </m:sSubPr>
                              <m:e>
                                <m:d>
                                  <m:dPr>
                                    <m:ctrlPr>
                                      <a:rPr lang="zh-CN" altLang="zh-CN" sz="1600" i="1"/>
                                    </m:ctrlPr>
                                  </m:dPr>
                                  <m:e>
                                    <m:sSubSup>
                                      <m:sSubSupPr>
                                        <m:ctrlPr>
                                          <a:rPr lang="zh-CN" altLang="zh-CN" sz="1600" i="1"/>
                                        </m:ctrlPr>
                                      </m:sSubSupPr>
                                      <m:e>
                                        <m:r>
                                          <a:rPr lang="en-US" altLang="zh-CN" sz="1600" i="1"/>
                                          <m:t>𝐵</m:t>
                                        </m:r>
                                      </m:e>
                                      <m:sub>
                                        <m:r>
                                          <m:rPr>
                                            <m:nor/>
                                          </m:rPr>
                                          <a:rPr lang="en-US" altLang="zh-CN" sz="1600"/>
                                          <m:t>0</m:t>
                                        </m:r>
                                      </m:sub>
                                      <m:sup>
                                        <m:r>
                                          <a:rPr lang="en-US" altLang="zh-CN" sz="1600" i="1"/>
                                          <m:t>𝑠</m:t>
                                        </m:r>
                                      </m:sup>
                                    </m:sSubSup>
                                  </m:e>
                                </m:d>
                              </m:e>
                              <m:sub>
                                <m:r>
                                  <a:rPr lang="en-US" altLang="zh-CN" sz="1600"/>
                                  <m:t>1</m:t>
                                </m:r>
                              </m:sub>
                            </m:sSub>
                            <m:r>
                              <a:rPr lang="en-US" altLang="zh-CN" sz="1600"/>
                              <m:t>=</m:t>
                            </m:r>
                            <m:sSub>
                              <m:sSubPr>
                                <m:ctrlPr>
                                  <a:rPr lang="zh-CN" altLang="zh-CN" sz="1600" i="1"/>
                                </m:ctrlPr>
                              </m:sSubPr>
                              <m:e>
                                <m:r>
                                  <a:rPr lang="en-US" altLang="zh-CN" sz="1600" i="1"/>
                                  <m:t>𝑎</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m:t>3</m:t>
                                </m:r>
                                <m:r>
                                  <a:rPr lang="en-US" altLang="zh-CN" sz="1600" i="1"/>
                                  <m:t>𝑢𝑠</m:t>
                                </m:r>
                              </m:sup>
                            </m:sSup>
                            <m:r>
                              <a:rPr lang="en-US" altLang="zh-CN" sz="1600"/>
                              <m:t>+</m:t>
                            </m:r>
                            <m:sSub>
                              <m:sSubPr>
                                <m:ctrlPr>
                                  <a:rPr lang="zh-CN" altLang="zh-CN" sz="1600" i="1"/>
                                </m:ctrlPr>
                              </m:sSubPr>
                              <m:e>
                                <m:r>
                                  <a:rPr lang="en-US" altLang="zh-CN" sz="1600" i="1"/>
                                  <m:t>𝑏</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m:t>2</m:t>
                                </m:r>
                                <m:r>
                                  <a:rPr lang="en-US" altLang="zh-CN" sz="1600" i="1"/>
                                  <m:t>𝑢𝑠</m:t>
                                </m:r>
                              </m:sup>
                            </m:sSup>
                            <m:r>
                              <a:rPr lang="en-US" altLang="zh-CN" sz="1600"/>
                              <m:t>+</m:t>
                            </m:r>
                            <m:sSub>
                              <m:sSubPr>
                                <m:ctrlPr>
                                  <a:rPr lang="zh-CN" altLang="zh-CN" sz="1600" i="1"/>
                                </m:ctrlPr>
                              </m:sSubPr>
                              <m:e>
                                <m:r>
                                  <a:rPr lang="en-US" altLang="zh-CN" sz="1600" i="1"/>
                                  <m:t>𝑐</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m:t>+</m:t>
                            </m:r>
                            <m:sSub>
                              <m:sSubPr>
                                <m:ctrlPr>
                                  <a:rPr lang="zh-CN" altLang="zh-CN" sz="1600" i="1"/>
                                </m:ctrlPr>
                              </m:sSubPr>
                              <m:e>
                                <m:r>
                                  <a:rPr lang="en-US" altLang="zh-CN" sz="1600" i="1"/>
                                  <m:t>𝑑</m:t>
                                </m:r>
                              </m:e>
                              <m:sub>
                                <m:r>
                                  <a:rPr lang="en-US" altLang="zh-CN" sz="1600"/>
                                  <m:t>1</m:t>
                                </m:r>
                              </m:sub>
                            </m:sSub>
                            <m:r>
                              <m:rPr>
                                <m:nor/>
                              </m:rPr>
                              <a:rPr lang="zh-CN" altLang="zh-CN" sz="1600"/>
                              <m:t>    </m:t>
                            </m:r>
                            <m:r>
                              <m:rPr>
                                <m:nor/>
                              </m:rPr>
                              <a:rPr lang="en-US" altLang="zh-CN" sz="1600"/>
                              <m:t>      </m:t>
                            </m:r>
                            <m:r>
                              <m:rPr>
                                <m:nor/>
                              </m:rPr>
                              <a:rPr lang="zh-CN" altLang="zh-CN" sz="1600"/>
                              <m:t>    </m:t>
                            </m:r>
                            <m:r>
                              <a:rPr lang="en-US" altLang="zh-CN" sz="1600"/>
                              <m:t>∀</m:t>
                            </m:r>
                            <m:r>
                              <a:rPr lang="en-US" altLang="zh-CN" sz="1600" i="1"/>
                              <m:t>𝑠</m:t>
                            </m:r>
                            <m:r>
                              <a:rPr lang="en-US" altLang="zh-CN" sz="1600"/>
                              <m:t>∈</m:t>
                            </m:r>
                            <m:d>
                              <m:dPr>
                                <m:begChr m:val="["/>
                                <m:endChr m:val="]"/>
                                <m:ctrlPr>
                                  <a:rPr lang="zh-CN" altLang="zh-CN" sz="1600" i="1"/>
                                </m:ctrlPr>
                              </m:dPr>
                              <m:e>
                                <m:r>
                                  <a:rPr lang="en-US" altLang="zh-CN" sz="1600"/>
                                  <m:t>0,5</m:t>
                                </m:r>
                              </m:e>
                            </m:d>
                          </m:e>
                          <m:e>
                            <m:sSub>
                              <m:sSubPr>
                                <m:ctrlPr>
                                  <a:rPr lang="zh-CN" altLang="zh-CN" sz="1600" i="1"/>
                                </m:ctrlPr>
                              </m:sSubPr>
                              <m:e>
                                <m:d>
                                  <m:dPr>
                                    <m:ctrlPr>
                                      <a:rPr lang="zh-CN" altLang="zh-CN" sz="1600" i="1"/>
                                    </m:ctrlPr>
                                  </m:dPr>
                                  <m:e>
                                    <m:sSubSup>
                                      <m:sSubSupPr>
                                        <m:ctrlPr>
                                          <a:rPr lang="zh-CN" altLang="zh-CN" sz="1600" i="1"/>
                                        </m:ctrlPr>
                                      </m:sSubSupPr>
                                      <m:e>
                                        <m:r>
                                          <a:rPr lang="en-US" altLang="zh-CN" sz="1600" i="1"/>
                                          <m:t>𝐵</m:t>
                                        </m:r>
                                      </m:e>
                                      <m:sub>
                                        <m:r>
                                          <m:rPr>
                                            <m:nor/>
                                          </m:rPr>
                                          <a:rPr lang="en-US" altLang="zh-CN" sz="1600"/>
                                          <m:t>0</m:t>
                                        </m:r>
                                      </m:sub>
                                      <m:sup>
                                        <m:r>
                                          <a:rPr lang="en-US" altLang="zh-CN" sz="1600" i="1"/>
                                          <m:t>𝑠</m:t>
                                        </m:r>
                                      </m:sup>
                                    </m:sSubSup>
                                  </m:e>
                                </m:d>
                              </m:e>
                              <m:sub>
                                <m:r>
                                  <a:rPr lang="en-US" altLang="zh-CN" sz="1600"/>
                                  <m:t>2</m:t>
                                </m:r>
                              </m:sub>
                            </m:sSub>
                            <m:r>
                              <m:rPr>
                                <m:nor/>
                              </m:rPr>
                              <a:rPr lang="zh-CN" altLang="zh-CN" sz="1600"/>
                              <m:t> </m:t>
                            </m:r>
                            <m:r>
                              <m:rPr>
                                <m:nor/>
                              </m:rPr>
                              <a:rPr lang="en-US" altLang="zh-CN" sz="1600"/>
                              <m:t>=</m:t>
                            </m:r>
                            <m:sSub>
                              <m:sSubPr>
                                <m:ctrlPr>
                                  <a:rPr lang="zh-CN" altLang="zh-CN" sz="1600" i="1"/>
                                </m:ctrlPr>
                              </m:sSubPr>
                              <m:e>
                                <m:r>
                                  <a:rPr lang="en-US" altLang="zh-CN" sz="1600" i="1"/>
                                  <m:t>𝑎</m:t>
                                </m:r>
                              </m:e>
                              <m:sub>
                                <m:r>
                                  <a:rPr lang="en-US" altLang="zh-CN" sz="1600"/>
                                  <m:t>1</m:t>
                                </m:r>
                              </m:sub>
                            </m:sSub>
                            <m:r>
                              <a:rPr lang="en-US" altLang="zh-CN" sz="1600"/>
                              <m:t>[</m:t>
                            </m:r>
                            <m:sSup>
                              <m:sSupPr>
                                <m:ctrlPr>
                                  <a:rPr lang="zh-CN" altLang="zh-CN" sz="1600" i="1"/>
                                </m:ctrlPr>
                              </m:sSupPr>
                              <m:e>
                                <m:r>
                                  <a:rPr lang="en-US" altLang="zh-CN" sz="1600" i="1"/>
                                  <m:t>𝑒</m:t>
                                </m:r>
                              </m:e>
                              <m:sup>
                                <m:r>
                                  <a:rPr lang="en-US" altLang="zh-CN" sz="1600" i="1"/>
                                  <m:t>−</m:t>
                                </m:r>
                                <m:r>
                                  <a:rPr lang="en-US" altLang="zh-CN" sz="1600"/>
                                  <m:t>3</m:t>
                                </m:r>
                                <m:r>
                                  <a:rPr lang="en-US" altLang="zh-CN" sz="1600" i="1"/>
                                  <m:t>𝑢𝑠</m:t>
                                </m:r>
                              </m:sup>
                            </m:sSup>
                            <m:r>
                              <a:rPr lang="en-US" altLang="zh-CN" sz="1600" i="1"/>
                              <m:t>−</m:t>
                            </m:r>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5</m:t>
                                    </m:r>
                                    <m:r>
                                      <a:rPr lang="en-US" altLang="zh-CN" sz="1600" i="1"/>
                                      <m:t>𝑢</m:t>
                                    </m:r>
                                  </m:sup>
                                </m:sSup>
                                <m:r>
                                  <a:rPr lang="en-US" altLang="zh-CN" sz="1600"/>
                                  <m:t>)</m:t>
                                </m:r>
                              </m:e>
                              <m:sup>
                                <m:r>
                                  <a:rPr lang="en-US" altLang="zh-CN" sz="1600"/>
                                  <m:t>3</m:t>
                                </m:r>
                              </m:sup>
                            </m:sSup>
                            <m:r>
                              <a:rPr lang="en-US" altLang="zh-CN" sz="1600"/>
                              <m:t>]+</m:t>
                            </m:r>
                            <m:sSub>
                              <m:sSubPr>
                                <m:ctrlPr>
                                  <a:rPr lang="zh-CN" altLang="zh-CN" sz="1600" i="1"/>
                                </m:ctrlPr>
                              </m:sSubPr>
                              <m:e>
                                <m:r>
                                  <a:rPr lang="en-US" altLang="zh-CN" sz="1600" i="1"/>
                                  <m:t>𝑎</m:t>
                                </m:r>
                              </m:e>
                              <m:sub>
                                <m:r>
                                  <a:rPr lang="en-US" altLang="zh-CN" sz="1600"/>
                                  <m:t>2</m:t>
                                </m:r>
                              </m:sub>
                            </m:sSub>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5</m:t>
                                    </m:r>
                                    <m:r>
                                      <a:rPr lang="en-US" altLang="zh-CN" sz="1600" i="1"/>
                                      <m:t>𝑢</m:t>
                                    </m:r>
                                  </m:sup>
                                </m:sSup>
                                <m:r>
                                  <a:rPr lang="en-US" altLang="zh-CN" sz="1600"/>
                                  <m:t>)</m:t>
                                </m:r>
                              </m:e>
                              <m:sup>
                                <m:r>
                                  <a:rPr lang="en-US" altLang="zh-CN" sz="1600"/>
                                  <m:t>3</m:t>
                                </m:r>
                              </m:sup>
                            </m:sSup>
                            <m:r>
                              <a:rPr lang="en-US" altLang="zh-CN" sz="1600"/>
                              <m:t>+</m:t>
                            </m:r>
                            <m:sSub>
                              <m:sSubPr>
                                <m:ctrlPr>
                                  <a:rPr lang="zh-CN" altLang="zh-CN" sz="1600" i="1"/>
                                </m:ctrlPr>
                              </m:sSubPr>
                              <m:e>
                                <m:r>
                                  <a:rPr lang="en-US" altLang="zh-CN" sz="1600" i="1"/>
                                  <m:t>𝑏</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m:t>2</m:t>
                                </m:r>
                                <m:r>
                                  <a:rPr lang="en-US" altLang="zh-CN" sz="1600" i="1"/>
                                  <m:t>𝑢𝑠</m:t>
                                </m:r>
                              </m:sup>
                            </m:sSup>
                            <m:r>
                              <a:rPr lang="en-US" altLang="zh-CN" sz="1600"/>
                              <m:t>+</m:t>
                            </m:r>
                            <m:sSub>
                              <m:sSubPr>
                                <m:ctrlPr>
                                  <a:rPr lang="zh-CN" altLang="zh-CN" sz="1600" i="1"/>
                                </m:ctrlPr>
                              </m:sSubPr>
                              <m:e>
                                <m:r>
                                  <a:rPr lang="en-US" altLang="zh-CN" sz="1600" i="1"/>
                                  <m:t>𝑐</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m:t>+</m:t>
                            </m:r>
                            <m:sSub>
                              <m:sSubPr>
                                <m:ctrlPr>
                                  <a:rPr lang="zh-CN" altLang="zh-CN" sz="1600" i="1"/>
                                </m:ctrlPr>
                              </m:sSubPr>
                              <m:e>
                                <m:r>
                                  <a:rPr lang="en-US" altLang="zh-CN" sz="1600" i="1"/>
                                  <m:t>𝑑</m:t>
                                </m:r>
                              </m:e>
                              <m:sub>
                                <m:r>
                                  <a:rPr lang="en-US" altLang="zh-CN" sz="1600"/>
                                  <m:t>1</m:t>
                                </m:r>
                              </m:sub>
                            </m:sSub>
                            <m:r>
                              <m:rPr>
                                <m:nor/>
                              </m:rPr>
                              <a:rPr lang="zh-CN" altLang="zh-CN" sz="1600"/>
                              <m:t>       </m:t>
                            </m:r>
                            <m:r>
                              <a:rPr lang="en-US" altLang="zh-CN" sz="1600"/>
                              <m:t>∀</m:t>
                            </m:r>
                            <m:r>
                              <a:rPr lang="en-US" altLang="zh-CN" sz="1600" i="1"/>
                              <m:t>𝑠</m:t>
                            </m:r>
                            <m:r>
                              <a:rPr lang="en-US" altLang="zh-CN" sz="1600"/>
                              <m:t>∈</m:t>
                            </m:r>
                            <m:d>
                              <m:dPr>
                                <m:begChr m:val="["/>
                                <m:endChr m:val="]"/>
                                <m:ctrlPr>
                                  <a:rPr lang="zh-CN" altLang="zh-CN" sz="1600" i="1"/>
                                </m:ctrlPr>
                              </m:dPr>
                              <m:e>
                                <m:r>
                                  <a:rPr lang="en-US" altLang="zh-CN" sz="1600"/>
                                  <m:t>5,15</m:t>
                                </m:r>
                              </m:e>
                            </m:d>
                          </m:e>
                          <m:e>
                            <m:sSub>
                              <m:sSubPr>
                                <m:ctrlPr>
                                  <a:rPr lang="zh-CN" altLang="zh-CN" sz="1600" i="1"/>
                                </m:ctrlPr>
                              </m:sSubPr>
                              <m:e>
                                <m:d>
                                  <m:dPr>
                                    <m:ctrlPr>
                                      <a:rPr lang="zh-CN" altLang="zh-CN" sz="1600" i="1"/>
                                    </m:ctrlPr>
                                  </m:dPr>
                                  <m:e>
                                    <m:sSubSup>
                                      <m:sSubSupPr>
                                        <m:ctrlPr>
                                          <a:rPr lang="zh-CN" altLang="zh-CN" sz="1600" i="1"/>
                                        </m:ctrlPr>
                                      </m:sSubSupPr>
                                      <m:e>
                                        <m:r>
                                          <a:rPr lang="en-US" altLang="zh-CN" sz="1600" i="1"/>
                                          <m:t>𝐵</m:t>
                                        </m:r>
                                      </m:e>
                                      <m:sub>
                                        <m:r>
                                          <m:rPr>
                                            <m:nor/>
                                          </m:rPr>
                                          <a:rPr lang="en-US" altLang="zh-CN" sz="1600"/>
                                          <m:t>0</m:t>
                                        </m:r>
                                      </m:sub>
                                      <m:sup>
                                        <m:r>
                                          <a:rPr lang="en-US" altLang="zh-CN" sz="1600" i="1"/>
                                          <m:t>𝑠</m:t>
                                        </m:r>
                                      </m:sup>
                                    </m:sSubSup>
                                  </m:e>
                                </m:d>
                              </m:e>
                              <m:sub>
                                <m:r>
                                  <a:rPr lang="en-US" altLang="zh-CN" sz="1600"/>
                                  <m:t>3</m:t>
                                </m:r>
                              </m:sub>
                            </m:sSub>
                            <m:r>
                              <a:rPr lang="en-US" altLang="zh-CN" sz="1600"/>
                              <m:t>=</m:t>
                            </m:r>
                            <m:eqArr>
                              <m:eqArrPr>
                                <m:ctrlPr>
                                  <a:rPr lang="zh-CN" altLang="zh-CN" sz="1600" i="1"/>
                                </m:ctrlPr>
                              </m:eqArrPr>
                              <m:e>
                                <m:sSub>
                                  <m:sSubPr>
                                    <m:ctrlPr>
                                      <a:rPr lang="zh-CN" altLang="zh-CN" sz="1600" i="1"/>
                                    </m:ctrlPr>
                                  </m:sSubPr>
                                  <m:e>
                                    <m:r>
                                      <a:rPr lang="en-US" altLang="zh-CN" sz="1600" i="1"/>
                                      <m:t>𝑎</m:t>
                                    </m:r>
                                  </m:e>
                                  <m:sub>
                                    <m:r>
                                      <a:rPr lang="en-US" altLang="zh-CN" sz="1600"/>
                                      <m:t>1</m:t>
                                    </m:r>
                                  </m:sub>
                                </m:sSub>
                                <m:r>
                                  <a:rPr lang="en-US" altLang="zh-CN" sz="1600"/>
                                  <m:t>[</m:t>
                                </m:r>
                                <m:sSup>
                                  <m:sSupPr>
                                    <m:ctrlPr>
                                      <a:rPr lang="zh-CN" altLang="zh-CN" sz="1600" i="1"/>
                                    </m:ctrlPr>
                                  </m:sSupPr>
                                  <m:e>
                                    <m:r>
                                      <a:rPr lang="en-US" altLang="zh-CN" sz="1600" i="1"/>
                                      <m:t>𝑒</m:t>
                                    </m:r>
                                  </m:e>
                                  <m:sup>
                                    <m:r>
                                      <a:rPr lang="en-US" altLang="zh-CN" sz="1600" i="1"/>
                                      <m:t>−</m:t>
                                    </m:r>
                                    <m:r>
                                      <a:rPr lang="en-US" altLang="zh-CN" sz="1600"/>
                                      <m:t>3</m:t>
                                    </m:r>
                                    <m:r>
                                      <a:rPr lang="en-US" altLang="zh-CN" sz="1600" i="1"/>
                                      <m:t>𝑢𝑠</m:t>
                                    </m:r>
                                  </m:sup>
                                </m:sSup>
                                <m:r>
                                  <a:rPr lang="en-US" altLang="zh-CN" sz="1600" i="1"/>
                                  <m:t>−</m:t>
                                </m:r>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5</m:t>
                                        </m:r>
                                        <m:r>
                                          <a:rPr lang="en-US" altLang="zh-CN" sz="1600" i="1"/>
                                          <m:t>𝑢</m:t>
                                        </m:r>
                                      </m:sup>
                                    </m:sSup>
                                    <m:r>
                                      <a:rPr lang="en-US" altLang="zh-CN" sz="1600"/>
                                      <m:t>)</m:t>
                                    </m:r>
                                  </m:e>
                                  <m:sup>
                                    <m:r>
                                      <a:rPr lang="en-US" altLang="zh-CN" sz="1600"/>
                                      <m:t>3</m:t>
                                    </m:r>
                                  </m:sup>
                                </m:sSup>
                                <m:r>
                                  <a:rPr lang="en-US" altLang="zh-CN" sz="1600"/>
                                  <m:t>]+</m:t>
                                </m:r>
                                <m:sSub>
                                  <m:sSubPr>
                                    <m:ctrlPr>
                                      <a:rPr lang="zh-CN" altLang="zh-CN" sz="1600" i="1"/>
                                    </m:ctrlPr>
                                  </m:sSubPr>
                                  <m:e>
                                    <m:r>
                                      <a:rPr lang="en-US" altLang="zh-CN" sz="1600" i="1"/>
                                      <m:t>𝑎</m:t>
                                    </m:r>
                                  </m:e>
                                  <m:sub>
                                    <m:r>
                                      <a:rPr lang="en-US" altLang="zh-CN" sz="1600"/>
                                      <m:t>2</m:t>
                                    </m:r>
                                  </m:sub>
                                </m:sSub>
                                <m:r>
                                  <a:rPr lang="en-US" altLang="zh-CN" sz="1600"/>
                                  <m:t>[</m:t>
                                </m:r>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5</m:t>
                                        </m:r>
                                        <m:r>
                                          <a:rPr lang="en-US" altLang="zh-CN" sz="1600" i="1"/>
                                          <m:t>𝑢</m:t>
                                        </m:r>
                                      </m:sup>
                                    </m:sSup>
                                    <m:r>
                                      <a:rPr lang="en-US" altLang="zh-CN" sz="1600"/>
                                      <m:t>)</m:t>
                                    </m:r>
                                  </m:e>
                                  <m:sup>
                                    <m:r>
                                      <a:rPr lang="en-US" altLang="zh-CN" sz="1600"/>
                                      <m:t>3</m:t>
                                    </m:r>
                                  </m:sup>
                                </m:sSup>
                                <m:r>
                                  <a:rPr lang="en-US" altLang="zh-CN" sz="1600" i="1"/>
                                  <m:t>−</m:t>
                                </m:r>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15</m:t>
                                        </m:r>
                                        <m:r>
                                          <a:rPr lang="en-US" altLang="zh-CN" sz="1600" i="1"/>
                                          <m:t>𝑢</m:t>
                                        </m:r>
                                      </m:sup>
                                    </m:sSup>
                                    <m:r>
                                      <a:rPr lang="en-US" altLang="zh-CN" sz="1600"/>
                                      <m:t>)</m:t>
                                    </m:r>
                                  </m:e>
                                  <m:sup>
                                    <m:r>
                                      <a:rPr lang="en-US" altLang="zh-CN" sz="1600"/>
                                      <m:t>3</m:t>
                                    </m:r>
                                  </m:sup>
                                </m:sSup>
                                <m:r>
                                  <a:rPr lang="en-US" altLang="zh-CN" sz="1600"/>
                                  <m:t>]</m:t>
                                </m:r>
                              </m:e>
                              <m:e>
                                <m:r>
                                  <m:rPr>
                                    <m:nor/>
                                  </m:rPr>
                                  <a:rPr lang="zh-CN" altLang="zh-CN" sz="1600"/>
                                  <m:t>                                         </m:t>
                                </m:r>
                                <m:r>
                                  <a:rPr lang="en-US" altLang="zh-CN" sz="1600"/>
                                  <m:t>+</m:t>
                                </m:r>
                                <m:sSub>
                                  <m:sSubPr>
                                    <m:ctrlPr>
                                      <a:rPr lang="zh-CN" altLang="zh-CN" sz="1600" i="1"/>
                                    </m:ctrlPr>
                                  </m:sSubPr>
                                  <m:e>
                                    <m:r>
                                      <a:rPr lang="en-US" altLang="zh-CN" sz="1600" i="1"/>
                                      <m:t>𝑎</m:t>
                                    </m:r>
                                  </m:e>
                                  <m:sub>
                                    <m:r>
                                      <a:rPr lang="en-US" altLang="zh-CN" sz="1600"/>
                                      <m:t>3</m:t>
                                    </m:r>
                                  </m:sub>
                                </m:sSub>
                                <m:sSup>
                                  <m:sSupPr>
                                    <m:ctrlPr>
                                      <a:rPr lang="zh-CN" altLang="zh-CN" sz="1600" i="1"/>
                                    </m:ctrlPr>
                                  </m:sSupPr>
                                  <m:e>
                                    <m:r>
                                      <a:rPr lang="en-US" altLang="zh-CN" sz="1600"/>
                                      <m:t>(</m:t>
                                    </m:r>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i="1"/>
                                      <m:t>−</m:t>
                                    </m:r>
                                    <m:sSup>
                                      <m:sSupPr>
                                        <m:ctrlPr>
                                          <a:rPr lang="zh-CN" altLang="zh-CN" sz="1600" i="1"/>
                                        </m:ctrlPr>
                                      </m:sSupPr>
                                      <m:e>
                                        <m:r>
                                          <a:rPr lang="en-US" altLang="zh-CN" sz="1600" i="1"/>
                                          <m:t>𝑒</m:t>
                                        </m:r>
                                      </m:e>
                                      <m:sup>
                                        <m:r>
                                          <a:rPr lang="en-US" altLang="zh-CN" sz="1600" i="1"/>
                                          <m:t>−</m:t>
                                        </m:r>
                                        <m:r>
                                          <a:rPr lang="en-US" altLang="zh-CN" sz="1600"/>
                                          <m:t>15</m:t>
                                        </m:r>
                                        <m:r>
                                          <a:rPr lang="en-US" altLang="zh-CN" sz="1600" i="1"/>
                                          <m:t>𝑢</m:t>
                                        </m:r>
                                      </m:sup>
                                    </m:sSup>
                                    <m:r>
                                      <a:rPr lang="en-US" altLang="zh-CN" sz="1600"/>
                                      <m:t>)</m:t>
                                    </m:r>
                                  </m:e>
                                  <m:sup>
                                    <m:r>
                                      <a:rPr lang="en-US" altLang="zh-CN" sz="1600"/>
                                      <m:t>3</m:t>
                                    </m:r>
                                  </m:sup>
                                </m:sSup>
                                <m:r>
                                  <a:rPr lang="en-US" altLang="zh-CN" sz="1600"/>
                                  <m:t>+</m:t>
                                </m:r>
                                <m:sSub>
                                  <m:sSubPr>
                                    <m:ctrlPr>
                                      <a:rPr lang="zh-CN" altLang="zh-CN" sz="1600" i="1"/>
                                    </m:ctrlPr>
                                  </m:sSubPr>
                                  <m:e>
                                    <m:r>
                                      <a:rPr lang="en-US" altLang="zh-CN" sz="1600" i="1"/>
                                      <m:t>𝑏</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m:t>2</m:t>
                                    </m:r>
                                    <m:r>
                                      <a:rPr lang="en-US" altLang="zh-CN" sz="1600" i="1"/>
                                      <m:t>𝑢𝑠</m:t>
                                    </m:r>
                                  </m:sup>
                                </m:sSup>
                                <m:r>
                                  <a:rPr lang="en-US" altLang="zh-CN" sz="1600"/>
                                  <m:t>+</m:t>
                                </m:r>
                                <m:sSub>
                                  <m:sSubPr>
                                    <m:ctrlPr>
                                      <a:rPr lang="zh-CN" altLang="zh-CN" sz="1600" i="1"/>
                                    </m:ctrlPr>
                                  </m:sSubPr>
                                  <m:e>
                                    <m:r>
                                      <a:rPr lang="en-US" altLang="zh-CN" sz="1600" i="1"/>
                                      <m:t>𝑐</m:t>
                                    </m:r>
                                  </m:e>
                                  <m:sub>
                                    <m:r>
                                      <a:rPr lang="en-US" altLang="zh-CN" sz="1600"/>
                                      <m:t>1</m:t>
                                    </m:r>
                                  </m:sub>
                                </m:sSub>
                                <m:sSup>
                                  <m:sSupPr>
                                    <m:ctrlPr>
                                      <a:rPr lang="zh-CN" altLang="zh-CN" sz="1600" i="1"/>
                                    </m:ctrlPr>
                                  </m:sSupPr>
                                  <m:e>
                                    <m:r>
                                      <a:rPr lang="en-US" altLang="zh-CN" sz="1600" i="1"/>
                                      <m:t>𝑒</m:t>
                                    </m:r>
                                  </m:e>
                                  <m:sup>
                                    <m:r>
                                      <a:rPr lang="en-US" altLang="zh-CN" sz="1600" i="1"/>
                                      <m:t>−</m:t>
                                    </m:r>
                                    <m:r>
                                      <a:rPr lang="en-US" altLang="zh-CN" sz="1600" i="1"/>
                                      <m:t>𝑢𝑠</m:t>
                                    </m:r>
                                  </m:sup>
                                </m:sSup>
                                <m:r>
                                  <a:rPr lang="en-US" altLang="zh-CN" sz="1600"/>
                                  <m:t>+</m:t>
                                </m:r>
                                <m:sSub>
                                  <m:sSubPr>
                                    <m:ctrlPr>
                                      <a:rPr lang="zh-CN" altLang="zh-CN" sz="1600" i="1"/>
                                    </m:ctrlPr>
                                  </m:sSubPr>
                                  <m:e>
                                    <m:r>
                                      <a:rPr lang="en-US" altLang="zh-CN" sz="1600" i="1"/>
                                      <m:t>𝑑</m:t>
                                    </m:r>
                                  </m:e>
                                  <m:sub>
                                    <m:r>
                                      <a:rPr lang="en-US" altLang="zh-CN" sz="1600"/>
                                      <m:t>1</m:t>
                                    </m:r>
                                  </m:sub>
                                </m:sSub>
                                <m:r>
                                  <m:rPr>
                                    <m:nor/>
                                  </m:rPr>
                                  <a:rPr lang="zh-CN" altLang="zh-CN" sz="1600"/>
                                  <m:t>   </m:t>
                                </m:r>
                              </m:e>
                            </m:eqArr>
                            <m:r>
                              <m:rPr>
                                <m:nor/>
                              </m:rPr>
                              <a:rPr lang="zh-CN" altLang="zh-CN" sz="1600"/>
                              <m:t>     </m:t>
                            </m:r>
                            <m:r>
                              <a:rPr lang="en-US" altLang="zh-CN" sz="1600"/>
                              <m:t>∀</m:t>
                            </m:r>
                            <m:r>
                              <a:rPr lang="en-US" altLang="zh-CN" sz="1600" i="1"/>
                              <m:t>𝑠</m:t>
                            </m:r>
                            <m:r>
                              <a:rPr lang="en-US" altLang="zh-CN" sz="1600"/>
                              <m:t>∈</m:t>
                            </m:r>
                            <m:d>
                              <m:dPr>
                                <m:begChr m:val="["/>
                                <m:endChr m:val="]"/>
                                <m:ctrlPr>
                                  <a:rPr lang="zh-CN" altLang="zh-CN" sz="1600" i="1"/>
                                </m:ctrlPr>
                              </m:dPr>
                              <m:e>
                                <m:r>
                                  <a:rPr lang="en-US" altLang="zh-CN" sz="1600"/>
                                  <m:t>15,30</m:t>
                                </m:r>
                              </m:e>
                            </m:d>
                          </m:e>
                        </m:eqArr>
                      </m:e>
                    </m:d>
                  </m:oMath>
                </a14:m>
                <a:endParaRPr lang="zh-CN" altLang="zh-CN" dirty="0"/>
              </a:p>
              <a:p>
                <a:r>
                  <a:rPr lang="zh-CN" altLang="en-US" dirty="0"/>
                  <a:t>共有</a:t>
                </a:r>
                <a:r>
                  <a:rPr lang="en-US" altLang="zh-CN" dirty="0"/>
                  <a:t>7</a:t>
                </a:r>
                <a:r>
                  <a:rPr lang="zh-CN" altLang="en-US" dirty="0"/>
                  <a:t>个待估参数</a:t>
                </a:r>
                <a:endParaRPr lang="en-US" altLang="zh-CN" dirty="0"/>
              </a:p>
              <a:p>
                <a:pPr marL="0" indent="0" algn="ctr">
                  <a:buNone/>
                </a:pPr>
                <a14:m>
                  <m:oMath xmlns:m="http://schemas.openxmlformats.org/officeDocument/2006/math">
                    <m:r>
                      <a:rPr lang="en-US" altLang="zh-CN" sz="2400" b="1" i="1"/>
                      <m:t>𝜷</m:t>
                    </m:r>
                    <m:r>
                      <a:rPr lang="en-US" altLang="zh-CN" sz="2400" i="1"/>
                      <m:t>=(</m:t>
                    </m:r>
                    <m:sSub>
                      <m:sSubPr>
                        <m:ctrlPr>
                          <a:rPr lang="zh-CN" altLang="zh-CN" sz="2400" i="1"/>
                        </m:ctrlPr>
                      </m:sSubPr>
                      <m:e>
                        <m:r>
                          <a:rPr lang="en-US" altLang="zh-CN" sz="2400" i="1"/>
                          <m:t>𝑎</m:t>
                        </m:r>
                      </m:e>
                      <m:sub>
                        <m:r>
                          <a:rPr lang="en-US" altLang="zh-CN" sz="2400" i="1"/>
                          <m:t>1</m:t>
                        </m:r>
                      </m:sub>
                    </m:sSub>
                    <m:r>
                      <a:rPr lang="en-US" altLang="zh-CN" sz="2400" i="1"/>
                      <m:t>,</m:t>
                    </m:r>
                    <m:sSub>
                      <m:sSubPr>
                        <m:ctrlPr>
                          <a:rPr lang="zh-CN" altLang="zh-CN" sz="2400" i="1"/>
                        </m:ctrlPr>
                      </m:sSubPr>
                      <m:e>
                        <m:r>
                          <a:rPr lang="en-US" altLang="zh-CN" sz="2400" i="1"/>
                          <m:t>𝑏</m:t>
                        </m:r>
                      </m:e>
                      <m:sub>
                        <m:r>
                          <a:rPr lang="en-US" altLang="zh-CN" sz="2400" i="1"/>
                          <m:t>1</m:t>
                        </m:r>
                      </m:sub>
                    </m:sSub>
                    <m:r>
                      <a:rPr lang="en-US" altLang="zh-CN" sz="2400" i="1"/>
                      <m:t>,</m:t>
                    </m:r>
                    <m:sSub>
                      <m:sSubPr>
                        <m:ctrlPr>
                          <a:rPr lang="zh-CN" altLang="zh-CN" sz="2400" i="1"/>
                        </m:ctrlPr>
                      </m:sSubPr>
                      <m:e>
                        <m:r>
                          <a:rPr lang="en-US" altLang="zh-CN" sz="2400" i="1"/>
                          <m:t>𝑐</m:t>
                        </m:r>
                      </m:e>
                      <m:sub>
                        <m:r>
                          <a:rPr lang="en-US" altLang="zh-CN" sz="2400" i="1"/>
                          <m:t>1</m:t>
                        </m:r>
                      </m:sub>
                    </m:sSub>
                    <m:r>
                      <a:rPr lang="en-US" altLang="zh-CN" sz="2400" i="1"/>
                      <m:t>,</m:t>
                    </m:r>
                    <m:sSub>
                      <m:sSubPr>
                        <m:ctrlPr>
                          <a:rPr lang="zh-CN" altLang="zh-CN" sz="2400" i="1"/>
                        </m:ctrlPr>
                      </m:sSubPr>
                      <m:e>
                        <m:r>
                          <a:rPr lang="en-US" altLang="zh-CN" sz="2400" i="1"/>
                          <m:t>𝑑</m:t>
                        </m:r>
                      </m:e>
                      <m:sub>
                        <m:r>
                          <a:rPr lang="en-US" altLang="zh-CN" sz="2400" i="1"/>
                          <m:t>1</m:t>
                        </m:r>
                      </m:sub>
                    </m:sSub>
                    <m:r>
                      <a:rPr lang="en-US" altLang="zh-CN" sz="2400" i="1"/>
                      <m:t>,</m:t>
                    </m:r>
                    <m:sSub>
                      <m:sSubPr>
                        <m:ctrlPr>
                          <a:rPr lang="zh-CN" altLang="zh-CN" sz="2400" i="1"/>
                        </m:ctrlPr>
                      </m:sSubPr>
                      <m:e>
                        <m:r>
                          <a:rPr lang="en-US" altLang="zh-CN" sz="2400" i="1"/>
                          <m:t>𝑎</m:t>
                        </m:r>
                      </m:e>
                      <m:sub>
                        <m:r>
                          <a:rPr lang="en-US" altLang="zh-CN" sz="2400" i="1"/>
                          <m:t>2</m:t>
                        </m:r>
                      </m:sub>
                    </m:sSub>
                    <m:r>
                      <a:rPr lang="en-US" altLang="zh-CN" sz="2400" i="1"/>
                      <m:t>,</m:t>
                    </m:r>
                    <m:sSub>
                      <m:sSubPr>
                        <m:ctrlPr>
                          <a:rPr lang="zh-CN" altLang="zh-CN" sz="2400" i="1"/>
                        </m:ctrlPr>
                      </m:sSubPr>
                      <m:e>
                        <m:r>
                          <a:rPr lang="en-US" altLang="zh-CN" sz="2400" i="1"/>
                          <m:t>𝑎</m:t>
                        </m:r>
                      </m:e>
                      <m:sub>
                        <m:r>
                          <a:rPr lang="en-US" altLang="zh-CN" sz="2400" i="1"/>
                          <m:t>3</m:t>
                        </m:r>
                      </m:sub>
                    </m:sSub>
                    <m:r>
                      <a:rPr lang="en-US" altLang="zh-CN" sz="2400" i="1"/>
                      <m:t>,</m:t>
                    </m:r>
                    <m:r>
                      <a:rPr lang="en-US" altLang="zh-CN" sz="2400" i="1"/>
                      <m:t>𝑢</m:t>
                    </m:r>
                    <m:r>
                      <a:rPr lang="en-US" altLang="zh-CN" sz="2400" i="1"/>
                      <m:t>)</m:t>
                    </m:r>
                  </m:oMath>
                </a14:m>
                <a:r>
                  <a:rPr lang="zh-CN" altLang="zh-CN" sz="2400" dirty="0">
                    <a:effectLst/>
                  </a:rPr>
                  <a:t> </a:t>
                </a:r>
                <a:endParaRPr lang="en-US" altLang="zh-CN" sz="2400" dirty="0"/>
              </a:p>
              <a:p>
                <a:r>
                  <a:rPr lang="zh-CN" altLang="en-US" dirty="0"/>
                  <a:t>（</a:t>
                </a:r>
                <a:r>
                  <a:rPr lang="en-US" altLang="zh-CN" dirty="0"/>
                  <a:t>Shea, 1985</a:t>
                </a:r>
                <a:r>
                  <a:rPr lang="zh-CN" altLang="en-US" dirty="0"/>
                  <a:t>）待估参数</a:t>
                </a:r>
                <a:r>
                  <a:rPr lang="en-US" altLang="zh-CN" dirty="0"/>
                  <a:t>u</a:t>
                </a:r>
                <a:r>
                  <a:rPr lang="zh-CN" altLang="zh-CN" dirty="0"/>
                  <a:t>是未来无限远时的瞬时远期利率</a:t>
                </a:r>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711" r="-3241"/>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09753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zh-CN" altLang="zh-CN" dirty="0">
                <a:latin typeface="Adobe 黑体 Std R" pitchFamily="34" charset="-122"/>
                <a:ea typeface="Adobe 黑体 Std R" pitchFamily="34" charset="-122"/>
              </a:rPr>
              <a:t>贴现函数设定中的一些问题</a:t>
            </a:r>
            <a:endParaRPr lang="en-US" altLang="zh-CN" dirty="0">
              <a:latin typeface="Adobe 黑体 Std R" pitchFamily="34" charset="-122"/>
              <a:ea typeface="Adobe 黑体 Std R" pitchFamily="34" charset="-122"/>
            </a:endParaRPr>
          </a:p>
        </p:txBody>
      </p:sp>
      <p:sp>
        <p:nvSpPr>
          <p:cNvPr id="3" name="文本占位符 2"/>
          <p:cNvSpPr>
            <a:spLocks noGrp="1"/>
          </p:cNvSpPr>
          <p:nvPr>
            <p:ph idx="1"/>
          </p:nvPr>
        </p:nvSpPr>
        <p:spPr/>
        <p:txBody>
          <a:bodyPr/>
          <a:lstStyle/>
          <a:p>
            <a:r>
              <a:rPr lang="zh-CN" altLang="zh-CN" dirty="0"/>
              <a:t>阶数（</a:t>
            </a:r>
            <a:r>
              <a:rPr lang="en-US" altLang="zh-CN" dirty="0"/>
              <a:t>degree</a:t>
            </a:r>
            <a:r>
              <a:rPr lang="zh-CN" altLang="zh-CN" dirty="0"/>
              <a:t>）的选择</a:t>
            </a:r>
            <a:r>
              <a:rPr lang="zh-CN" altLang="en-US" dirty="0"/>
              <a:t>：精确度与复杂性的权衡</a:t>
            </a:r>
            <a:endParaRPr lang="en-US" altLang="zh-CN" dirty="0"/>
          </a:p>
          <a:p>
            <a:pPr lvl="1"/>
            <a:r>
              <a:rPr lang="zh-CN" altLang="en-US" dirty="0"/>
              <a:t>三次最常见，可以保证函数连续和二阶可导</a:t>
            </a:r>
            <a:endParaRPr lang="en-US" altLang="zh-CN" dirty="0"/>
          </a:p>
          <a:p>
            <a:r>
              <a:rPr lang="zh-CN" altLang="zh-CN" dirty="0"/>
              <a:t>样条数量的选择</a:t>
            </a:r>
            <a:endParaRPr lang="en-US" altLang="zh-CN" dirty="0"/>
          </a:p>
          <a:p>
            <a:pPr lvl="1"/>
            <a:r>
              <a:rPr lang="zh-CN" altLang="zh-CN" dirty="0"/>
              <a:t>样条数量越多，拟合越好，但缺点在于曲线的平滑性较差，此外也较容易受到奇异点的影响</a:t>
            </a:r>
            <a:endParaRPr lang="en-US" altLang="zh-CN" dirty="0"/>
          </a:p>
          <a:p>
            <a:r>
              <a:rPr lang="zh-CN" altLang="zh-CN" dirty="0"/>
              <a:t>节点位置的选择</a:t>
            </a:r>
            <a:endParaRPr lang="en-US" altLang="zh-CN" dirty="0"/>
          </a:p>
          <a:p>
            <a:pPr lvl="1"/>
            <a:r>
              <a:rPr lang="zh-CN" altLang="zh-CN" dirty="0"/>
              <a:t>节点最好使得每段区间具有一定的经济含义</a:t>
            </a:r>
            <a:r>
              <a:rPr lang="zh-CN" altLang="en-US" dirty="0"/>
              <a:t>，且样本数量要较为接近</a:t>
            </a:r>
          </a:p>
        </p:txBody>
      </p:sp>
    </p:spTree>
    <p:extLst>
      <p:ext uri="{BB962C8B-B14F-4D97-AF65-F5344CB8AC3E}">
        <p14:creationId xmlns:p14="http://schemas.microsoft.com/office/powerpoint/2010/main" val="8225068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参数校准</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a:xfrm>
                <a:off x="457200" y="1143000"/>
                <a:ext cx="8229600" cy="5184576"/>
              </a:xfrm>
            </p:spPr>
            <p:txBody>
              <a:bodyPr/>
              <a:lstStyle/>
              <a:p>
                <a:r>
                  <a:rPr lang="zh-CN" altLang="zh-CN" dirty="0"/>
                  <a:t>在线性回归中，回归系数的最小二乘估计就是使得回归方程残差平方和最小的系数值。因此，只要对贴现函数形式的设定使得理论价值能表达为参数的线性形式，</a:t>
                </a:r>
                <a:r>
                  <a:rPr lang="zh-CN" altLang="en-US" dirty="0"/>
                  <a:t>参数的校准过程</a:t>
                </a:r>
                <a:r>
                  <a:rPr lang="zh-CN" altLang="zh-CN" dirty="0"/>
                  <a:t>就等价于对回归方程</a:t>
                </a:r>
                <a:r>
                  <a:rPr lang="zh-CN" altLang="en-US" dirty="0"/>
                  <a:t>的线性回归过程</a:t>
                </a:r>
                <a:endParaRPr lang="en-US" altLang="zh-CN" dirty="0"/>
              </a:p>
              <a:p>
                <a:pPr marL="0" indent="0">
                  <a:buNone/>
                </a:pPr>
                <a14:m>
                  <m:oMath xmlns:m="http://schemas.openxmlformats.org/officeDocument/2006/math">
                    <m:r>
                      <a:rPr lang="zh-CN" altLang="en-US" sz="2000" b="1" i="1" smtClean="0">
                        <a:latin typeface="Cambria Math" panose="02040503050406030204" pitchFamily="18" charset="0"/>
                      </a:rPr>
                      <m:t>                                                             </m:t>
                    </m:r>
                    <m:r>
                      <a:rPr lang="en-US" altLang="zh-CN" sz="2000" b="1" i="1"/>
                      <m:t>𝑷</m:t>
                    </m:r>
                    <m:r>
                      <a:rPr lang="en-US" altLang="zh-CN" sz="2000" i="1"/>
                      <m:t>=</m:t>
                    </m:r>
                    <m:r>
                      <a:rPr lang="en-US" altLang="zh-CN" sz="2000" b="1" i="1"/>
                      <m:t>𝑽</m:t>
                    </m:r>
                    <m:r>
                      <a:rPr lang="en-US" altLang="zh-CN" sz="2000" i="1"/>
                      <m:t>(</m:t>
                    </m:r>
                    <m:r>
                      <a:rPr lang="en-US" altLang="zh-CN" sz="2000" b="1" i="1"/>
                      <m:t>𝜷</m:t>
                    </m:r>
                    <m:r>
                      <a:rPr lang="en-US" altLang="zh-CN" sz="2000" i="1"/>
                      <m:t>)+</m:t>
                    </m:r>
                    <m:r>
                      <a:rPr lang="en-US" altLang="zh-CN" sz="2000" b="1" i="1"/>
                      <m:t>𝜺</m:t>
                    </m:r>
                  </m:oMath>
                </a14:m>
                <a:r>
                  <a:rPr lang="zh-CN" altLang="zh-CN" sz="2000" dirty="0">
                    <a:effectLst/>
                  </a:rPr>
                  <a:t> </a:t>
                </a:r>
                <a:endParaRPr lang="en-US" altLang="zh-CN" sz="2000" dirty="0">
                  <a:effectLst/>
                </a:endParaRPr>
              </a:p>
              <a:p>
                <a:pPr marL="0" indent="0">
                  <a:buNone/>
                </a:pPr>
                <a14:m>
                  <m:oMathPara xmlns:m="http://schemas.openxmlformats.org/officeDocument/2006/math">
                    <m:oMathParaPr>
                      <m:jc m:val="centerGroup"/>
                    </m:oMathParaPr>
                    <m:oMath xmlns:m="http://schemas.openxmlformats.org/officeDocument/2006/math">
                      <m:r>
                        <a:rPr lang="en-US" altLang="zh-CN" sz="2000" i="1"/>
                        <m:t>𝔼</m:t>
                      </m:r>
                      <m:r>
                        <a:rPr lang="en-US" altLang="zh-CN" sz="2000"/>
                        <m:t>(</m:t>
                      </m:r>
                      <m:r>
                        <a:rPr lang="en-US" altLang="zh-CN" sz="2000" b="1" i="1"/>
                        <m:t>𝜺</m:t>
                      </m:r>
                      <m:r>
                        <a:rPr lang="en-US" altLang="zh-CN" sz="2000"/>
                        <m:t>)=</m:t>
                      </m:r>
                      <m:r>
                        <a:rPr lang="en-US" altLang="zh-CN" sz="2000" b="1" i="1"/>
                        <m:t>𝟎</m:t>
                      </m:r>
                      <m:r>
                        <a:rPr lang="en-US" altLang="zh-CN" sz="2000"/>
                        <m:t>,</m:t>
                      </m:r>
                      <m:r>
                        <m:rPr>
                          <m:nor/>
                        </m:rPr>
                        <a:rPr lang="zh-CN" altLang="zh-CN" sz="2000"/>
                        <m:t>    </m:t>
                      </m:r>
                      <m:r>
                        <a:rPr lang="en-US" altLang="zh-CN" sz="2000" i="1"/>
                        <m:t>𝐶𝑜𝑣</m:t>
                      </m:r>
                      <m:r>
                        <a:rPr lang="en-US" altLang="zh-CN" sz="2000"/>
                        <m:t>(</m:t>
                      </m:r>
                      <m:sSub>
                        <m:sSubPr>
                          <m:ctrlPr>
                            <a:rPr lang="zh-CN" altLang="zh-CN" sz="2000" i="1"/>
                          </m:ctrlPr>
                        </m:sSubPr>
                        <m:e>
                          <m:r>
                            <a:rPr lang="en-US" altLang="zh-CN" sz="2000" i="1"/>
                            <m:t>𝜀</m:t>
                          </m:r>
                        </m:e>
                        <m:sub>
                          <m:r>
                            <a:rPr lang="en-US" altLang="zh-CN" sz="2000" i="1"/>
                            <m:t>𝑖</m:t>
                          </m:r>
                        </m:sub>
                      </m:sSub>
                      <m:r>
                        <a:rPr lang="en-US" altLang="zh-CN" sz="2000"/>
                        <m:t>,</m:t>
                      </m:r>
                      <m:sSub>
                        <m:sSubPr>
                          <m:ctrlPr>
                            <a:rPr lang="zh-CN" altLang="zh-CN" sz="2000" i="1"/>
                          </m:ctrlPr>
                        </m:sSubPr>
                        <m:e>
                          <m:r>
                            <a:rPr lang="en-US" altLang="zh-CN" sz="2000" i="1"/>
                            <m:t>𝜀</m:t>
                          </m:r>
                        </m:e>
                        <m:sub>
                          <m:r>
                            <a:rPr lang="en-US" altLang="zh-CN" sz="2000" i="1"/>
                            <m:t>𝑗</m:t>
                          </m:r>
                        </m:sub>
                      </m:sSub>
                      <m:r>
                        <a:rPr lang="en-US" altLang="zh-CN" sz="2000"/>
                        <m:t>)=0,</m:t>
                      </m:r>
                      <m:r>
                        <m:rPr>
                          <m:nor/>
                        </m:rPr>
                        <a:rPr lang="zh-CN" altLang="zh-CN" sz="2000"/>
                        <m:t>     </m:t>
                      </m:r>
                      <m:r>
                        <a:rPr lang="en-US" altLang="zh-CN" sz="2000" i="1"/>
                        <m:t>𝑉𝑎𝑟</m:t>
                      </m:r>
                      <m:r>
                        <a:rPr lang="en-US" altLang="zh-CN" sz="2000"/>
                        <m:t>(</m:t>
                      </m:r>
                      <m:r>
                        <a:rPr lang="en-US" altLang="zh-CN" sz="2000" b="1" i="1"/>
                        <m:t>𝜺</m:t>
                      </m:r>
                      <m:r>
                        <a:rPr lang="en-US" altLang="zh-CN" sz="2000"/>
                        <m:t>)=</m:t>
                      </m:r>
                      <m:sSup>
                        <m:sSupPr>
                          <m:ctrlPr>
                            <a:rPr lang="zh-CN" altLang="zh-CN" sz="2000" i="1"/>
                          </m:ctrlPr>
                        </m:sSupPr>
                        <m:e>
                          <m:r>
                            <a:rPr lang="en-US" altLang="zh-CN" sz="2000" i="1"/>
                            <m:t>𝜎</m:t>
                          </m:r>
                        </m:e>
                        <m:sup>
                          <m:r>
                            <a:rPr lang="en-US" altLang="zh-CN" sz="2000"/>
                            <m:t>2</m:t>
                          </m:r>
                        </m:sup>
                      </m:sSup>
                      <m:r>
                        <a:rPr lang="en-US" altLang="zh-CN" sz="2000" b="1" i="1"/>
                        <m:t>𝑰</m:t>
                      </m:r>
                    </m:oMath>
                  </m:oMathPara>
                </a14:m>
                <a:endParaRPr lang="zh-CN"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i="1"/>
                        <m:t>𝑉𝑎𝑟</m:t>
                      </m:r>
                      <m:r>
                        <a:rPr lang="en-US" altLang="zh-CN" sz="2000"/>
                        <m:t>(</m:t>
                      </m:r>
                      <m:r>
                        <a:rPr lang="en-US" altLang="zh-CN" sz="2000" b="1" i="1"/>
                        <m:t>𝜺</m:t>
                      </m:r>
                      <m:r>
                        <a:rPr lang="en-US" altLang="zh-CN" sz="2000"/>
                        <m:t>)=</m:t>
                      </m:r>
                      <m:sSup>
                        <m:sSupPr>
                          <m:ctrlPr>
                            <a:rPr lang="zh-CN" altLang="zh-CN" sz="2000" i="1"/>
                          </m:ctrlPr>
                        </m:sSupPr>
                        <m:e>
                          <m:r>
                            <a:rPr lang="en-US" altLang="zh-CN" sz="2000" i="1"/>
                            <m:t>𝜎</m:t>
                          </m:r>
                        </m:e>
                        <m:sup>
                          <m:r>
                            <a:rPr lang="en-US" altLang="zh-CN" sz="2000"/>
                            <m:t>2</m:t>
                          </m:r>
                        </m:sup>
                      </m:sSup>
                      <m:r>
                        <a:rPr lang="en-US" altLang="zh-CN" sz="2000" b="1" i="1"/>
                        <m:t>𝜴</m:t>
                      </m:r>
                      <m:r>
                        <a:rPr lang="en-US" altLang="zh-CN" sz="2000"/>
                        <m:t>=</m:t>
                      </m:r>
                      <m:sSup>
                        <m:sSupPr>
                          <m:ctrlPr>
                            <a:rPr lang="zh-CN" altLang="zh-CN" sz="2000" i="1"/>
                          </m:ctrlPr>
                        </m:sSupPr>
                        <m:e>
                          <m:r>
                            <a:rPr lang="en-US" altLang="zh-CN" sz="2000" i="1"/>
                            <m:t>𝜎</m:t>
                          </m:r>
                        </m:e>
                        <m:sup>
                          <m:r>
                            <a:rPr lang="en-US" altLang="zh-CN" sz="2000"/>
                            <m:t>2</m:t>
                          </m:r>
                        </m:sup>
                      </m:sSup>
                      <m:d>
                        <m:dPr>
                          <m:begChr m:val="["/>
                          <m:endChr m:val="]"/>
                          <m:ctrlPr>
                            <a:rPr lang="zh-CN" altLang="zh-CN" sz="2000" i="1"/>
                          </m:ctrlPr>
                        </m:dPr>
                        <m:e>
                          <m:m>
                            <m:mPr>
                              <m:plcHide m:val="on"/>
                              <m:mcs>
                                <m:mc>
                                  <m:mcPr>
                                    <m:count m:val="4"/>
                                    <m:mcJc m:val="center"/>
                                  </m:mcPr>
                                </m:mc>
                              </m:mcs>
                              <m:ctrlPr>
                                <a:rPr lang="zh-CN" altLang="zh-CN" sz="2000" i="1"/>
                              </m:ctrlPr>
                            </m:mPr>
                            <m:mr>
                              <m:e>
                                <m:sSubSup>
                                  <m:sSubSupPr>
                                    <m:ctrlPr>
                                      <a:rPr lang="zh-CN" altLang="zh-CN" sz="2000" i="1"/>
                                    </m:ctrlPr>
                                  </m:sSubSupPr>
                                  <m:e>
                                    <m:r>
                                      <a:rPr lang="en-US" altLang="zh-CN" sz="2000" i="1"/>
                                      <m:t>𝑤</m:t>
                                    </m:r>
                                  </m:e>
                                  <m:sub>
                                    <m:r>
                                      <a:rPr lang="en-US" altLang="zh-CN" sz="2000"/>
                                      <m:t>1</m:t>
                                    </m:r>
                                  </m:sub>
                                  <m:sup>
                                    <m:r>
                                      <a:rPr lang="en-US" altLang="zh-CN" sz="2000"/>
                                      <m:t>2</m:t>
                                    </m:r>
                                  </m:sup>
                                </m:sSubSup>
                              </m:e>
                              <m:e>
                                <m:r>
                                  <a:rPr lang="en-US" altLang="zh-CN" sz="2000"/>
                                  <m:t>0</m:t>
                                </m:r>
                              </m:e>
                              <m:e>
                                <m:r>
                                  <a:rPr lang="en-US" altLang="zh-CN" sz="2000"/>
                                  <m:t>⋯</m:t>
                                </m:r>
                              </m:e>
                              <m:e>
                                <m:r>
                                  <a:rPr lang="en-US" altLang="zh-CN" sz="2000"/>
                                  <m:t>0</m:t>
                                </m:r>
                              </m:e>
                            </m:mr>
                            <m:mr>
                              <m:e>
                                <m:r>
                                  <a:rPr lang="en-US" altLang="zh-CN" sz="2000"/>
                                  <m:t>0</m:t>
                                </m:r>
                              </m:e>
                              <m:e>
                                <m:sSubSup>
                                  <m:sSubSupPr>
                                    <m:ctrlPr>
                                      <a:rPr lang="zh-CN" altLang="zh-CN" sz="2000" i="1"/>
                                    </m:ctrlPr>
                                  </m:sSubSupPr>
                                  <m:e>
                                    <m:r>
                                      <a:rPr lang="en-US" altLang="zh-CN" sz="2000" i="1"/>
                                      <m:t>𝑤</m:t>
                                    </m:r>
                                  </m:e>
                                  <m:sub>
                                    <m:r>
                                      <a:rPr lang="en-US" altLang="zh-CN" sz="2000"/>
                                      <m:t>2</m:t>
                                    </m:r>
                                  </m:sub>
                                  <m:sup>
                                    <m:r>
                                      <a:rPr lang="en-US" altLang="zh-CN" sz="2000"/>
                                      <m:t>2</m:t>
                                    </m:r>
                                  </m:sup>
                                </m:sSubSup>
                              </m:e>
                              <m:e>
                                <m:r>
                                  <a:rPr lang="en-US" altLang="zh-CN" sz="2000"/>
                                  <m:t>⋯</m:t>
                                </m:r>
                              </m:e>
                              <m:e>
                                <m:r>
                                  <a:rPr lang="en-US" altLang="zh-CN" sz="2000"/>
                                  <m:t>0</m:t>
                                </m:r>
                              </m:e>
                            </m:mr>
                            <m:mr>
                              <m:e>
                                <m:r>
                                  <a:rPr lang="en-US" altLang="zh-CN" sz="2000"/>
                                  <m:t>⋮</m:t>
                                </m:r>
                              </m:e>
                              <m:e>
                                <m:r>
                                  <a:rPr lang="en-US" altLang="zh-CN" sz="2000"/>
                                  <m:t>⋮</m:t>
                                </m:r>
                              </m:e>
                              <m:e>
                                <m:r>
                                  <a:rPr lang="en-US" altLang="zh-CN" sz="2000"/>
                                  <m:t>⋱</m:t>
                                </m:r>
                              </m:e>
                              <m:e>
                                <m:r>
                                  <a:rPr lang="en-US" altLang="zh-CN" sz="2000"/>
                                  <m:t>⋮</m:t>
                                </m:r>
                              </m:e>
                            </m:mr>
                            <m:mr>
                              <m:e>
                                <m:r>
                                  <a:rPr lang="en-US" altLang="zh-CN" sz="2000"/>
                                  <m:t>0</m:t>
                                </m:r>
                              </m:e>
                              <m:e>
                                <m:r>
                                  <a:rPr lang="en-US" altLang="zh-CN" sz="2000"/>
                                  <m:t>0</m:t>
                                </m:r>
                              </m:e>
                              <m:e>
                                <m:r>
                                  <a:rPr lang="en-US" altLang="zh-CN" sz="2000"/>
                                  <m:t>⋯</m:t>
                                </m:r>
                              </m:e>
                              <m:e>
                                <m:sSubSup>
                                  <m:sSubSupPr>
                                    <m:ctrlPr>
                                      <a:rPr lang="zh-CN" altLang="zh-CN" sz="2000" i="1"/>
                                    </m:ctrlPr>
                                  </m:sSubSupPr>
                                  <m:e>
                                    <m:r>
                                      <a:rPr lang="en-US" altLang="zh-CN" sz="2000" i="1"/>
                                      <m:t>𝑤</m:t>
                                    </m:r>
                                  </m:e>
                                  <m:sub>
                                    <m:r>
                                      <a:rPr lang="en-US" altLang="zh-CN" sz="2000" i="1"/>
                                      <m:t>𝑛</m:t>
                                    </m:r>
                                  </m:sub>
                                  <m:sup>
                                    <m:r>
                                      <a:rPr lang="en-US" altLang="zh-CN" sz="2000"/>
                                      <m:t>2</m:t>
                                    </m:r>
                                  </m:sup>
                                </m:sSubSup>
                              </m:e>
                            </m:mr>
                          </m:m>
                        </m:e>
                      </m:d>
                    </m:oMath>
                  </m:oMathPara>
                </a14:m>
                <a:endParaRPr lang="zh-CN" altLang="zh-CN" dirty="0"/>
              </a:p>
              <a:p>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xfrm>
                <a:off x="457200" y="1143000"/>
                <a:ext cx="8229600" cy="5184576"/>
              </a:xfrm>
              <a:blipFill>
                <a:blip r:embed="rId2"/>
                <a:stretch>
                  <a:fillRect l="-463" t="-1467" r="-772"/>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91363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线性回归</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zh-CN" dirty="0"/>
                  <a:t>无论</a:t>
                </a:r>
                <a:r>
                  <a:rPr lang="zh-CN" altLang="en-US" dirty="0"/>
                  <a:t>样条函数</a:t>
                </a:r>
                <a:r>
                  <a:rPr lang="zh-CN" altLang="zh-CN" dirty="0"/>
                  <a:t>形式看起来多么复杂，</a:t>
                </a:r>
                <a:r>
                  <a:rPr lang="zh-CN" altLang="en-US" dirty="0"/>
                  <a:t>这些</a:t>
                </a:r>
                <a:r>
                  <a:rPr lang="zh-CN" altLang="zh-CN" dirty="0"/>
                  <a:t>贴现函数实际上都是参数的线性函数，</a:t>
                </a:r>
                <a:r>
                  <a:rPr lang="zh-CN" altLang="en-US" dirty="0"/>
                  <a:t>从而</a:t>
                </a:r>
                <a:r>
                  <a:rPr lang="zh-CN" altLang="zh-CN" dirty="0"/>
                  <a:t>相应的债券价格也将是参数的线性函数。</a:t>
                </a:r>
                <a:endParaRPr lang="en-US" altLang="zh-CN" dirty="0"/>
              </a:p>
              <a:p>
                <a:r>
                  <a:rPr lang="zh-CN" altLang="zh-CN" dirty="0"/>
                  <a:t>例如，</a:t>
                </a:r>
                <a:r>
                  <a:rPr lang="zh-CN" altLang="en-US" dirty="0"/>
                  <a:t>三次多项式样条函数形式下，</a:t>
                </a:r>
                <a:r>
                  <a:rPr lang="zh-CN" altLang="zh-CN" dirty="0"/>
                  <a:t>一个</a:t>
                </a:r>
                <a:r>
                  <a:rPr lang="en-US" altLang="zh-CN" dirty="0"/>
                  <a:t>2</a:t>
                </a:r>
                <a:r>
                  <a:rPr lang="zh-CN" altLang="zh-CN" dirty="0"/>
                  <a:t>年后到期、一年支付一次</a:t>
                </a:r>
                <a:r>
                  <a:rPr lang="en-US" altLang="zh-CN" dirty="0"/>
                  <a:t>3%</a:t>
                </a:r>
                <a:r>
                  <a:rPr lang="zh-CN" altLang="zh-CN" dirty="0"/>
                  <a:t>票息的附息债模型价格可以写为</a:t>
                </a:r>
              </a:p>
              <a:p>
                <a:pPr marL="0" indent="0" algn="ctr">
                  <a:buNone/>
                </a:pPr>
                <a14:m>
                  <m:oMath xmlns:m="http://schemas.openxmlformats.org/officeDocument/2006/math">
                    <m:r>
                      <a:rPr lang="en-US" altLang="zh-CN" sz="2400" i="1"/>
                      <m:t>𝑉</m:t>
                    </m:r>
                    <m:r>
                      <a:rPr lang="en-US" altLang="zh-CN" sz="2400"/>
                      <m:t>=3∙</m:t>
                    </m:r>
                    <m:sSubSup>
                      <m:sSubSupPr>
                        <m:ctrlPr>
                          <a:rPr lang="zh-CN" altLang="zh-CN" sz="2400" i="1"/>
                        </m:ctrlPr>
                      </m:sSubSupPr>
                      <m:e>
                        <m:r>
                          <a:rPr lang="en-US" altLang="zh-CN" sz="2400" i="1"/>
                          <m:t>𝐵</m:t>
                        </m:r>
                      </m:e>
                      <m:sub>
                        <m:r>
                          <m:rPr>
                            <m:nor/>
                          </m:rPr>
                          <a:rPr lang="en-US" altLang="zh-CN" sz="2400"/>
                          <m:t>0</m:t>
                        </m:r>
                      </m:sub>
                      <m:sup>
                        <m:r>
                          <a:rPr lang="en-US" altLang="zh-CN" sz="2400"/>
                          <m:t>1</m:t>
                        </m:r>
                      </m:sup>
                    </m:sSubSup>
                    <m:r>
                      <a:rPr lang="en-US" altLang="zh-CN" sz="2400"/>
                      <m:t>+103∙</m:t>
                    </m:r>
                    <m:sSubSup>
                      <m:sSubSupPr>
                        <m:ctrlPr>
                          <a:rPr lang="zh-CN" altLang="zh-CN" sz="2400" i="1"/>
                        </m:ctrlPr>
                      </m:sSubSupPr>
                      <m:e>
                        <m:r>
                          <a:rPr lang="en-US" altLang="zh-CN" sz="2400" i="1"/>
                          <m:t>𝐵</m:t>
                        </m:r>
                      </m:e>
                      <m:sub>
                        <m:r>
                          <m:rPr>
                            <m:nor/>
                          </m:rPr>
                          <a:rPr lang="en-US" altLang="zh-CN" sz="2400"/>
                          <m:t>0</m:t>
                        </m:r>
                      </m:sub>
                      <m:sup>
                        <m:r>
                          <a:rPr lang="en-US" altLang="zh-CN" sz="2400"/>
                          <m:t>2</m:t>
                        </m:r>
                      </m:sup>
                    </m:sSubSup>
                    <m:r>
                      <a:rPr lang="en-US" altLang="zh-CN" sz="2400"/>
                      <m:t>=827</m:t>
                    </m:r>
                    <m:sSub>
                      <m:sSubPr>
                        <m:ctrlPr>
                          <a:rPr lang="zh-CN" altLang="zh-CN" sz="2400" i="1"/>
                        </m:ctrlPr>
                      </m:sSubPr>
                      <m:e>
                        <m:r>
                          <a:rPr lang="en-US" altLang="zh-CN" sz="2400" i="1"/>
                          <m:t>𝑎</m:t>
                        </m:r>
                      </m:e>
                      <m:sub>
                        <m:r>
                          <a:rPr lang="en-US" altLang="zh-CN" sz="2400"/>
                          <m:t>1</m:t>
                        </m:r>
                      </m:sub>
                    </m:sSub>
                    <m:r>
                      <a:rPr lang="en-US" altLang="zh-CN" sz="2400"/>
                      <m:t>+</m:t>
                    </m:r>
                    <m:sSub>
                      <m:sSubPr>
                        <m:ctrlPr>
                          <a:rPr lang="zh-CN" altLang="zh-CN" sz="2400" i="1"/>
                        </m:ctrlPr>
                      </m:sSubPr>
                      <m:e>
                        <m:r>
                          <a:rPr lang="en-US" altLang="zh-CN" sz="2400"/>
                          <m:t>415</m:t>
                        </m:r>
                        <m:r>
                          <a:rPr lang="en-US" altLang="zh-CN" sz="2400" i="1"/>
                          <m:t>𝑏</m:t>
                        </m:r>
                      </m:e>
                      <m:sub>
                        <m:r>
                          <a:rPr lang="en-US" altLang="zh-CN" sz="2400"/>
                          <m:t>1</m:t>
                        </m:r>
                      </m:sub>
                    </m:sSub>
                    <m:r>
                      <a:rPr lang="en-US" altLang="zh-CN" sz="2400"/>
                      <m:t>+</m:t>
                    </m:r>
                    <m:sSub>
                      <m:sSubPr>
                        <m:ctrlPr>
                          <a:rPr lang="zh-CN" altLang="zh-CN" sz="2400" i="1"/>
                        </m:ctrlPr>
                      </m:sSubPr>
                      <m:e>
                        <m:r>
                          <a:rPr lang="en-US" altLang="zh-CN" sz="2400"/>
                          <m:t>209</m:t>
                        </m:r>
                        <m:r>
                          <a:rPr lang="en-US" altLang="zh-CN" sz="2400" i="1"/>
                          <m:t>𝑐</m:t>
                        </m:r>
                      </m:e>
                      <m:sub>
                        <m:r>
                          <a:rPr lang="en-US" altLang="zh-CN" sz="2400"/>
                          <m:t>1</m:t>
                        </m:r>
                      </m:sub>
                    </m:sSub>
                    <m:r>
                      <a:rPr lang="en-US" altLang="zh-CN" sz="2400"/>
                      <m:t>+106</m:t>
                    </m:r>
                  </m:oMath>
                </a14:m>
                <a:r>
                  <a:rPr lang="zh-CN" altLang="zh-CN" sz="2400" dirty="0">
                    <a:effectLst/>
                  </a:rPr>
                  <a:t> </a:t>
                </a:r>
                <a:endParaRPr lang="en-US" altLang="zh-CN" sz="2400" dirty="0"/>
              </a:p>
              <a:p>
                <a:r>
                  <a:rPr lang="zh-CN" altLang="en-US" dirty="0"/>
                  <a:t>附息债又是零息债的线性组合，从而不含权债券的价格总是可以表达为参数的线性函数。</a:t>
                </a:r>
                <a:endParaRPr lang="en-US" altLang="zh-CN" dirty="0"/>
              </a:p>
              <a:p>
                <a:endParaRPr lang="zh-CN" altLang="zh-CN" dirty="0"/>
              </a:p>
              <a:p>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114690" name="Rectangle 2"/>
          <p:cNvSpPr>
            <a:spLocks noChangeArrowheads="1"/>
          </p:cNvSpPr>
          <p:nvPr/>
        </p:nvSpPr>
        <p:spPr bwMode="auto">
          <a:xfrm>
            <a:off x="1143001" y="85557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32815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zh-CN" altLang="en-US" dirty="0">
                <a:latin typeface="Adobe 黑体 Std R" pitchFamily="34" charset="-122"/>
                <a:ea typeface="Adobe 黑体 Std R" pitchFamily="34" charset="-122"/>
              </a:rPr>
              <a:t>参数校准中的问题：异方差</a:t>
            </a:r>
            <a:endParaRPr lang="en-US" altLang="zh-CN" dirty="0">
              <a:latin typeface="Adobe 黑体 Std R" pitchFamily="34" charset="-122"/>
              <a:ea typeface="Adobe 黑体 Std R" pitchFamily="34" charset="-122"/>
            </a:endParaRP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zh-CN" dirty="0"/>
                  <a:t>直接假设方差大小与债券剩余期限的平方成比例</a:t>
                </a:r>
                <a:endParaRPr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i="1"/>
                          </m:ctrlPr>
                        </m:sSubSupPr>
                        <m:e>
                          <m:r>
                            <a:rPr lang="en-US" altLang="zh-CN" i="1"/>
                            <m:t>𝑤</m:t>
                          </m:r>
                        </m:e>
                        <m:sub>
                          <m:r>
                            <a:rPr lang="en-US" altLang="zh-CN" i="1"/>
                            <m:t>𝑗</m:t>
                          </m:r>
                        </m:sub>
                        <m:sup>
                          <m:r>
                            <a:rPr lang="en-US" altLang="zh-CN"/>
                            <m:t>2</m:t>
                          </m:r>
                        </m:sup>
                      </m:sSubSup>
                      <m:r>
                        <a:rPr lang="en-US" altLang="zh-CN"/>
                        <m:t>=</m:t>
                      </m:r>
                      <m:sSubSup>
                        <m:sSubSupPr>
                          <m:ctrlPr>
                            <a:rPr lang="zh-CN" altLang="zh-CN" i="1"/>
                          </m:ctrlPr>
                        </m:sSubSupPr>
                        <m:e>
                          <m:r>
                            <a:rPr lang="en-US" altLang="zh-CN" i="1"/>
                            <m:t>𝑇</m:t>
                          </m:r>
                        </m:e>
                        <m:sub>
                          <m:r>
                            <a:rPr lang="en-US" altLang="zh-CN" i="1"/>
                            <m:t>𝑗</m:t>
                          </m:r>
                        </m:sub>
                        <m:sup>
                          <m:r>
                            <a:rPr lang="en-US" altLang="zh-CN"/>
                            <m:t>2</m:t>
                          </m:r>
                        </m:sup>
                      </m:sSubSup>
                    </m:oMath>
                  </m:oMathPara>
                </a14:m>
                <a:endParaRPr lang="zh-CN" altLang="zh-CN" dirty="0"/>
              </a:p>
              <a:p>
                <a:endParaRPr lang="en-US" altLang="zh-CN" dirty="0"/>
              </a:p>
              <a:p>
                <a:r>
                  <a:rPr lang="zh-CN" altLang="zh-CN" dirty="0"/>
                  <a:t>债券定价误差的方差大小与该债券对利率变动敏感性的平方成正比</a:t>
                </a:r>
                <a:r>
                  <a:rPr lang="zh-CN" altLang="en-US" dirty="0"/>
                  <a:t>（</a:t>
                </a:r>
                <a:r>
                  <a:rPr lang="en-US" altLang="zh-CN" dirty="0"/>
                  <a:t> </a:t>
                </a:r>
                <a:r>
                  <a:rPr lang="en-US" altLang="zh-CN" dirty="0" err="1"/>
                  <a:t>Vasicek</a:t>
                </a:r>
                <a:r>
                  <a:rPr lang="en-US" altLang="zh-CN" dirty="0"/>
                  <a:t> and Fong </a:t>
                </a:r>
                <a:r>
                  <a:rPr lang="zh-CN" altLang="en-US" dirty="0"/>
                  <a:t>，</a:t>
                </a:r>
                <a:r>
                  <a:rPr lang="en-US" altLang="zh-CN" dirty="0"/>
                  <a:t>1982 </a:t>
                </a:r>
                <a:r>
                  <a:rPr lang="zh-CN" altLang="en-US" dirty="0"/>
                  <a:t>）</a:t>
                </a:r>
                <a:endParaRPr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i="1"/>
                          </m:ctrlPr>
                        </m:sSubSupPr>
                        <m:e>
                          <m:r>
                            <a:rPr lang="en-US" altLang="zh-CN" i="1"/>
                            <m:t>𝑤</m:t>
                          </m:r>
                        </m:e>
                        <m:sub>
                          <m:r>
                            <a:rPr lang="en-US" altLang="zh-CN" i="1"/>
                            <m:t>𝑗</m:t>
                          </m:r>
                        </m:sub>
                        <m:sup>
                          <m:r>
                            <a:rPr lang="en-US" altLang="zh-CN"/>
                            <m:t>2</m:t>
                          </m:r>
                        </m:sup>
                      </m:sSubSup>
                      <m:r>
                        <a:rPr lang="en-US" altLang="zh-CN"/>
                        <m:t>=</m:t>
                      </m:r>
                      <m:sSup>
                        <m:sSupPr>
                          <m:ctrlPr>
                            <a:rPr lang="zh-CN" altLang="zh-CN" i="1"/>
                          </m:ctrlPr>
                        </m:sSupPr>
                        <m:e>
                          <m:d>
                            <m:dPr>
                              <m:ctrlPr>
                                <a:rPr lang="zh-CN" altLang="zh-CN" i="1"/>
                              </m:ctrlPr>
                            </m:dPr>
                            <m:e>
                              <m:f>
                                <m:fPr>
                                  <m:ctrlPr>
                                    <a:rPr lang="zh-CN" altLang="zh-CN" i="1"/>
                                  </m:ctrlPr>
                                </m:fPr>
                                <m:num>
                                  <m:r>
                                    <a:rPr lang="en-US" altLang="zh-CN" i="1"/>
                                    <m:t>𝑑</m:t>
                                  </m:r>
                                  <m:sSup>
                                    <m:sSupPr>
                                      <m:ctrlPr>
                                        <a:rPr lang="zh-CN" altLang="zh-CN" i="1"/>
                                      </m:ctrlPr>
                                    </m:sSupPr>
                                    <m:e>
                                      <m:r>
                                        <a:rPr lang="en-US" altLang="zh-CN" i="1"/>
                                        <m:t>𝑃</m:t>
                                      </m:r>
                                    </m:e>
                                    <m:sup>
                                      <m:r>
                                        <a:rPr lang="en-US" altLang="zh-CN" i="1"/>
                                        <m:t>𝑗</m:t>
                                      </m:r>
                                    </m:sup>
                                  </m:sSup>
                                </m:num>
                                <m:den>
                                  <m:r>
                                    <a:rPr lang="en-US" altLang="zh-CN" i="1"/>
                                    <m:t>𝑑</m:t>
                                  </m:r>
                                  <m:sSup>
                                    <m:sSupPr>
                                      <m:ctrlPr>
                                        <a:rPr lang="zh-CN" altLang="zh-CN" i="1"/>
                                      </m:ctrlPr>
                                    </m:sSupPr>
                                    <m:e>
                                      <m:r>
                                        <a:rPr lang="en-US" altLang="zh-CN" i="1"/>
                                        <m:t>𝑦</m:t>
                                      </m:r>
                                    </m:e>
                                    <m:sup>
                                      <m:r>
                                        <a:rPr lang="en-US" altLang="zh-CN" i="1"/>
                                        <m:t>𝑗</m:t>
                                      </m:r>
                                    </m:sup>
                                  </m:sSup>
                                </m:den>
                              </m:f>
                            </m:e>
                          </m:d>
                        </m:e>
                        <m:sup>
                          <m:r>
                            <a:rPr lang="en-US" altLang="zh-CN"/>
                            <m:t>2</m:t>
                          </m:r>
                        </m:sup>
                      </m:sSup>
                      <m:r>
                        <a:rPr lang="en-US" altLang="zh-CN"/>
                        <m:t>=</m:t>
                      </m:r>
                      <m:sSup>
                        <m:sSupPr>
                          <m:ctrlPr>
                            <a:rPr lang="zh-CN" altLang="zh-CN" i="1"/>
                          </m:ctrlPr>
                        </m:sSupPr>
                        <m:e>
                          <m:d>
                            <m:dPr>
                              <m:ctrlPr>
                                <a:rPr lang="zh-CN" altLang="zh-CN" i="1"/>
                              </m:ctrlPr>
                            </m:dPr>
                            <m:e>
                              <m:sSup>
                                <m:sSupPr>
                                  <m:ctrlPr>
                                    <a:rPr lang="zh-CN" altLang="zh-CN" i="1"/>
                                  </m:ctrlPr>
                                </m:sSupPr>
                                <m:e>
                                  <m:r>
                                    <a:rPr lang="en-US" altLang="zh-CN" i="1"/>
                                    <m:t>𝐷</m:t>
                                  </m:r>
                                </m:e>
                                <m:sup>
                                  <m:r>
                                    <a:rPr lang="en-US" altLang="zh-CN" i="1"/>
                                    <m:t>𝑗</m:t>
                                  </m:r>
                                </m:sup>
                              </m:sSup>
                              <m:sSup>
                                <m:sSupPr>
                                  <m:ctrlPr>
                                    <a:rPr lang="zh-CN" altLang="zh-CN" i="1"/>
                                  </m:ctrlPr>
                                </m:sSupPr>
                                <m:e>
                                  <m:r>
                                    <a:rPr lang="en-US" altLang="zh-CN" i="1"/>
                                    <m:t>𝑃</m:t>
                                  </m:r>
                                </m:e>
                                <m:sup>
                                  <m:r>
                                    <a:rPr lang="en-US" altLang="zh-CN" i="1"/>
                                    <m:t>𝑗</m:t>
                                  </m:r>
                                </m:sup>
                              </m:sSup>
                            </m:e>
                          </m:d>
                        </m:e>
                        <m:sup>
                          <m:r>
                            <a:rPr lang="en-US" altLang="zh-CN"/>
                            <m:t>2</m:t>
                          </m:r>
                        </m:sup>
                      </m:sSup>
                    </m:oMath>
                  </m:oMathPara>
                </a14:m>
                <a:endParaRPr lang="zh-CN" altLang="zh-CN" dirty="0"/>
              </a:p>
              <a:p>
                <a:endParaRPr lang="en-US" altLang="zh-CN"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467" r="-772"/>
                </a:stretch>
              </a:blipFill>
            </p:spPr>
            <p:txBody>
              <a:bodyPr/>
              <a:lstStyle/>
              <a:p>
                <a:r>
                  <a:rPr lang="zh-CN" altLang="en-US">
                    <a:noFill/>
                  </a:rPr>
                  <a:t> </a:t>
                </a:r>
              </a:p>
            </p:txBody>
          </p:sp>
        </mc:Fallback>
      </mc:AlternateContent>
      <p:sp>
        <p:nvSpPr>
          <p:cNvPr id="108546" name="Rectangle 2"/>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
        <p:nvSpPr>
          <p:cNvPr id="108548" name="Rectangle 4"/>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51782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zh-CN" altLang="en-US" dirty="0">
                <a:latin typeface="Adobe 黑体 Std R" pitchFamily="34" charset="-122"/>
                <a:ea typeface="Adobe 黑体 Std R" pitchFamily="34" charset="-122"/>
              </a:rPr>
              <a:t>参数校准中的问题：约束条件</a:t>
            </a:r>
            <a:endParaRPr lang="en-US" altLang="zh-CN" dirty="0">
              <a:latin typeface="Adobe 黑体 Std R" pitchFamily="34" charset="-122"/>
              <a:ea typeface="Adobe 黑体 Std R" pitchFamily="34" charset="-122"/>
            </a:endParaRP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en-US" dirty="0"/>
                  <a:t>基本约束条件：</a:t>
                </a:r>
                <a14:m>
                  <m:oMath xmlns:m="http://schemas.openxmlformats.org/officeDocument/2006/math">
                    <m:sSubSup>
                      <m:sSubSupPr>
                        <m:ctrlPr>
                          <a:rPr lang="zh-CN" altLang="zh-CN" i="1"/>
                        </m:ctrlPr>
                      </m:sSubSupPr>
                      <m:e>
                        <m:r>
                          <a:rPr lang="en-US" altLang="zh-CN" i="1"/>
                          <m:t>𝐵</m:t>
                        </m:r>
                      </m:e>
                      <m:sub>
                        <m:r>
                          <m:rPr>
                            <m:nor/>
                          </m:rPr>
                          <a:rPr lang="en-US" altLang="zh-CN" i="1"/>
                          <m:t>0</m:t>
                        </m:r>
                      </m:sub>
                      <m:sup>
                        <m:r>
                          <a:rPr lang="en-US" altLang="zh-CN" i="1"/>
                          <m:t>0</m:t>
                        </m:r>
                      </m:sup>
                    </m:sSubSup>
                    <m:r>
                      <a:rPr lang="en-US" altLang="zh-CN" i="1"/>
                      <m:t>=1</m:t>
                    </m:r>
                  </m:oMath>
                </a14:m>
                <a:r>
                  <a:rPr lang="zh-CN" altLang="zh-CN" dirty="0">
                    <a:effectLst/>
                  </a:rPr>
                  <a:t> </a:t>
                </a:r>
                <a:endParaRPr lang="en-US" altLang="zh-CN" dirty="0"/>
              </a:p>
              <a:p>
                <a:endParaRPr lang="en-US" altLang="zh-CN" dirty="0"/>
              </a:p>
              <a:p>
                <a:r>
                  <a:rPr lang="zh-CN" altLang="en-US" dirty="0"/>
                  <a:t>约束条件下的</a:t>
                </a:r>
                <a:r>
                  <a:rPr lang="en-US" altLang="zh-CN" dirty="0"/>
                  <a:t>GLS</a:t>
                </a:r>
                <a:r>
                  <a:rPr lang="zh-CN" altLang="en-US" dirty="0"/>
                  <a:t>估计量为</a:t>
                </a:r>
                <a:endParaRPr lang="en-US" altLang="zh-CN" dirty="0"/>
              </a:p>
              <a:p>
                <a:pPr marL="0" indent="0">
                  <a:buNone/>
                </a:pPr>
                <a14:m>
                  <m:oMathPara xmlns:m="http://schemas.openxmlformats.org/officeDocument/2006/math">
                    <m:oMathParaPr>
                      <m:jc m:val="centerGroup"/>
                    </m:oMathParaPr>
                    <m:oMath xmlns:m="http://schemas.openxmlformats.org/officeDocument/2006/math">
                      <m:sSup>
                        <m:sSupPr>
                          <m:ctrlPr>
                            <a:rPr lang="zh-CN" altLang="zh-CN" sz="2400" i="1"/>
                          </m:ctrlPr>
                        </m:sSupPr>
                        <m:e>
                          <m:acc>
                            <m:accPr>
                              <m:chr m:val="̂"/>
                              <m:ctrlPr>
                                <a:rPr lang="zh-CN" altLang="zh-CN" sz="2400" i="1"/>
                              </m:ctrlPr>
                            </m:accPr>
                            <m:e>
                              <m:r>
                                <a:rPr lang="en-US" altLang="zh-CN" sz="2400" b="1" i="1"/>
                                <m:t>𝜷</m:t>
                              </m:r>
                            </m:e>
                          </m:acc>
                        </m:e>
                        <m:sup>
                          <m:r>
                            <m:rPr>
                              <m:nor/>
                            </m:rPr>
                            <a:rPr lang="en-US" altLang="zh-CN" sz="2400" i="1"/>
                            <m:t>∗</m:t>
                          </m:r>
                        </m:sup>
                      </m:sSup>
                      <m:r>
                        <a:rPr lang="en-US" altLang="zh-CN" sz="2400"/>
                        <m:t>=</m:t>
                      </m:r>
                      <m:acc>
                        <m:accPr>
                          <m:chr m:val="̂"/>
                          <m:ctrlPr>
                            <a:rPr lang="zh-CN" altLang="zh-CN" sz="2400" i="1"/>
                          </m:ctrlPr>
                        </m:accPr>
                        <m:e>
                          <m:r>
                            <a:rPr lang="en-US" altLang="zh-CN" sz="2400" b="1" i="1"/>
                            <m:t>𝜷</m:t>
                          </m:r>
                        </m:e>
                      </m:acc>
                      <m:r>
                        <a:rPr lang="en-US" altLang="zh-CN" sz="2400"/>
                        <m:t>+</m:t>
                      </m:r>
                      <m:sSup>
                        <m:sSupPr>
                          <m:ctrlPr>
                            <a:rPr lang="zh-CN" altLang="zh-CN" sz="2400" i="1"/>
                          </m:ctrlPr>
                        </m:sSupPr>
                        <m:e>
                          <m:d>
                            <m:dPr>
                              <m:ctrlPr>
                                <a:rPr lang="zh-CN" altLang="zh-CN" sz="2400" i="1"/>
                              </m:ctrlPr>
                            </m:dPr>
                            <m:e>
                              <m:sSup>
                                <m:sSupPr>
                                  <m:ctrlPr>
                                    <a:rPr lang="zh-CN" altLang="zh-CN" sz="2400" i="1"/>
                                  </m:ctrlPr>
                                </m:sSupPr>
                                <m:e>
                                  <m:r>
                                    <a:rPr lang="en-US" altLang="zh-CN" sz="2400" b="1" i="1"/>
                                    <m:t>𝑿</m:t>
                                  </m:r>
                                </m:e>
                                <m:sup>
                                  <m:r>
                                    <a:rPr lang="en-US" altLang="zh-CN" sz="2400" i="1"/>
                                    <m:t>𝑇</m:t>
                                  </m:r>
                                </m:sup>
                              </m:sSup>
                              <m:sSup>
                                <m:sSupPr>
                                  <m:ctrlPr>
                                    <a:rPr lang="zh-CN" altLang="zh-CN" sz="2400" i="1"/>
                                  </m:ctrlPr>
                                </m:sSupPr>
                                <m:e>
                                  <m:r>
                                    <a:rPr lang="en-US" altLang="zh-CN" sz="2400" b="1" i="1"/>
                                    <m:t>𝜴</m:t>
                                  </m:r>
                                </m:e>
                                <m:sup>
                                  <m:r>
                                    <a:rPr lang="en-US" altLang="zh-CN" sz="2400" i="1"/>
                                    <m:t>−</m:t>
                                  </m:r>
                                  <m:r>
                                    <a:rPr lang="en-US" altLang="zh-CN" sz="2400"/>
                                    <m:t>1</m:t>
                                  </m:r>
                                </m:sup>
                              </m:sSup>
                              <m:r>
                                <a:rPr lang="en-US" altLang="zh-CN" sz="2400" b="1" i="1"/>
                                <m:t>𝑿</m:t>
                              </m:r>
                            </m:e>
                          </m:d>
                        </m:e>
                        <m:sup>
                          <m:r>
                            <a:rPr lang="en-US" altLang="zh-CN" sz="2400" i="1"/>
                            <m:t>−</m:t>
                          </m:r>
                          <m:r>
                            <a:rPr lang="en-US" altLang="zh-CN" sz="2400"/>
                            <m:t>1</m:t>
                          </m:r>
                        </m:sup>
                      </m:sSup>
                      <m:r>
                        <a:rPr lang="en-US" altLang="zh-CN" sz="2400" b="1" i="1"/>
                        <m:t>𝚪</m:t>
                      </m:r>
                      <m:sSup>
                        <m:sSupPr>
                          <m:ctrlPr>
                            <a:rPr lang="zh-CN" altLang="zh-CN" sz="2400" i="1"/>
                          </m:ctrlPr>
                        </m:sSupPr>
                        <m:e>
                          <m:r>
                            <a:rPr lang="en-US" altLang="zh-CN" sz="2400"/>
                            <m:t>(</m:t>
                          </m:r>
                          <m:sSup>
                            <m:sSupPr>
                              <m:ctrlPr>
                                <a:rPr lang="zh-CN" altLang="zh-CN" sz="2400" i="1"/>
                              </m:ctrlPr>
                            </m:sSupPr>
                            <m:e>
                              <m:r>
                                <a:rPr lang="en-US" altLang="zh-CN" sz="2400" b="1" i="1"/>
                                <m:t>𝚪</m:t>
                              </m:r>
                            </m:e>
                            <m:sup>
                              <m:r>
                                <a:rPr lang="en-US" altLang="zh-CN" sz="2400" i="1"/>
                                <m:t>𝑇</m:t>
                              </m:r>
                            </m:sup>
                          </m:sSup>
                          <m:sSup>
                            <m:sSupPr>
                              <m:ctrlPr>
                                <a:rPr lang="zh-CN" altLang="zh-CN" sz="2400" i="1"/>
                              </m:ctrlPr>
                            </m:sSupPr>
                            <m:e>
                              <m:r>
                                <a:rPr lang="en-US" altLang="zh-CN" sz="2400"/>
                                <m:t>(</m:t>
                              </m:r>
                              <m:sSup>
                                <m:sSupPr>
                                  <m:ctrlPr>
                                    <a:rPr lang="zh-CN" altLang="zh-CN" sz="2400" i="1"/>
                                  </m:ctrlPr>
                                </m:sSupPr>
                                <m:e>
                                  <m:r>
                                    <a:rPr lang="en-US" altLang="zh-CN" sz="2400" b="1" i="1"/>
                                    <m:t>𝑿</m:t>
                                  </m:r>
                                </m:e>
                                <m:sup>
                                  <m:r>
                                    <a:rPr lang="en-US" altLang="zh-CN" sz="2400" i="1"/>
                                    <m:t>𝑇</m:t>
                                  </m:r>
                                </m:sup>
                              </m:sSup>
                              <m:sSup>
                                <m:sSupPr>
                                  <m:ctrlPr>
                                    <a:rPr lang="zh-CN" altLang="zh-CN" sz="2400" i="1"/>
                                  </m:ctrlPr>
                                </m:sSupPr>
                                <m:e>
                                  <m:r>
                                    <a:rPr lang="en-US" altLang="zh-CN" sz="2400" b="1" i="1"/>
                                    <m:t>𝜴</m:t>
                                  </m:r>
                                </m:e>
                                <m:sup>
                                  <m:r>
                                    <a:rPr lang="en-US" altLang="zh-CN" sz="2400" i="1"/>
                                    <m:t>−</m:t>
                                  </m:r>
                                  <m:r>
                                    <a:rPr lang="en-US" altLang="zh-CN" sz="2400"/>
                                    <m:t>1</m:t>
                                  </m:r>
                                </m:sup>
                              </m:sSup>
                              <m:r>
                                <a:rPr lang="en-US" altLang="zh-CN" sz="2400" b="1" i="1"/>
                                <m:t>𝑿</m:t>
                              </m:r>
                              <m:r>
                                <a:rPr lang="en-US" altLang="zh-CN" sz="2400"/>
                                <m:t>)</m:t>
                              </m:r>
                            </m:e>
                            <m:sup>
                              <m:r>
                                <a:rPr lang="en-US" altLang="zh-CN" sz="2400" i="1"/>
                                <m:t>−</m:t>
                              </m:r>
                              <m:r>
                                <a:rPr lang="en-US" altLang="zh-CN" sz="2400"/>
                                <m:t>1</m:t>
                              </m:r>
                            </m:sup>
                          </m:sSup>
                          <m:r>
                            <a:rPr lang="en-US" altLang="zh-CN" sz="2400" b="1" i="1"/>
                            <m:t>𝚪</m:t>
                          </m:r>
                          <m:r>
                            <a:rPr lang="en-US" altLang="zh-CN" sz="2400"/>
                            <m:t>)</m:t>
                          </m:r>
                        </m:e>
                        <m:sup>
                          <m:r>
                            <a:rPr lang="en-US" altLang="zh-CN" sz="2400" i="1"/>
                            <m:t>−</m:t>
                          </m:r>
                          <m:r>
                            <a:rPr lang="en-US" altLang="zh-CN" sz="2400"/>
                            <m:t>1</m:t>
                          </m:r>
                        </m:sup>
                      </m:sSup>
                      <m:r>
                        <a:rPr lang="en-US" altLang="zh-CN" sz="2400"/>
                        <m:t>(1</m:t>
                      </m:r>
                      <m:r>
                        <a:rPr lang="en-US" altLang="zh-CN" sz="2400" i="1"/>
                        <m:t>−</m:t>
                      </m:r>
                      <m:sSup>
                        <m:sSupPr>
                          <m:ctrlPr>
                            <a:rPr lang="zh-CN" altLang="zh-CN" sz="2400" i="1"/>
                          </m:ctrlPr>
                        </m:sSupPr>
                        <m:e>
                          <m:r>
                            <a:rPr lang="en-US" altLang="zh-CN" sz="2400" b="1" i="1"/>
                            <m:t>𝚪</m:t>
                          </m:r>
                        </m:e>
                        <m:sup>
                          <m:r>
                            <a:rPr lang="en-US" altLang="zh-CN" sz="2400" i="1"/>
                            <m:t>𝑇</m:t>
                          </m:r>
                        </m:sup>
                      </m:sSup>
                      <m:acc>
                        <m:accPr>
                          <m:chr m:val="̂"/>
                          <m:ctrlPr>
                            <a:rPr lang="zh-CN" altLang="zh-CN" sz="2400" i="1"/>
                          </m:ctrlPr>
                        </m:accPr>
                        <m:e>
                          <m:r>
                            <a:rPr lang="en-US" altLang="zh-CN" sz="2400" b="1" i="1"/>
                            <m:t>𝜷</m:t>
                          </m:r>
                        </m:e>
                      </m:acc>
                      <m:r>
                        <a:rPr lang="en-US" altLang="zh-CN" sz="2400"/>
                        <m:t>)</m:t>
                      </m:r>
                    </m:oMath>
                  </m:oMathPara>
                </a14:m>
                <a:endParaRPr lang="en-US" altLang="zh-CN" sz="2400" dirty="0"/>
              </a:p>
              <a:p>
                <a:pPr marL="0" indent="0">
                  <a:buNone/>
                </a:pPr>
                <a14:m>
                  <m:oMathPara xmlns:m="http://schemas.openxmlformats.org/officeDocument/2006/math">
                    <m:oMathParaPr>
                      <m:jc m:val="centerGroup"/>
                    </m:oMathParaPr>
                    <m:oMath xmlns:m="http://schemas.openxmlformats.org/officeDocument/2006/math">
                      <m:acc>
                        <m:accPr>
                          <m:chr m:val="̂"/>
                          <m:ctrlPr>
                            <a:rPr lang="zh-CN" altLang="zh-CN" sz="2400" i="1"/>
                          </m:ctrlPr>
                        </m:accPr>
                        <m:e>
                          <m:r>
                            <a:rPr lang="en-US" altLang="zh-CN" sz="2400" b="1" i="1"/>
                            <m:t>𝜷</m:t>
                          </m:r>
                        </m:e>
                      </m:acc>
                      <m:r>
                        <a:rPr lang="en-US" altLang="zh-CN" sz="2400"/>
                        <m:t>=</m:t>
                      </m:r>
                      <m:sSup>
                        <m:sSupPr>
                          <m:ctrlPr>
                            <a:rPr lang="zh-CN" altLang="zh-CN" sz="2400" i="1"/>
                          </m:ctrlPr>
                        </m:sSupPr>
                        <m:e>
                          <m:d>
                            <m:dPr>
                              <m:ctrlPr>
                                <a:rPr lang="zh-CN" altLang="zh-CN" sz="2400" i="1"/>
                              </m:ctrlPr>
                            </m:dPr>
                            <m:e>
                              <m:sSup>
                                <m:sSupPr>
                                  <m:ctrlPr>
                                    <a:rPr lang="zh-CN" altLang="zh-CN" sz="2400" i="1"/>
                                  </m:ctrlPr>
                                </m:sSupPr>
                                <m:e>
                                  <m:r>
                                    <a:rPr lang="en-US" altLang="zh-CN" sz="2400" b="1" i="1"/>
                                    <m:t>𝑿</m:t>
                                  </m:r>
                                </m:e>
                                <m:sup>
                                  <m:r>
                                    <a:rPr lang="en-US" altLang="zh-CN" sz="2400" i="1"/>
                                    <m:t>𝑇</m:t>
                                  </m:r>
                                </m:sup>
                              </m:sSup>
                              <m:sSup>
                                <m:sSupPr>
                                  <m:ctrlPr>
                                    <a:rPr lang="zh-CN" altLang="zh-CN" sz="2400" i="1"/>
                                  </m:ctrlPr>
                                </m:sSupPr>
                                <m:e>
                                  <m:r>
                                    <a:rPr lang="en-US" altLang="zh-CN" sz="2400" b="1" i="1"/>
                                    <m:t>𝜴</m:t>
                                  </m:r>
                                </m:e>
                                <m:sup>
                                  <m:r>
                                    <a:rPr lang="en-US" altLang="zh-CN" sz="2400" i="1"/>
                                    <m:t>−</m:t>
                                  </m:r>
                                  <m:r>
                                    <a:rPr lang="en-US" altLang="zh-CN" sz="2400"/>
                                    <m:t>1</m:t>
                                  </m:r>
                                </m:sup>
                              </m:sSup>
                              <m:r>
                                <a:rPr lang="en-US" altLang="zh-CN" sz="2400" b="1" i="1"/>
                                <m:t>𝑿</m:t>
                              </m:r>
                            </m:e>
                          </m:d>
                        </m:e>
                        <m:sup>
                          <m:r>
                            <a:rPr lang="en-US" altLang="zh-CN" sz="2400" i="1"/>
                            <m:t>−</m:t>
                          </m:r>
                          <m:r>
                            <a:rPr lang="en-US" altLang="zh-CN" sz="2400"/>
                            <m:t>1</m:t>
                          </m:r>
                        </m:sup>
                      </m:sSup>
                      <m:sSup>
                        <m:sSupPr>
                          <m:ctrlPr>
                            <a:rPr lang="zh-CN" altLang="zh-CN" sz="2400" i="1"/>
                          </m:ctrlPr>
                        </m:sSupPr>
                        <m:e>
                          <m:r>
                            <a:rPr lang="en-US" altLang="zh-CN" sz="2400" b="1" i="1"/>
                            <m:t>𝑿</m:t>
                          </m:r>
                        </m:e>
                        <m:sup>
                          <m:r>
                            <a:rPr lang="en-US" altLang="zh-CN" sz="2400" i="1"/>
                            <m:t>𝑇</m:t>
                          </m:r>
                        </m:sup>
                      </m:sSup>
                      <m:sSup>
                        <m:sSupPr>
                          <m:ctrlPr>
                            <a:rPr lang="zh-CN" altLang="zh-CN" sz="2400" i="1"/>
                          </m:ctrlPr>
                        </m:sSupPr>
                        <m:e>
                          <m:r>
                            <a:rPr lang="en-US" altLang="zh-CN" sz="2400" b="1" i="1"/>
                            <m:t>𝜴</m:t>
                          </m:r>
                        </m:e>
                        <m:sup>
                          <m:r>
                            <a:rPr lang="en-US" altLang="zh-CN" sz="2400" i="1"/>
                            <m:t>−</m:t>
                          </m:r>
                          <m:r>
                            <a:rPr lang="en-US" altLang="zh-CN" sz="2400"/>
                            <m:t>1</m:t>
                          </m:r>
                        </m:sup>
                      </m:sSup>
                      <m:r>
                        <a:rPr lang="en-US" altLang="zh-CN" sz="2400" b="1" i="1"/>
                        <m:t>𝑷</m:t>
                      </m:r>
                    </m:oMath>
                  </m:oMathPara>
                </a14:m>
                <a:endParaRPr lang="zh-CN" altLang="zh-CN" sz="2400" dirty="0"/>
              </a:p>
              <a:p>
                <a:pPr marL="0" indent="0">
                  <a:buNone/>
                </a:pPr>
                <a:endParaRPr lang="zh-CN" altLang="zh-CN" dirty="0"/>
              </a:p>
              <a:p>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117762" name="Rectangle 2"/>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
        <p:nvSpPr>
          <p:cNvPr id="117764" name="Rectangle 4"/>
          <p:cNvSpPr>
            <a:spLocks noChangeArrowheads="1"/>
          </p:cNvSpPr>
          <p:nvPr/>
        </p:nvSpPr>
        <p:spPr bwMode="auto">
          <a:xfrm>
            <a:off x="1143001" y="85557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
        <p:nvSpPr>
          <p:cNvPr id="117766" name="Rectangle 6"/>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
        <p:nvSpPr>
          <p:cNvPr id="117768" name="Rectangle 8"/>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827504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比较</a:t>
            </a:r>
          </a:p>
        </p:txBody>
      </p:sp>
      <p:sp>
        <p:nvSpPr>
          <p:cNvPr id="3" name="文本占位符 2"/>
          <p:cNvSpPr>
            <a:spLocks noGrp="1"/>
          </p:cNvSpPr>
          <p:nvPr>
            <p:ph idx="1"/>
          </p:nvPr>
        </p:nvSpPr>
        <p:spPr/>
        <p:txBody>
          <a:bodyPr/>
          <a:lstStyle/>
          <a:p>
            <a:r>
              <a:rPr lang="zh-CN" altLang="en-US" dirty="0"/>
              <a:t>样条函数</a:t>
            </a:r>
            <a:r>
              <a:rPr lang="zh-CN" altLang="zh-CN" dirty="0"/>
              <a:t>既可以运用在插值法中，也可以运用在拟合法中。但由于插值法和拟合法的差异，在插值法中运用时，直接将即期利率设定为样条函数，要求样条函数必须过已知点，以此倒求出函数的参数；在贴现因子拟合法中运用时，则是将贴现因子设定为样条函数，并不要求样条函数过已知点，而是运用定价误差平方和最小校准得到函数参数。</a:t>
            </a:r>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0463275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即期利率函数法</a:t>
            </a:r>
          </a:p>
        </p:txBody>
      </p:sp>
      <p:sp>
        <p:nvSpPr>
          <p:cNvPr id="3" name="文本占位符 2"/>
          <p:cNvSpPr>
            <a:spLocks noGrp="1"/>
          </p:cNvSpPr>
          <p:nvPr>
            <p:ph idx="1"/>
          </p:nvPr>
        </p:nvSpPr>
        <p:spPr>
          <a:xfrm>
            <a:off x="457200" y="1862826"/>
            <a:ext cx="8515350" cy="3888432"/>
          </a:xfrm>
        </p:spPr>
        <p:txBody>
          <a:bodyPr/>
          <a:lstStyle/>
          <a:p>
            <a:r>
              <a:rPr lang="zh-CN" altLang="en-US" dirty="0"/>
              <a:t>贴现函数法的缺陷之一在于参数经济含义不明确</a:t>
            </a:r>
            <a:endParaRPr lang="en-US" altLang="zh-CN" dirty="0"/>
          </a:p>
          <a:p>
            <a:endParaRPr lang="en-US" altLang="zh-CN" dirty="0"/>
          </a:p>
          <a:p>
            <a:r>
              <a:rPr lang="zh-CN" altLang="zh-CN" dirty="0"/>
              <a:t>大多数即期利率函数都是从利率期限结构动态模型推导而来。</a:t>
            </a:r>
            <a:endParaRPr lang="en-US" altLang="zh-CN" dirty="0"/>
          </a:p>
          <a:p>
            <a:endParaRPr lang="en-US" altLang="zh-CN" dirty="0"/>
          </a:p>
          <a:p>
            <a:r>
              <a:rPr lang="zh-CN" altLang="en-US" dirty="0"/>
              <a:t>最常见的是</a:t>
            </a:r>
            <a:r>
              <a:rPr lang="en-US" altLang="zh-CN" dirty="0"/>
              <a:t>Nelson-Siegel</a:t>
            </a:r>
            <a:r>
              <a:rPr lang="zh-CN" altLang="zh-CN" dirty="0"/>
              <a:t>（</a:t>
            </a:r>
            <a:r>
              <a:rPr lang="en-US" altLang="zh-CN" dirty="0"/>
              <a:t>NS</a:t>
            </a:r>
            <a:r>
              <a:rPr lang="zh-CN" altLang="zh-CN" dirty="0"/>
              <a:t>）</a:t>
            </a:r>
            <a:r>
              <a:rPr lang="zh-CN" altLang="en-US" dirty="0"/>
              <a:t>模型和</a:t>
            </a:r>
            <a:r>
              <a:rPr lang="en-US" altLang="zh-CN" dirty="0"/>
              <a:t>Nelson-Siegel-</a:t>
            </a:r>
            <a:r>
              <a:rPr lang="en-US" altLang="zh-CN" dirty="0" err="1"/>
              <a:t>Svensson</a:t>
            </a:r>
            <a:r>
              <a:rPr lang="zh-CN" altLang="en-US" dirty="0"/>
              <a:t> </a:t>
            </a:r>
            <a:r>
              <a:rPr lang="en-US" altLang="zh-CN" dirty="0"/>
              <a:t>(NSS)</a:t>
            </a:r>
            <a:r>
              <a:rPr lang="zh-CN" altLang="zh-CN" dirty="0"/>
              <a:t>模型</a:t>
            </a:r>
            <a:r>
              <a:rPr lang="zh-CN" altLang="en-US" dirty="0"/>
              <a:t>。</a:t>
            </a:r>
          </a:p>
        </p:txBody>
      </p:sp>
    </p:spTree>
    <p:extLst>
      <p:ext uri="{BB962C8B-B14F-4D97-AF65-F5344CB8AC3E}">
        <p14:creationId xmlns:p14="http://schemas.microsoft.com/office/powerpoint/2010/main" val="3907682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即期利率函数法：</a:t>
            </a:r>
            <a:r>
              <a:rPr lang="en-US" altLang="zh-CN" dirty="0"/>
              <a:t>NS</a:t>
            </a:r>
            <a:r>
              <a:rPr lang="zh-CN" altLang="en-US" dirty="0"/>
              <a:t>模型</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en-US" altLang="zh-CN" sz="3200" dirty="0"/>
                  <a:t>Nelson and Siegel (1987)</a:t>
                </a:r>
              </a:p>
              <a:p>
                <a:pPr marL="0" indent="0">
                  <a:buNone/>
                </a:pPr>
                <a:r>
                  <a:rPr lang="zh-CN" altLang="en-US" dirty="0"/>
                  <a:t>              </a:t>
                </a:r>
                <a14:m>
                  <m:oMath xmlns:m="http://schemas.openxmlformats.org/officeDocument/2006/math">
                    <m:sSubSup>
                      <m:sSubSupPr>
                        <m:ctrlPr>
                          <a:rPr lang="zh-CN" altLang="zh-CN" i="1"/>
                        </m:ctrlPr>
                      </m:sSubSupPr>
                      <m:e>
                        <m:r>
                          <a:rPr lang="en-US" altLang="zh-CN" i="1"/>
                          <m:t>𝑅</m:t>
                        </m:r>
                      </m:e>
                      <m:sub>
                        <m:r>
                          <m:rPr>
                            <m:nor/>
                          </m:rPr>
                          <a:rPr lang="en-US" altLang="zh-CN"/>
                          <m:t>0</m:t>
                        </m:r>
                      </m:sub>
                      <m:sup>
                        <m:r>
                          <a:rPr lang="en-US" altLang="zh-CN" i="1"/>
                          <m:t>𝑠</m:t>
                        </m:r>
                      </m:sup>
                    </m:sSubSup>
                    <m:r>
                      <a:rPr lang="en-US" altLang="zh-CN" i="1"/>
                      <m:t>=</m:t>
                    </m:r>
                    <m:sSub>
                      <m:sSubPr>
                        <m:ctrlPr>
                          <a:rPr lang="zh-CN" altLang="zh-CN" i="1"/>
                        </m:ctrlPr>
                      </m:sSubPr>
                      <m:e>
                        <m:r>
                          <a:rPr lang="en-US" altLang="zh-CN" i="1"/>
                          <m:t>𝛽</m:t>
                        </m:r>
                      </m:e>
                      <m:sub>
                        <m:r>
                          <a:rPr lang="en-US" altLang="zh-CN" i="1"/>
                          <m:t>0</m:t>
                        </m:r>
                      </m:sub>
                    </m:sSub>
                    <m:r>
                      <a:rPr lang="en-US" altLang="zh-CN" i="1"/>
                      <m:t>+</m:t>
                    </m:r>
                    <m:sSub>
                      <m:sSubPr>
                        <m:ctrlPr>
                          <a:rPr lang="zh-CN" altLang="zh-CN" i="1"/>
                        </m:ctrlPr>
                      </m:sSubPr>
                      <m:e>
                        <m:r>
                          <a:rPr lang="en-US" altLang="zh-CN" i="1"/>
                          <m:t>𝛽</m:t>
                        </m:r>
                      </m:e>
                      <m:sub>
                        <m:r>
                          <a:rPr lang="en-US" altLang="zh-CN" i="1"/>
                          <m:t>1</m:t>
                        </m:r>
                      </m:sub>
                    </m:sSub>
                    <m:f>
                      <m:fPr>
                        <m:ctrlPr>
                          <a:rPr lang="zh-CN" altLang="zh-CN" i="1"/>
                        </m:ctrlPr>
                      </m:fPr>
                      <m:num>
                        <m:r>
                          <a:rPr lang="en-US" altLang="zh-CN" i="1"/>
                          <m:t>1−</m:t>
                        </m:r>
                        <m:sSup>
                          <m:sSupPr>
                            <m:ctrlPr>
                              <a:rPr lang="zh-CN" altLang="zh-CN" i="1"/>
                            </m:ctrlPr>
                          </m:sSupPr>
                          <m:e>
                            <m:r>
                              <a:rPr lang="en-US" altLang="zh-CN" i="1"/>
                              <m:t>𝑒</m:t>
                            </m:r>
                          </m:e>
                          <m:sup>
                            <m:r>
                              <a:rPr lang="en-US" altLang="zh-CN" i="1"/>
                              <m:t>−</m:t>
                            </m:r>
                            <m:f>
                              <m:fPr>
                                <m:ctrlPr>
                                  <a:rPr lang="zh-CN" altLang="zh-CN" i="1"/>
                                </m:ctrlPr>
                              </m:fPr>
                              <m:num>
                                <m:r>
                                  <a:rPr lang="en-US" altLang="zh-CN" i="1"/>
                                  <m:t>𝑠</m:t>
                                </m:r>
                              </m:num>
                              <m:den>
                                <m:r>
                                  <a:rPr lang="en-US" altLang="zh-CN" i="1"/>
                                  <m:t>𝑚</m:t>
                                </m:r>
                              </m:den>
                            </m:f>
                          </m:sup>
                        </m:sSup>
                      </m:num>
                      <m:den>
                        <m:f>
                          <m:fPr>
                            <m:type m:val="lin"/>
                            <m:ctrlPr>
                              <a:rPr lang="zh-CN" altLang="zh-CN" i="1"/>
                            </m:ctrlPr>
                          </m:fPr>
                          <m:num>
                            <m:r>
                              <a:rPr lang="en-US" altLang="zh-CN" i="1"/>
                              <m:t>𝑠</m:t>
                            </m:r>
                          </m:num>
                          <m:den>
                            <m:r>
                              <a:rPr lang="en-US" altLang="zh-CN" i="1"/>
                              <m:t>𝑚</m:t>
                            </m:r>
                          </m:den>
                        </m:f>
                      </m:den>
                    </m:f>
                    <m:r>
                      <a:rPr lang="en-US" altLang="zh-CN" i="1"/>
                      <m:t>+</m:t>
                    </m:r>
                    <m:sSub>
                      <m:sSubPr>
                        <m:ctrlPr>
                          <a:rPr lang="zh-CN" altLang="zh-CN" i="1"/>
                        </m:ctrlPr>
                      </m:sSubPr>
                      <m:e>
                        <m:r>
                          <a:rPr lang="en-US" altLang="zh-CN" i="1"/>
                          <m:t>𝛽</m:t>
                        </m:r>
                      </m:e>
                      <m:sub>
                        <m:r>
                          <a:rPr lang="en-US" altLang="zh-CN" i="1"/>
                          <m:t>2</m:t>
                        </m:r>
                      </m:sub>
                    </m:sSub>
                    <m:d>
                      <m:dPr>
                        <m:begChr m:val="["/>
                        <m:endChr m:val="]"/>
                        <m:ctrlPr>
                          <a:rPr lang="zh-CN" altLang="zh-CN" i="1"/>
                        </m:ctrlPr>
                      </m:dPr>
                      <m:e>
                        <m:f>
                          <m:fPr>
                            <m:ctrlPr>
                              <a:rPr lang="zh-CN" altLang="zh-CN" i="1"/>
                            </m:ctrlPr>
                          </m:fPr>
                          <m:num>
                            <m:r>
                              <a:rPr lang="en-US" altLang="zh-CN" i="1"/>
                              <m:t>1−</m:t>
                            </m:r>
                            <m:sSup>
                              <m:sSupPr>
                                <m:ctrlPr>
                                  <a:rPr lang="zh-CN" altLang="zh-CN" i="1"/>
                                </m:ctrlPr>
                              </m:sSupPr>
                              <m:e>
                                <m:r>
                                  <a:rPr lang="en-US" altLang="zh-CN" i="1"/>
                                  <m:t>𝑒</m:t>
                                </m:r>
                              </m:e>
                              <m:sup>
                                <m:r>
                                  <a:rPr lang="en-US" altLang="zh-CN" i="1"/>
                                  <m:t>−</m:t>
                                </m:r>
                                <m:f>
                                  <m:fPr>
                                    <m:ctrlPr>
                                      <a:rPr lang="zh-CN" altLang="zh-CN" i="1"/>
                                    </m:ctrlPr>
                                  </m:fPr>
                                  <m:num>
                                    <m:r>
                                      <a:rPr lang="en-US" altLang="zh-CN" i="1"/>
                                      <m:t>𝑠</m:t>
                                    </m:r>
                                  </m:num>
                                  <m:den>
                                    <m:r>
                                      <a:rPr lang="en-US" altLang="zh-CN" i="1"/>
                                      <m:t>𝑚</m:t>
                                    </m:r>
                                  </m:den>
                                </m:f>
                              </m:sup>
                            </m:sSup>
                          </m:num>
                          <m:den>
                            <m:f>
                              <m:fPr>
                                <m:type m:val="lin"/>
                                <m:ctrlPr>
                                  <a:rPr lang="zh-CN" altLang="zh-CN" i="1"/>
                                </m:ctrlPr>
                              </m:fPr>
                              <m:num>
                                <m:r>
                                  <a:rPr lang="en-US" altLang="zh-CN" i="1"/>
                                  <m:t>𝑠</m:t>
                                </m:r>
                              </m:num>
                              <m:den>
                                <m:r>
                                  <a:rPr lang="en-US" altLang="zh-CN" i="1"/>
                                  <m:t>𝑚</m:t>
                                </m:r>
                              </m:den>
                            </m:f>
                          </m:den>
                        </m:f>
                        <m:r>
                          <a:rPr lang="en-US" altLang="zh-CN" i="1"/>
                          <m:t>−</m:t>
                        </m:r>
                        <m:sSup>
                          <m:sSupPr>
                            <m:ctrlPr>
                              <a:rPr lang="zh-CN" altLang="zh-CN" i="1"/>
                            </m:ctrlPr>
                          </m:sSupPr>
                          <m:e>
                            <m:r>
                              <a:rPr lang="en-US" altLang="zh-CN" i="1"/>
                              <m:t>𝑒</m:t>
                            </m:r>
                          </m:e>
                          <m:sup>
                            <m:r>
                              <a:rPr lang="en-US" altLang="zh-CN" i="1"/>
                              <m:t>−</m:t>
                            </m:r>
                            <m:f>
                              <m:fPr>
                                <m:ctrlPr>
                                  <a:rPr lang="zh-CN" altLang="zh-CN" i="1"/>
                                </m:ctrlPr>
                              </m:fPr>
                              <m:num>
                                <m:r>
                                  <a:rPr lang="en-US" altLang="zh-CN" i="1"/>
                                  <m:t>𝑠</m:t>
                                </m:r>
                              </m:num>
                              <m:den>
                                <m:r>
                                  <a:rPr lang="en-US" altLang="zh-CN" i="1"/>
                                  <m:t>𝑚</m:t>
                                </m:r>
                              </m:den>
                            </m:f>
                          </m:sup>
                        </m:sSup>
                      </m:e>
                    </m:d>
                  </m:oMath>
                </a14:m>
                <a:r>
                  <a:rPr lang="zh-CN" altLang="zh-CN" sz="3200" dirty="0">
                    <a:effectLst/>
                  </a:rPr>
                  <a:t> </a:t>
                </a:r>
                <a:endParaRPr lang="en-US" altLang="zh-CN" sz="3200" dirty="0">
                  <a:effectLst/>
                </a:endParaRPr>
              </a:p>
              <a:p>
                <a:pPr marL="0" indent="0">
                  <a:buNone/>
                </a:pPr>
                <a:endParaRPr lang="zh-CN" altLang="zh-CN" sz="3200"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467"/>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86814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NS</a:t>
            </a:r>
            <a:r>
              <a:rPr lang="zh-CN" altLang="en-US" dirty="0"/>
              <a:t>参数的经济含义</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normAutofit fontScale="77500" lnSpcReduction="20000"/>
              </a:bodyPr>
              <a:lstStyle/>
              <a:p>
                <a:r>
                  <a:rPr lang="el-GR" altLang="zh-CN" dirty="0"/>
                  <a:t>β </a:t>
                </a:r>
                <a:r>
                  <a:rPr lang="el-GR" altLang="zh-CN" baseline="-25000" dirty="0"/>
                  <a:t>0</a:t>
                </a:r>
                <a:endParaRPr lang="en-US" altLang="zh-CN" dirty="0"/>
              </a:p>
              <a:p>
                <a:pPr lvl="1"/>
                <a:r>
                  <a:rPr lang="zh-CN" altLang="en-US" dirty="0"/>
                  <a:t>水平因子：载荷为</a:t>
                </a:r>
                <a:r>
                  <a:rPr lang="en-US" altLang="zh-CN" dirty="0"/>
                  <a:t>1</a:t>
                </a:r>
                <a:r>
                  <a:rPr lang="zh-CN" altLang="en-US" dirty="0"/>
                  <a:t>，</a:t>
                </a:r>
                <a:r>
                  <a:rPr lang="en-US" altLang="zh-CN" dirty="0"/>
                  <a:t>1</a:t>
                </a:r>
                <a:r>
                  <a:rPr lang="zh-CN" altLang="en-US" dirty="0"/>
                  <a:t>是不衰减的常数，对所有期限利率影响一致</a:t>
                </a:r>
                <a:endParaRPr lang="en-US" altLang="zh-CN" dirty="0"/>
              </a:p>
              <a:p>
                <a:pPr lvl="1"/>
                <a:r>
                  <a:rPr lang="zh-CN" altLang="en-US" dirty="0"/>
                  <a:t>长期因子：期限无穷大时利率收敛于</a:t>
                </a:r>
                <a:r>
                  <a:rPr lang="el-GR" altLang="zh-CN" dirty="0"/>
                  <a:t>β</a:t>
                </a:r>
                <a:r>
                  <a:rPr lang="el-GR" altLang="zh-CN" baseline="-25000" dirty="0"/>
                  <a:t>0</a:t>
                </a:r>
                <a:endParaRPr lang="en-US" altLang="zh-CN" dirty="0"/>
              </a:p>
              <a:p>
                <a:r>
                  <a:rPr lang="el-GR" altLang="zh-CN" dirty="0"/>
                  <a:t>β</a:t>
                </a:r>
                <a:r>
                  <a:rPr lang="en-US" altLang="zh-CN" baseline="-25000" dirty="0"/>
                  <a:t>1</a:t>
                </a:r>
                <a:endParaRPr lang="en-US" altLang="zh-CN" dirty="0"/>
              </a:p>
              <a:p>
                <a:pPr lvl="1"/>
                <a:r>
                  <a:rPr lang="zh-CN" altLang="en-US" dirty="0"/>
                  <a:t>短期因子：其载荷是一个开始于</a:t>
                </a:r>
                <a:r>
                  <a:rPr lang="en-US" altLang="zh-CN" dirty="0"/>
                  <a:t>1</a:t>
                </a:r>
                <a:r>
                  <a:rPr lang="zh-CN" altLang="en-US" dirty="0"/>
                  <a:t>，并很快衰减至</a:t>
                </a:r>
                <a:r>
                  <a:rPr lang="en-US" altLang="zh-CN" dirty="0"/>
                  <a:t>0</a:t>
                </a:r>
                <a:r>
                  <a:rPr lang="zh-CN" altLang="en-US" dirty="0"/>
                  <a:t>的函数，对短期利率影响大</a:t>
                </a:r>
                <a:endParaRPr lang="en-US" altLang="zh-CN" dirty="0"/>
              </a:p>
              <a:p>
                <a:pPr lvl="1"/>
                <a:r>
                  <a:rPr lang="zh-CN" altLang="en-US" dirty="0"/>
                  <a:t>斜率因子：</a:t>
                </a:r>
                <a:r>
                  <a:rPr lang="zh-CN" altLang="zh-CN" dirty="0"/>
                  <a:t>当期限趋于</a:t>
                </a:r>
                <a:r>
                  <a:rPr lang="en-US" altLang="zh-CN" dirty="0"/>
                  <a:t>0</a:t>
                </a:r>
                <a:r>
                  <a:rPr lang="zh-CN" altLang="zh-CN" dirty="0"/>
                  <a:t>时， </a:t>
                </a:r>
                <a14:m>
                  <m:oMath xmlns:m="http://schemas.openxmlformats.org/officeDocument/2006/math">
                    <m:sSub>
                      <m:sSubPr>
                        <m:ctrlPr>
                          <a:rPr lang="zh-CN" altLang="zh-CN" i="1"/>
                        </m:ctrlPr>
                      </m:sSubPr>
                      <m:e>
                        <m:r>
                          <a:rPr lang="en-US" altLang="zh-CN" i="1"/>
                          <m:t>𝛽</m:t>
                        </m:r>
                      </m:e>
                      <m:sub>
                        <m:r>
                          <a:rPr lang="en-US" altLang="zh-CN" i="1"/>
                          <m:t>1</m:t>
                        </m:r>
                      </m:sub>
                    </m:sSub>
                    <m:r>
                      <a:rPr lang="en-US" altLang="zh-CN" i="1"/>
                      <m:t>=</m:t>
                    </m:r>
                    <m:sSubSup>
                      <m:sSubSupPr>
                        <m:ctrlPr>
                          <a:rPr lang="zh-CN" altLang="zh-CN" i="1"/>
                        </m:ctrlPr>
                      </m:sSubSupPr>
                      <m:e>
                        <m:r>
                          <a:rPr lang="en-US" altLang="zh-CN" i="1"/>
                          <m:t>𝑅</m:t>
                        </m:r>
                      </m:e>
                      <m:sub>
                        <m:r>
                          <a:rPr lang="en-US" altLang="zh-CN" i="1"/>
                          <m:t>0</m:t>
                        </m:r>
                      </m:sub>
                      <m:sup>
                        <m:r>
                          <a:rPr lang="en-US" altLang="zh-CN" i="1"/>
                          <m:t>0</m:t>
                        </m:r>
                      </m:sup>
                    </m:sSubSup>
                    <m:r>
                      <a:rPr lang="en-US" altLang="zh-CN" i="1"/>
                      <m:t>−</m:t>
                    </m:r>
                    <m:sSub>
                      <m:sSubPr>
                        <m:ctrlPr>
                          <a:rPr lang="zh-CN" altLang="zh-CN" i="1"/>
                        </m:ctrlPr>
                      </m:sSubPr>
                      <m:e>
                        <m:r>
                          <a:rPr lang="en-US" altLang="zh-CN" i="1"/>
                          <m:t>𝛽</m:t>
                        </m:r>
                      </m:e>
                      <m:sub>
                        <m:r>
                          <a:rPr lang="en-US" altLang="zh-CN" i="1"/>
                          <m:t>0</m:t>
                        </m:r>
                      </m:sub>
                    </m:sSub>
                  </m:oMath>
                </a14:m>
                <a:r>
                  <a:rPr lang="en-US" altLang="zh-CN" dirty="0"/>
                  <a:t> </a:t>
                </a:r>
                <a:r>
                  <a:rPr lang="zh-CN" altLang="zh-CN" dirty="0"/>
                  <a:t>，因此</a:t>
                </a:r>
                <a:r>
                  <a:rPr lang="en-US" altLang="zh-CN" dirty="0"/>
                  <a:t> </a:t>
                </a:r>
                <a:r>
                  <a:rPr lang="zh-CN" altLang="zh-CN" dirty="0"/>
                  <a:t>也可以看作是长短期利率之差（</a:t>
                </a:r>
                <a:r>
                  <a:rPr lang="en-US" altLang="zh-CN" dirty="0"/>
                  <a:t>spread</a:t>
                </a:r>
                <a:r>
                  <a:rPr lang="zh-CN" altLang="zh-CN" dirty="0"/>
                  <a:t>）</a:t>
                </a:r>
                <a:endParaRPr lang="en-US" altLang="zh-CN" dirty="0"/>
              </a:p>
              <a:p>
                <a:r>
                  <a:rPr lang="el-GR" altLang="zh-CN" dirty="0"/>
                  <a:t>β</a:t>
                </a:r>
                <a:r>
                  <a:rPr lang="el-GR" altLang="zh-CN" baseline="-25000" dirty="0"/>
                  <a:t>2</a:t>
                </a:r>
                <a:endParaRPr lang="en-US" altLang="zh-CN" baseline="-25000" dirty="0"/>
              </a:p>
              <a:p>
                <a:pPr lvl="1"/>
                <a:r>
                  <a:rPr lang="zh-CN" altLang="en-US" dirty="0"/>
                  <a:t>其载荷开始于</a:t>
                </a:r>
                <a:r>
                  <a:rPr lang="en-US" altLang="zh-CN" dirty="0"/>
                  <a:t>0</a:t>
                </a:r>
                <a:r>
                  <a:rPr lang="zh-CN" altLang="en-US" dirty="0"/>
                  <a:t>先增加后衰减为</a:t>
                </a:r>
                <a:r>
                  <a:rPr lang="en-US" altLang="zh-CN" dirty="0"/>
                  <a:t>0</a:t>
                </a:r>
                <a:r>
                  <a:rPr lang="zh-CN" altLang="en-US" dirty="0"/>
                  <a:t>，对中期利率影响大，</a:t>
                </a:r>
                <a:r>
                  <a:rPr lang="zh-CN" altLang="zh-CN" dirty="0"/>
                  <a:t>主要影响收益率曲线的弯曲度</a:t>
                </a:r>
                <a:r>
                  <a:rPr lang="en-US" altLang="zh-CN" dirty="0"/>
                  <a:t>, </a:t>
                </a:r>
                <a:r>
                  <a:rPr lang="zh-CN" altLang="zh-CN" dirty="0"/>
                  <a:t>通常被称为“中期因子”或“曲度因子”</a:t>
                </a:r>
                <a:endParaRPr lang="zh-CN" altLang="en-US" dirty="0"/>
              </a:p>
              <a:p>
                <a:r>
                  <a:rPr lang="en-US" altLang="zh-CN" dirty="0"/>
                  <a:t>m</a:t>
                </a:r>
              </a:p>
              <a:p>
                <a:pPr lvl="1"/>
                <a:r>
                  <a:rPr lang="zh-CN" altLang="zh-CN" dirty="0"/>
                  <a:t>决定了</a:t>
                </a:r>
                <a:r>
                  <a:rPr lang="el-GR" altLang="zh-CN" dirty="0"/>
                  <a:t>β</a:t>
                </a:r>
                <a:r>
                  <a:rPr lang="en-US" altLang="zh-CN" baseline="-25000" dirty="0"/>
                  <a:t>1</a:t>
                </a:r>
                <a:r>
                  <a:rPr lang="zh-CN" altLang="zh-CN" dirty="0"/>
                  <a:t>和</a:t>
                </a:r>
                <a:r>
                  <a:rPr lang="el-GR" altLang="zh-CN" dirty="0"/>
                  <a:t>β</a:t>
                </a:r>
                <a:r>
                  <a:rPr lang="el-GR" altLang="zh-CN" baseline="-25000" dirty="0"/>
                  <a:t>2</a:t>
                </a:r>
                <a:r>
                  <a:rPr lang="zh-CN" altLang="zh-CN" dirty="0"/>
                  <a:t>的衰减速度。如果</a:t>
                </a:r>
                <a:r>
                  <a:rPr lang="en-US" altLang="zh-CN" dirty="0"/>
                  <a:t>m</a:t>
                </a:r>
                <a:r>
                  <a:rPr lang="zh-CN" altLang="zh-CN" dirty="0"/>
                  <a:t>较小，</a:t>
                </a:r>
                <a:r>
                  <a:rPr lang="en-US" altLang="zh-CN" dirty="0"/>
                  <a:t> </a:t>
                </a:r>
                <a:r>
                  <a:rPr lang="zh-CN" altLang="zh-CN" dirty="0"/>
                  <a:t>收敛的速率比较快，能较好地拟合较长到期期限的曲线。</a:t>
                </a:r>
                <a:r>
                  <a:rPr lang="en-US" altLang="zh-CN" dirty="0"/>
                  <a:t>m</a:t>
                </a:r>
                <a:r>
                  <a:rPr lang="zh-CN" altLang="zh-CN" dirty="0"/>
                  <a:t>较大时，</a:t>
                </a:r>
                <a:r>
                  <a:rPr lang="en-US" altLang="zh-CN" dirty="0"/>
                  <a:t> </a:t>
                </a:r>
                <a:r>
                  <a:rPr lang="zh-CN" altLang="zh-CN" dirty="0"/>
                  <a:t>收敛的速度较慢，能比较好地拟合较短到期期限的收益率曲线。</a:t>
                </a:r>
              </a:p>
              <a:p>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2200" r="-309"/>
                </a:stretch>
              </a:blipFill>
            </p:spPr>
            <p:txBody>
              <a:bodyPr/>
              <a:lstStyle/>
              <a:p>
                <a:r>
                  <a:rPr lang="zh-CN" altLang="en-US">
                    <a:noFill/>
                  </a:rPr>
                  <a:t> </a:t>
                </a:r>
              </a:p>
            </p:txBody>
          </p:sp>
        </mc:Fallback>
      </mc:AlternateContent>
      <p:sp>
        <p:nvSpPr>
          <p:cNvPr id="119812" name="Rectangle 4"/>
          <p:cNvSpPr>
            <a:spLocks noChangeArrowheads="1"/>
          </p:cNvSpPr>
          <p:nvPr/>
        </p:nvSpPr>
        <p:spPr bwMode="auto">
          <a:xfrm>
            <a:off x="1143001" y="684126"/>
            <a:ext cx="138564" cy="346249"/>
          </a:xfrm>
          <a:prstGeom prst="rect">
            <a:avLst/>
          </a:prstGeom>
          <a:noFill/>
          <a:ln w="9525">
            <a:noFill/>
            <a:miter lim="800000"/>
            <a:headEnd/>
            <a:tailEnd/>
          </a:ln>
          <a:effectLst/>
        </p:spPr>
        <p:txBody>
          <a:bodyPr vert="horz" wrap="none" lIns="68580" tIns="34290" rIns="68580" bIns="34290" numCol="1" anchor="ctr" anchorCtr="0" compatLnSpc="1">
            <a:prstTxWarp prst="textNoShape">
              <a:avLst/>
            </a:prstTxWarp>
            <a:spAutoFit/>
          </a:bodyPr>
          <a:lstStyle/>
          <a:p>
            <a:endParaRPr lang="zh-CN" altLang="en-US"/>
          </a:p>
        </p:txBody>
      </p:sp>
      <mc:AlternateContent xmlns:mc="http://schemas.openxmlformats.org/markup-compatibility/2006">
        <mc:Choice xmlns:a14="http://schemas.microsoft.com/office/drawing/2010/main" Requires="a14">
          <p:sp>
            <p:nvSpPr>
              <p:cNvPr id="4" name="矩形 3">
                <a:extLst>
                  <a:ext uri="{FF2B5EF4-FFF2-40B4-BE49-F238E27FC236}">
                    <a16:creationId xmlns:a16="http://schemas.microsoft.com/office/drawing/2014/main" id="{6FF352AD-011C-D345-9279-62AB397AC05D}"/>
                  </a:ext>
                </a:extLst>
              </p:cNvPr>
              <p:cNvSpPr/>
              <p:nvPr/>
            </p:nvSpPr>
            <p:spPr>
              <a:xfrm>
                <a:off x="3735177" y="923131"/>
                <a:ext cx="4664354" cy="78957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𝑅</m:t>
                          </m:r>
                        </m:e>
                        <m:sub>
                          <m:r>
                            <m:rPr>
                              <m:nor/>
                            </m:rPr>
                            <a:rPr lang="en-US" altLang="zh-CN"/>
                            <m:t>0</m:t>
                          </m:r>
                        </m:sub>
                        <m:sup>
                          <m:r>
                            <a:rPr lang="en-US" altLang="zh-CN" i="1">
                              <a:latin typeface="Cambria Math" panose="02040503050406030204" pitchFamily="18" charset="0"/>
                            </a:rPr>
                            <m:t>𝑠</m:t>
                          </m:r>
                        </m:sup>
                      </m:sSub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𝛽</m:t>
                          </m:r>
                        </m:e>
                        <m:sub>
                          <m:r>
                            <a:rPr lang="en-US" altLang="zh-CN" i="1">
                              <a:latin typeface="Cambria Math" panose="02040503050406030204" pitchFamily="18" charset="0"/>
                            </a:rPr>
                            <m:t>0</m:t>
                          </m:r>
                        </m:sub>
                      </m:sSub>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𝛽</m:t>
                          </m:r>
                        </m:e>
                        <m:sub>
                          <m:r>
                            <a:rPr lang="en-US" altLang="zh-CN" i="1">
                              <a:latin typeface="Cambria Math" panose="02040503050406030204" pitchFamily="18" charset="0"/>
                            </a:rPr>
                            <m:t>1</m:t>
                          </m:r>
                        </m:sub>
                      </m:sSub>
                      <m:f>
                        <m:fPr>
                          <m:ctrlPr>
                            <a:rPr lang="zh-CN" altLang="zh-CN" i="1">
                              <a:latin typeface="Cambria Math" panose="02040503050406030204" pitchFamily="18" charset="0"/>
                            </a:rPr>
                          </m:ctrlPr>
                        </m:fPr>
                        <m:num>
                          <m:r>
                            <a:rPr lang="en-US" altLang="zh-CN" i="1">
                              <a:latin typeface="Cambria Math" panose="02040503050406030204" pitchFamily="18" charset="0"/>
                            </a:rPr>
                            <m:t>1−</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𝑠</m:t>
                                  </m:r>
                                </m:num>
                                <m:den>
                                  <m:r>
                                    <a:rPr lang="en-US" altLang="zh-CN" i="1">
                                      <a:latin typeface="Cambria Math" panose="02040503050406030204" pitchFamily="18" charset="0"/>
                                    </a:rPr>
                                    <m:t>𝑚</m:t>
                                  </m:r>
                                </m:den>
                              </m:f>
                            </m:sup>
                          </m:sSup>
                        </m:num>
                        <m:den>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𝑠</m:t>
                              </m:r>
                            </m:num>
                            <m:den>
                              <m:r>
                                <a:rPr lang="en-US" altLang="zh-CN" i="1">
                                  <a:latin typeface="Cambria Math" panose="02040503050406030204" pitchFamily="18" charset="0"/>
                                </a:rPr>
                                <m:t>𝑚</m:t>
                              </m:r>
                            </m:den>
                          </m:f>
                        </m:den>
                      </m:f>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𝛽</m:t>
                          </m:r>
                        </m:e>
                        <m:sub>
                          <m:r>
                            <a:rPr lang="en-US" altLang="zh-CN" i="1">
                              <a:latin typeface="Cambria Math" panose="02040503050406030204" pitchFamily="18" charset="0"/>
                            </a:rPr>
                            <m:t>2</m:t>
                          </m:r>
                        </m:sub>
                      </m:sSub>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r>
                                <a:rPr lang="en-US" altLang="zh-CN" i="1">
                                  <a:latin typeface="Cambria Math" panose="02040503050406030204" pitchFamily="18" charset="0"/>
                                </a:rPr>
                                <m:t>1−</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𝑠</m:t>
                                      </m:r>
                                    </m:num>
                                    <m:den>
                                      <m:r>
                                        <a:rPr lang="en-US" altLang="zh-CN" i="1">
                                          <a:latin typeface="Cambria Math" panose="02040503050406030204" pitchFamily="18" charset="0"/>
                                        </a:rPr>
                                        <m:t>𝑚</m:t>
                                      </m:r>
                                    </m:den>
                                  </m:f>
                                </m:sup>
                              </m:sSup>
                            </m:num>
                            <m:den>
                              <m:f>
                                <m:fPr>
                                  <m:type m:val="lin"/>
                                  <m:ctrlPr>
                                    <a:rPr lang="zh-CN" altLang="zh-CN" i="1">
                                      <a:latin typeface="Cambria Math" panose="02040503050406030204" pitchFamily="18" charset="0"/>
                                    </a:rPr>
                                  </m:ctrlPr>
                                </m:fPr>
                                <m:num>
                                  <m:r>
                                    <a:rPr lang="en-US" altLang="zh-CN" i="1">
                                      <a:latin typeface="Cambria Math" panose="02040503050406030204" pitchFamily="18" charset="0"/>
                                    </a:rPr>
                                    <m:t>𝑠</m:t>
                                  </m:r>
                                </m:num>
                                <m:den>
                                  <m:r>
                                    <a:rPr lang="en-US" altLang="zh-CN" i="1">
                                      <a:latin typeface="Cambria Math" panose="02040503050406030204" pitchFamily="18" charset="0"/>
                                    </a:rPr>
                                    <m:t>𝑚</m:t>
                                  </m:r>
                                </m:den>
                              </m:f>
                            </m:den>
                          </m:f>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f>
                                <m:fPr>
                                  <m:ctrlPr>
                                    <a:rPr lang="zh-CN" altLang="zh-CN" i="1">
                                      <a:latin typeface="Cambria Math" panose="02040503050406030204" pitchFamily="18" charset="0"/>
                                    </a:rPr>
                                  </m:ctrlPr>
                                </m:fPr>
                                <m:num>
                                  <m:r>
                                    <a:rPr lang="en-US" altLang="zh-CN" i="1">
                                      <a:latin typeface="Cambria Math" panose="02040503050406030204" pitchFamily="18" charset="0"/>
                                    </a:rPr>
                                    <m:t>𝑠</m:t>
                                  </m:r>
                                </m:num>
                                <m:den>
                                  <m:r>
                                    <a:rPr lang="en-US" altLang="zh-CN" i="1">
                                      <a:latin typeface="Cambria Math" panose="02040503050406030204" pitchFamily="18" charset="0"/>
                                    </a:rPr>
                                    <m:t>𝑚</m:t>
                                  </m:r>
                                </m:den>
                              </m:f>
                            </m:sup>
                          </m:sSup>
                        </m:e>
                      </m:d>
                    </m:oMath>
                  </m:oMathPara>
                </a14:m>
                <a:endParaRPr lang="zh-CN" altLang="en-US" dirty="0"/>
              </a:p>
            </p:txBody>
          </p:sp>
        </mc:Choice>
        <mc:Fallback>
          <p:sp>
            <p:nvSpPr>
              <p:cNvPr id="4" name="矩形 3">
                <a:extLst>
                  <a:ext uri="{FF2B5EF4-FFF2-40B4-BE49-F238E27FC236}">
                    <a16:creationId xmlns:a16="http://schemas.microsoft.com/office/drawing/2014/main" id="{6FF352AD-011C-D345-9279-62AB397AC05D}"/>
                  </a:ext>
                </a:extLst>
              </p:cNvPr>
              <p:cNvSpPr>
                <a:spLocks noRot="1" noChangeAspect="1" noMove="1" noResize="1" noEditPoints="1" noAdjustHandles="1" noChangeArrowheads="1" noChangeShapeType="1" noTextEdit="1"/>
              </p:cNvSpPr>
              <p:nvPr/>
            </p:nvSpPr>
            <p:spPr>
              <a:xfrm>
                <a:off x="3735177" y="923131"/>
                <a:ext cx="4664354" cy="789575"/>
              </a:xfrm>
              <a:prstGeom prst="rect">
                <a:avLst/>
              </a:prstGeom>
              <a:blipFill>
                <a:blip r:embed="rId3"/>
                <a:stretch>
                  <a:fillRect b="-809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9865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利率的典型特征</a:t>
            </a:r>
            <a:endParaRPr lang="en-US" altLang="zh-CN" dirty="0"/>
          </a:p>
        </p:txBody>
      </p:sp>
      <p:sp>
        <p:nvSpPr>
          <p:cNvPr id="3" name="文本占位符 2"/>
          <p:cNvSpPr>
            <a:spLocks noGrp="1"/>
          </p:cNvSpPr>
          <p:nvPr>
            <p:ph idx="1"/>
          </p:nvPr>
        </p:nvSpPr>
        <p:spPr>
          <a:xfrm>
            <a:off x="472116" y="1943100"/>
            <a:ext cx="7681284" cy="3398044"/>
          </a:xfrm>
        </p:spPr>
        <p:txBody>
          <a:bodyPr/>
          <a:lstStyle/>
          <a:p>
            <a:r>
              <a:rPr lang="zh-CN" altLang="zh-CN" dirty="0"/>
              <a:t>利率变动非完全相关</a:t>
            </a:r>
            <a:endParaRPr lang="en-US" altLang="zh-CN" dirty="0"/>
          </a:p>
          <a:p>
            <a:r>
              <a:rPr lang="zh-CN" altLang="zh-CN" dirty="0"/>
              <a:t>短期利率比长期利率更具波动性</a:t>
            </a:r>
            <a:endParaRPr lang="en-US" altLang="zh-CN" dirty="0"/>
          </a:p>
          <a:p>
            <a:r>
              <a:rPr lang="zh-CN" altLang="zh-CN" dirty="0"/>
              <a:t>均值回归</a:t>
            </a:r>
            <a:endParaRPr lang="en-US" altLang="zh-CN" dirty="0"/>
          </a:p>
          <a:p>
            <a:endParaRPr lang="en-US" altLang="zh-CN" dirty="0"/>
          </a:p>
          <a:p>
            <a:r>
              <a:rPr lang="zh-CN" altLang="zh-CN" dirty="0">
                <a:solidFill>
                  <a:srgbClr val="FF0000"/>
                </a:solidFill>
              </a:rPr>
              <a:t>名义利率的非负性</a:t>
            </a:r>
            <a:r>
              <a:rPr lang="zh-CN" altLang="en-US" dirty="0">
                <a:solidFill>
                  <a:srgbClr val="FF0000"/>
                </a:solidFill>
              </a:rPr>
              <a:t>（非正态分布）？</a:t>
            </a:r>
            <a:endParaRPr lang="en-US" altLang="zh-CN" dirty="0">
              <a:solidFill>
                <a:srgbClr val="FF0000"/>
              </a:solidFill>
            </a:endParaRPr>
          </a:p>
          <a:p>
            <a:endParaRPr lang="en-US" altLang="zh-CN" dirty="0"/>
          </a:p>
          <a:p>
            <a:endParaRPr lang="en-US" altLang="zh-CN" dirty="0"/>
          </a:p>
        </p:txBody>
      </p:sp>
      <p:sp>
        <p:nvSpPr>
          <p:cNvPr id="4" name="灯片编号占位符 3"/>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6552349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t>NS</a:t>
            </a:r>
            <a:r>
              <a:rPr lang="zh-CN" altLang="zh-CN" dirty="0"/>
              <a:t>模型的参数特征</a:t>
            </a:r>
            <a:endParaRPr lang="zh-CN" altLang="en-US" dirty="0"/>
          </a:p>
        </p:txBody>
      </p:sp>
      <p:sp>
        <p:nvSpPr>
          <p:cNvPr id="3" name="文本占位符 2"/>
          <p:cNvSpPr>
            <a:spLocks noGrp="1"/>
          </p:cNvSpPr>
          <p:nvPr>
            <p:ph idx="1"/>
          </p:nvPr>
        </p:nvSpPr>
        <p:spPr/>
        <p:txBody>
          <a:bodyPr/>
          <a:lstStyle/>
          <a:p>
            <a:endParaRPr lang="en-US" altLang="zh-CN" dirty="0"/>
          </a:p>
          <a:p>
            <a:endParaRPr lang="en-US" altLang="zh-CN" dirty="0"/>
          </a:p>
          <a:p>
            <a:endParaRPr lang="en-US" altLang="zh-CN" dirty="0"/>
          </a:p>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262599"/>
            <a:ext cx="6858000" cy="2532711"/>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344" y="3563289"/>
            <a:ext cx="6858000" cy="2532711"/>
          </a:xfrm>
          <a:prstGeom prst="rect">
            <a:avLst/>
          </a:prstGeom>
        </p:spPr>
      </p:pic>
    </p:spTree>
    <p:extLst>
      <p:ext uri="{BB962C8B-B14F-4D97-AF65-F5344CB8AC3E}">
        <p14:creationId xmlns:p14="http://schemas.microsoft.com/office/powerpoint/2010/main" val="23732196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NS</a:t>
            </a:r>
            <a:r>
              <a:rPr lang="zh-CN" altLang="en-US" dirty="0"/>
              <a:t>模型的优缺点</a:t>
            </a:r>
          </a:p>
        </p:txBody>
      </p:sp>
      <p:sp>
        <p:nvSpPr>
          <p:cNvPr id="3" name="文本占位符 2"/>
          <p:cNvSpPr>
            <a:spLocks noGrp="1"/>
          </p:cNvSpPr>
          <p:nvPr>
            <p:ph idx="1"/>
          </p:nvPr>
        </p:nvSpPr>
        <p:spPr/>
        <p:txBody>
          <a:bodyPr/>
          <a:lstStyle/>
          <a:p>
            <a:r>
              <a:rPr lang="zh-CN" altLang="zh-CN" sz="1950" dirty="0"/>
              <a:t>其参数富有经济含义</a:t>
            </a:r>
            <a:r>
              <a:rPr lang="zh-CN" altLang="en-US" sz="1950" dirty="0"/>
              <a:t>，</a:t>
            </a:r>
            <a:r>
              <a:rPr lang="zh-CN" altLang="zh-CN" sz="1950" dirty="0"/>
              <a:t>三个参数分别对应着利率期限结构的水平变化、斜率变化以及曲度变化，这与主成份分析的结果之间存在着自然的联系。</a:t>
            </a:r>
            <a:endParaRPr lang="en-US" altLang="zh-CN" sz="1950" dirty="0"/>
          </a:p>
          <a:p>
            <a:r>
              <a:rPr lang="zh-CN" altLang="zh-CN" sz="1950" dirty="0"/>
              <a:t>短期利率由</a:t>
            </a:r>
            <a:r>
              <a:rPr lang="el-GR" altLang="zh-CN" sz="1950" dirty="0"/>
              <a:t>β </a:t>
            </a:r>
            <a:r>
              <a:rPr lang="el-GR" altLang="zh-CN" sz="1950" baseline="-25000" dirty="0"/>
              <a:t>0</a:t>
            </a:r>
            <a:r>
              <a:rPr lang="zh-CN" altLang="zh-CN" sz="1950" dirty="0"/>
              <a:t>和</a:t>
            </a:r>
            <a:r>
              <a:rPr lang="el-GR" altLang="zh-CN" sz="1950" dirty="0"/>
              <a:t>β </a:t>
            </a:r>
            <a:r>
              <a:rPr lang="en-US" altLang="zh-CN" sz="1950" baseline="-25000" dirty="0"/>
              <a:t>1</a:t>
            </a:r>
            <a:r>
              <a:rPr lang="zh-CN" altLang="zh-CN" sz="1950" dirty="0"/>
              <a:t>决定，而长期利率只由</a:t>
            </a:r>
            <a:r>
              <a:rPr lang="el-GR" altLang="zh-CN" sz="1950" dirty="0"/>
              <a:t>β </a:t>
            </a:r>
            <a:r>
              <a:rPr lang="el-GR" altLang="zh-CN" sz="1950" baseline="-25000" dirty="0"/>
              <a:t>0</a:t>
            </a:r>
            <a:r>
              <a:rPr lang="zh-CN" altLang="zh-CN" sz="1950" dirty="0"/>
              <a:t>决定，因此在</a:t>
            </a:r>
            <a:r>
              <a:rPr lang="en-US" altLang="zh-CN" sz="1950" dirty="0"/>
              <a:t>NS</a:t>
            </a:r>
            <a:r>
              <a:rPr lang="zh-CN" altLang="zh-CN" sz="1950" dirty="0"/>
              <a:t>模型下，短期利率的波动性一般比长期利率的波动性大，这一点与现实相符的。</a:t>
            </a:r>
            <a:endParaRPr lang="en-US" altLang="zh-CN" sz="1950" dirty="0"/>
          </a:p>
          <a:p>
            <a:r>
              <a:rPr lang="en-US" altLang="zh-CN" sz="1950" dirty="0"/>
              <a:t>NS</a:t>
            </a:r>
            <a:r>
              <a:rPr lang="zh-CN" altLang="zh-CN" sz="1950" dirty="0"/>
              <a:t>模型的缺陷在于：虽然</a:t>
            </a:r>
            <a:r>
              <a:rPr lang="en-US" altLang="zh-CN" sz="1950" dirty="0"/>
              <a:t>NS</a:t>
            </a:r>
            <a:r>
              <a:rPr lang="zh-CN" altLang="zh-CN" sz="1950" dirty="0"/>
              <a:t>模型可以拟合出上升、下降、水平、先下降后上升的利率曲线，但却无法生成更丰富形状的曲线。</a:t>
            </a:r>
          </a:p>
          <a:p>
            <a:endParaRPr lang="zh-CN" altLang="en-US" dirty="0"/>
          </a:p>
        </p:txBody>
      </p:sp>
    </p:spTree>
    <p:extLst>
      <p:ext uri="{BB962C8B-B14F-4D97-AF65-F5344CB8AC3E}">
        <p14:creationId xmlns:p14="http://schemas.microsoft.com/office/powerpoint/2010/main" val="561002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即期利率函数法：</a:t>
            </a:r>
            <a:r>
              <a:rPr lang="en-US" altLang="zh-CN" dirty="0"/>
              <a:t>NSS</a:t>
            </a:r>
            <a:r>
              <a:rPr lang="zh-CN" altLang="en-US" dirty="0"/>
              <a:t>模型</a:t>
            </a:r>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en-US" altLang="zh-CN" dirty="0"/>
                  <a:t>NSS</a:t>
                </a:r>
                <a:r>
                  <a:rPr lang="zh-CN" altLang="en-US" dirty="0"/>
                  <a:t>模型：解决</a:t>
                </a:r>
                <a:r>
                  <a:rPr lang="en-US" altLang="zh-CN" dirty="0"/>
                  <a:t>NS</a:t>
                </a:r>
                <a:r>
                  <a:rPr lang="zh-CN" altLang="en-US" dirty="0"/>
                  <a:t>模型刻画曲线种类受限的问题</a:t>
                </a:r>
                <a:endParaRPr lang="en-US" altLang="zh-CN" dirty="0"/>
              </a:p>
              <a:p>
                <a:pPr lvl="1"/>
                <a:r>
                  <a:rPr lang="zh-CN" altLang="en-US" dirty="0"/>
                  <a:t>即期利率函数</a:t>
                </a:r>
                <a:endParaRPr lang="en-US" altLang="zh-CN" dirty="0"/>
              </a:p>
              <a:p>
                <a:pPr marL="344487" lvl="1" indent="0">
                  <a:buNone/>
                </a:pPr>
                <a14:m>
                  <m:oMathPara xmlns:m="http://schemas.openxmlformats.org/officeDocument/2006/math">
                    <m:oMathParaPr>
                      <m:jc m:val="centerGroup"/>
                    </m:oMathParaPr>
                    <m:oMath xmlns:m="http://schemas.openxmlformats.org/officeDocument/2006/math">
                      <m:sSubSup>
                        <m:sSubSupPr>
                          <m:ctrlPr>
                            <a:rPr lang="zh-CN" altLang="zh-CN" sz="2000" i="1"/>
                          </m:ctrlPr>
                        </m:sSubSupPr>
                        <m:e>
                          <m:r>
                            <a:rPr lang="en-US" altLang="zh-CN" sz="2000" i="1"/>
                            <m:t>𝑅</m:t>
                          </m:r>
                        </m:e>
                        <m:sub>
                          <m:r>
                            <m:rPr>
                              <m:nor/>
                            </m:rPr>
                            <a:rPr lang="en-US" altLang="zh-CN" sz="2000"/>
                            <m:t>0</m:t>
                          </m:r>
                        </m:sub>
                        <m:sup>
                          <m:r>
                            <a:rPr lang="en-US" altLang="zh-CN" sz="2000" i="1"/>
                            <m:t>𝑠</m:t>
                          </m:r>
                        </m:sup>
                      </m:sSubSup>
                      <m:r>
                        <a:rPr lang="en-US" altLang="zh-CN" sz="2000" i="1"/>
                        <m:t>=</m:t>
                      </m:r>
                      <m:sSub>
                        <m:sSubPr>
                          <m:ctrlPr>
                            <a:rPr lang="zh-CN" altLang="zh-CN" sz="2000" i="1"/>
                          </m:ctrlPr>
                        </m:sSubPr>
                        <m:e>
                          <m:r>
                            <a:rPr lang="en-US" altLang="zh-CN" sz="2000" i="1"/>
                            <m:t>𝛽</m:t>
                          </m:r>
                        </m:e>
                        <m:sub>
                          <m:r>
                            <a:rPr lang="en-US" altLang="zh-CN" sz="2000" i="1"/>
                            <m:t>0</m:t>
                          </m:r>
                        </m:sub>
                      </m:sSub>
                      <m:r>
                        <a:rPr lang="en-US" altLang="zh-CN" sz="2000" i="1"/>
                        <m:t>+</m:t>
                      </m:r>
                      <m:sSub>
                        <m:sSubPr>
                          <m:ctrlPr>
                            <a:rPr lang="zh-CN" altLang="zh-CN" sz="2000" i="1"/>
                          </m:ctrlPr>
                        </m:sSubPr>
                        <m:e>
                          <m:r>
                            <a:rPr lang="en-US" altLang="zh-CN" sz="2000" i="1"/>
                            <m:t>𝛽</m:t>
                          </m:r>
                        </m:e>
                        <m:sub>
                          <m:r>
                            <a:rPr lang="en-US" altLang="zh-CN" sz="2000" i="1"/>
                            <m:t>1</m:t>
                          </m:r>
                        </m:sub>
                      </m:sSub>
                      <m:f>
                        <m:fPr>
                          <m:ctrlPr>
                            <a:rPr lang="zh-CN" altLang="zh-CN" sz="2000" i="1"/>
                          </m:ctrlPr>
                        </m:fPr>
                        <m:num>
                          <m:r>
                            <a:rPr lang="en-US" altLang="zh-CN" sz="2000" i="1"/>
                            <m:t>1−</m:t>
                          </m:r>
                          <m:sSup>
                            <m:sSupPr>
                              <m:ctrlPr>
                                <a:rPr lang="zh-CN" altLang="zh-CN" sz="2000" i="1"/>
                              </m:ctrlPr>
                            </m:sSupPr>
                            <m:e>
                              <m:r>
                                <a:rPr lang="en-US" altLang="zh-CN" sz="2000" i="1"/>
                                <m:t>𝑒</m:t>
                              </m:r>
                            </m:e>
                            <m:sup>
                              <m:r>
                                <a:rPr lang="en-US" altLang="zh-CN" sz="2000" i="1"/>
                                <m:t>−</m:t>
                              </m:r>
                              <m:f>
                                <m:fPr>
                                  <m:ctrlPr>
                                    <a:rPr lang="zh-CN" altLang="zh-CN" sz="2000" i="1"/>
                                  </m:ctrlPr>
                                </m:fPr>
                                <m:num>
                                  <m:r>
                                    <a:rPr lang="en-US" altLang="zh-CN" sz="2000" i="1"/>
                                    <m:t>𝑠</m:t>
                                  </m:r>
                                </m:num>
                                <m:den>
                                  <m:r>
                                    <a:rPr lang="en-US" altLang="zh-CN" sz="2000" i="1"/>
                                    <m:t>𝑚</m:t>
                                  </m:r>
                                </m:den>
                              </m:f>
                            </m:sup>
                          </m:sSup>
                        </m:num>
                        <m:den>
                          <m:f>
                            <m:fPr>
                              <m:type m:val="lin"/>
                              <m:ctrlPr>
                                <a:rPr lang="zh-CN" altLang="zh-CN" sz="2000" i="1"/>
                              </m:ctrlPr>
                            </m:fPr>
                            <m:num>
                              <m:r>
                                <a:rPr lang="en-US" altLang="zh-CN" sz="2000" i="1"/>
                                <m:t>𝑠</m:t>
                              </m:r>
                            </m:num>
                            <m:den>
                              <m:r>
                                <a:rPr lang="en-US" altLang="zh-CN" sz="2000" i="1"/>
                                <m:t>𝑚</m:t>
                              </m:r>
                            </m:den>
                          </m:f>
                        </m:den>
                      </m:f>
                      <m:r>
                        <a:rPr lang="en-US" altLang="zh-CN" sz="2000" i="1"/>
                        <m:t>+</m:t>
                      </m:r>
                      <m:sSub>
                        <m:sSubPr>
                          <m:ctrlPr>
                            <a:rPr lang="zh-CN" altLang="zh-CN" sz="2000" i="1"/>
                          </m:ctrlPr>
                        </m:sSubPr>
                        <m:e>
                          <m:r>
                            <a:rPr lang="en-US" altLang="zh-CN" sz="2000" i="1"/>
                            <m:t>𝛽</m:t>
                          </m:r>
                        </m:e>
                        <m:sub>
                          <m:r>
                            <a:rPr lang="en-US" altLang="zh-CN" sz="2000" i="1"/>
                            <m:t>2</m:t>
                          </m:r>
                        </m:sub>
                      </m:sSub>
                      <m:d>
                        <m:dPr>
                          <m:begChr m:val="["/>
                          <m:endChr m:val="]"/>
                          <m:ctrlPr>
                            <a:rPr lang="zh-CN" altLang="zh-CN" sz="2000" i="1"/>
                          </m:ctrlPr>
                        </m:dPr>
                        <m:e>
                          <m:f>
                            <m:fPr>
                              <m:ctrlPr>
                                <a:rPr lang="zh-CN" altLang="zh-CN" sz="2000" i="1"/>
                              </m:ctrlPr>
                            </m:fPr>
                            <m:num>
                              <m:r>
                                <a:rPr lang="en-US" altLang="zh-CN" sz="2000" i="1"/>
                                <m:t>1−</m:t>
                              </m:r>
                              <m:sSup>
                                <m:sSupPr>
                                  <m:ctrlPr>
                                    <a:rPr lang="zh-CN" altLang="zh-CN" sz="2000" i="1"/>
                                  </m:ctrlPr>
                                </m:sSupPr>
                                <m:e>
                                  <m:r>
                                    <a:rPr lang="en-US" altLang="zh-CN" sz="2000" i="1"/>
                                    <m:t>𝑒</m:t>
                                  </m:r>
                                </m:e>
                                <m:sup>
                                  <m:r>
                                    <a:rPr lang="en-US" altLang="zh-CN" sz="2000" i="1"/>
                                    <m:t>−</m:t>
                                  </m:r>
                                  <m:f>
                                    <m:fPr>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1</m:t>
                                          </m:r>
                                        </m:sub>
                                      </m:sSub>
                                    </m:den>
                                  </m:f>
                                </m:sup>
                              </m:sSup>
                            </m:num>
                            <m:den>
                              <m:f>
                                <m:fPr>
                                  <m:type m:val="lin"/>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1</m:t>
                                      </m:r>
                                    </m:sub>
                                  </m:sSub>
                                </m:den>
                              </m:f>
                            </m:den>
                          </m:f>
                          <m:r>
                            <a:rPr lang="en-US" altLang="zh-CN" sz="2000" i="1"/>
                            <m:t>−</m:t>
                          </m:r>
                          <m:sSup>
                            <m:sSupPr>
                              <m:ctrlPr>
                                <a:rPr lang="zh-CN" altLang="zh-CN" sz="2000" i="1"/>
                              </m:ctrlPr>
                            </m:sSupPr>
                            <m:e>
                              <m:r>
                                <a:rPr lang="en-US" altLang="zh-CN" sz="2000" i="1"/>
                                <m:t>𝑒</m:t>
                              </m:r>
                            </m:e>
                            <m:sup>
                              <m:r>
                                <a:rPr lang="en-US" altLang="zh-CN" sz="2000" i="1"/>
                                <m:t>−</m:t>
                              </m:r>
                              <m:f>
                                <m:fPr>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1</m:t>
                                      </m:r>
                                    </m:sub>
                                  </m:sSub>
                                </m:den>
                              </m:f>
                            </m:sup>
                          </m:sSup>
                        </m:e>
                      </m:d>
                      <m:r>
                        <a:rPr lang="en-US" altLang="zh-CN" sz="2000" i="1"/>
                        <m:t>+</m:t>
                      </m:r>
                      <m:sSub>
                        <m:sSubPr>
                          <m:ctrlPr>
                            <a:rPr lang="zh-CN" altLang="zh-CN" sz="2000" i="1"/>
                          </m:ctrlPr>
                        </m:sSubPr>
                        <m:e>
                          <m:r>
                            <a:rPr lang="en-US" altLang="zh-CN" sz="2000" i="1"/>
                            <m:t>𝛽</m:t>
                          </m:r>
                        </m:e>
                        <m:sub>
                          <m:r>
                            <a:rPr lang="en-US" altLang="zh-CN" sz="2000" i="1"/>
                            <m:t>3</m:t>
                          </m:r>
                        </m:sub>
                      </m:sSub>
                      <m:d>
                        <m:dPr>
                          <m:begChr m:val="["/>
                          <m:endChr m:val="]"/>
                          <m:ctrlPr>
                            <a:rPr lang="zh-CN" altLang="zh-CN" sz="2000" i="1"/>
                          </m:ctrlPr>
                        </m:dPr>
                        <m:e>
                          <m:f>
                            <m:fPr>
                              <m:ctrlPr>
                                <a:rPr lang="zh-CN" altLang="zh-CN" sz="2000" i="1"/>
                              </m:ctrlPr>
                            </m:fPr>
                            <m:num>
                              <m:r>
                                <a:rPr lang="en-US" altLang="zh-CN" sz="2000" i="1"/>
                                <m:t>1−</m:t>
                              </m:r>
                              <m:sSup>
                                <m:sSupPr>
                                  <m:ctrlPr>
                                    <a:rPr lang="zh-CN" altLang="zh-CN" sz="2000" i="1"/>
                                  </m:ctrlPr>
                                </m:sSupPr>
                                <m:e>
                                  <m:r>
                                    <a:rPr lang="en-US" altLang="zh-CN" sz="2000" i="1"/>
                                    <m:t>𝑒</m:t>
                                  </m:r>
                                </m:e>
                                <m:sup>
                                  <m:r>
                                    <a:rPr lang="en-US" altLang="zh-CN" sz="2000" i="1"/>
                                    <m:t>−</m:t>
                                  </m:r>
                                  <m:f>
                                    <m:fPr>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2</m:t>
                                          </m:r>
                                        </m:sub>
                                      </m:sSub>
                                    </m:den>
                                  </m:f>
                                </m:sup>
                              </m:sSup>
                            </m:num>
                            <m:den>
                              <m:f>
                                <m:fPr>
                                  <m:type m:val="lin"/>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2</m:t>
                                      </m:r>
                                    </m:sub>
                                  </m:sSub>
                                </m:den>
                              </m:f>
                            </m:den>
                          </m:f>
                          <m:r>
                            <a:rPr lang="en-US" altLang="zh-CN" sz="2000" i="1"/>
                            <m:t>−</m:t>
                          </m:r>
                          <m:sSup>
                            <m:sSupPr>
                              <m:ctrlPr>
                                <a:rPr lang="zh-CN" altLang="zh-CN" sz="2000" i="1"/>
                              </m:ctrlPr>
                            </m:sSupPr>
                            <m:e>
                              <m:r>
                                <a:rPr lang="en-US" altLang="zh-CN" sz="2000" i="1"/>
                                <m:t>𝑒</m:t>
                              </m:r>
                            </m:e>
                            <m:sup>
                              <m:r>
                                <a:rPr lang="en-US" altLang="zh-CN" sz="2000" i="1"/>
                                <m:t>−</m:t>
                              </m:r>
                              <m:f>
                                <m:fPr>
                                  <m:ctrlPr>
                                    <a:rPr lang="zh-CN" altLang="zh-CN" sz="2000" i="1"/>
                                  </m:ctrlPr>
                                </m:fPr>
                                <m:num>
                                  <m:r>
                                    <a:rPr lang="en-US" altLang="zh-CN" sz="2000" i="1"/>
                                    <m:t>𝑠</m:t>
                                  </m:r>
                                </m:num>
                                <m:den>
                                  <m:sSub>
                                    <m:sSubPr>
                                      <m:ctrlPr>
                                        <a:rPr lang="zh-CN" altLang="zh-CN" sz="2000" i="1"/>
                                      </m:ctrlPr>
                                    </m:sSubPr>
                                    <m:e>
                                      <m:r>
                                        <a:rPr lang="en-US" altLang="zh-CN" sz="2000" i="1"/>
                                        <m:t>𝑚</m:t>
                                      </m:r>
                                    </m:e>
                                    <m:sub>
                                      <m:r>
                                        <a:rPr lang="en-US" altLang="zh-CN" sz="2000" i="1"/>
                                        <m:t>2</m:t>
                                      </m:r>
                                    </m:sub>
                                  </m:sSub>
                                </m:den>
                              </m:f>
                            </m:sup>
                          </m:sSup>
                        </m:e>
                      </m:d>
                    </m:oMath>
                  </m:oMathPara>
                </a14:m>
                <a:endParaRPr lang="en-US" altLang="zh-CN" sz="2000" dirty="0"/>
              </a:p>
              <a:p>
                <a:r>
                  <a:rPr lang="zh-CN" altLang="en-US" dirty="0"/>
                  <a:t>改进</a:t>
                </a:r>
                <a:endParaRPr lang="en-US" altLang="zh-CN" dirty="0"/>
              </a:p>
              <a:p>
                <a:pPr lvl="1"/>
                <a:r>
                  <a:rPr lang="zh-CN" altLang="en-US" dirty="0"/>
                  <a:t>增加中期项</a:t>
                </a:r>
                <a:endParaRPr lang="en-US" altLang="zh-CN" dirty="0"/>
              </a:p>
              <a:p>
                <a:pPr lvl="1"/>
                <a:r>
                  <a:rPr lang="zh-CN" altLang="en-US" dirty="0"/>
                  <a:t>增加新的曲度参数</a:t>
                </a:r>
                <a:r>
                  <a:rPr lang="el-GR" altLang="zh-CN" dirty="0"/>
                  <a:t>β</a:t>
                </a:r>
                <a:r>
                  <a:rPr lang="en-US" altLang="zh-CN" baseline="-25000" dirty="0"/>
                  <a:t>3</a:t>
                </a:r>
                <a:r>
                  <a:rPr lang="zh-CN" altLang="en-US" dirty="0"/>
                  <a:t>和调整参数</a:t>
                </a:r>
                <a:r>
                  <a:rPr lang="en-US" altLang="zh-CN" dirty="0"/>
                  <a:t>m</a:t>
                </a:r>
                <a:r>
                  <a:rPr lang="en-US" altLang="zh-CN" baseline="-25000" dirty="0"/>
                  <a:t>2</a:t>
                </a:r>
              </a:p>
              <a:p>
                <a:pPr lvl="1"/>
                <a:r>
                  <a:rPr lang="zh-CN" altLang="zh-CN" dirty="0"/>
                  <a:t>中短期部分的形状更加灵活多样，从而能够刻画出</a:t>
                </a:r>
                <a:r>
                  <a:rPr lang="zh-CN" altLang="en-US" dirty="0"/>
                  <a:t>更丰富</a:t>
                </a:r>
                <a:r>
                  <a:rPr lang="zh-CN" altLang="zh-CN" dirty="0"/>
                  <a:t>形状的利率期限结构。</a:t>
                </a:r>
                <a:endParaRPr lang="zh-CN" altLang="en-US" baseline="-25000"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711" r="-617"/>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35227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NS</a:t>
            </a:r>
            <a:r>
              <a:rPr lang="zh-CN" altLang="en-US" dirty="0"/>
              <a:t>模型下的利率曲线形状</a:t>
            </a:r>
          </a:p>
        </p:txBody>
      </p:sp>
      <p:sp>
        <p:nvSpPr>
          <p:cNvPr id="4" name="内容占位符 3"/>
          <p:cNvSpPr>
            <a:spLocks noGrp="1"/>
          </p:cNvSpPr>
          <p:nvPr>
            <p:ph idx="1"/>
          </p:nvPr>
        </p:nvSpPr>
        <p:spPr/>
        <p:txBody>
          <a:bodyPr/>
          <a:lstStyle/>
          <a:p>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771651"/>
            <a:ext cx="6858000" cy="3668627"/>
          </a:xfrm>
          <a:prstGeom prst="rect">
            <a:avLst/>
          </a:prstGeom>
        </p:spPr>
      </p:pic>
    </p:spTree>
    <p:extLst>
      <p:ext uri="{BB962C8B-B14F-4D97-AF65-F5344CB8AC3E}">
        <p14:creationId xmlns:p14="http://schemas.microsoft.com/office/powerpoint/2010/main" val="1793064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NSS</a:t>
            </a:r>
            <a:r>
              <a:rPr lang="zh-CN" altLang="en-US" dirty="0"/>
              <a:t>模型下的利率曲线形状</a:t>
            </a:r>
          </a:p>
        </p:txBody>
      </p:sp>
      <p:sp>
        <p:nvSpPr>
          <p:cNvPr id="5" name="内容占位符 4"/>
          <p:cNvSpPr>
            <a:spLocks noGrp="1"/>
          </p:cNvSpPr>
          <p:nvPr>
            <p:ph idx="1"/>
          </p:nvPr>
        </p:nvSpPr>
        <p:spPr/>
        <p:txBody>
          <a:bodyPr/>
          <a:lstStyle/>
          <a:p>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1844538"/>
            <a:ext cx="6858000" cy="3756162"/>
          </a:xfrm>
          <a:prstGeom prst="rect">
            <a:avLst/>
          </a:prstGeom>
        </p:spPr>
      </p:pic>
    </p:spTree>
    <p:extLst>
      <p:ext uri="{BB962C8B-B14F-4D97-AF65-F5344CB8AC3E}">
        <p14:creationId xmlns:p14="http://schemas.microsoft.com/office/powerpoint/2010/main" val="17835699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即期利率函数法：参数校准</a:t>
            </a:r>
            <a:endParaRPr lang="en-US" altLang="zh-CN" dirty="0"/>
          </a:p>
        </p:txBody>
      </p:sp>
      <mc:AlternateContent xmlns:mc="http://schemas.openxmlformats.org/markup-compatibility/2006">
        <mc:Choice xmlns:a14="http://schemas.microsoft.com/office/drawing/2010/main" Requires="a14">
          <p:sp>
            <p:nvSpPr>
              <p:cNvPr id="3" name="文本占位符 2"/>
              <p:cNvSpPr>
                <a:spLocks noGrp="1"/>
              </p:cNvSpPr>
              <p:nvPr>
                <p:ph idx="1"/>
              </p:nvPr>
            </p:nvSpPr>
            <p:spPr/>
            <p:txBody>
              <a:bodyPr/>
              <a:lstStyle/>
              <a:p>
                <a:r>
                  <a:rPr lang="zh-CN" altLang="en-US" dirty="0"/>
                  <a:t>无法使用最小二乘法，而只能使用非线性最优化技术</a:t>
                </a:r>
                <a:endParaRPr lang="en-US" altLang="zh-CN" dirty="0"/>
              </a:p>
              <a:p>
                <a:r>
                  <a:rPr lang="zh-CN" altLang="en-US" dirty="0"/>
                  <a:t>同样需要考虑异方差和约束问题</a:t>
                </a:r>
                <a:endParaRPr lang="en-US" altLang="zh-CN" dirty="0"/>
              </a:p>
              <a:p>
                <a:r>
                  <a:rPr lang="zh-CN" altLang="en-US" dirty="0"/>
                  <a:t>异方差调整通过</a:t>
                </a:r>
                <a:r>
                  <a:rPr lang="zh-CN" altLang="zh-CN" dirty="0"/>
                  <a:t>赋予短期债券较大的权重来体现</a:t>
                </a:r>
                <a:endParaRPr lang="en-US" altLang="zh-CN" dirty="0"/>
              </a:p>
              <a:p>
                <a:pPr marL="0" indent="0">
                  <a:buNone/>
                </a:pPr>
                <a14:m>
                  <m:oMathPara xmlns:m="http://schemas.openxmlformats.org/officeDocument/2006/math">
                    <m:oMathParaPr>
                      <m:jc m:val="centerGroup"/>
                    </m:oMathParaPr>
                    <m:oMath xmlns:m="http://schemas.openxmlformats.org/officeDocument/2006/math">
                      <m:acc>
                        <m:accPr>
                          <m:chr m:val="̂"/>
                          <m:ctrlPr>
                            <a:rPr lang="zh-CN" altLang="zh-CN" sz="1800" i="1"/>
                          </m:ctrlPr>
                        </m:accPr>
                        <m:e>
                          <m:r>
                            <a:rPr lang="en-US" altLang="zh-CN" sz="1800" b="1" i="1"/>
                            <m:t>𝜷</m:t>
                          </m:r>
                        </m:e>
                      </m:acc>
                      <m:r>
                        <a:rPr lang="en-US" altLang="zh-CN" sz="1800"/>
                        <m:t>=</m:t>
                      </m:r>
                      <m:limLow>
                        <m:limLowPr>
                          <m:ctrlPr>
                            <a:rPr lang="zh-CN" altLang="zh-CN" sz="1800" i="1"/>
                          </m:ctrlPr>
                        </m:limLowPr>
                        <m:e>
                          <m:r>
                            <m:rPr>
                              <m:sty m:val="p"/>
                            </m:rPr>
                            <a:rPr lang="en-US" altLang="zh-CN" sz="1800"/>
                            <m:t>argmin</m:t>
                          </m:r>
                        </m:e>
                        <m:lim>
                          <m:acc>
                            <m:accPr>
                              <m:chr m:val="̂"/>
                              <m:ctrlPr>
                                <a:rPr lang="zh-CN" altLang="zh-CN" sz="1800" i="1"/>
                              </m:ctrlPr>
                            </m:accPr>
                            <m:e>
                              <m:r>
                                <a:rPr lang="en-US" altLang="zh-CN" sz="1800" b="1" i="1"/>
                                <m:t>𝜷</m:t>
                              </m:r>
                            </m:e>
                          </m:acc>
                        </m:lim>
                      </m:limLow>
                      <m:nary>
                        <m:naryPr>
                          <m:chr m:val="∑"/>
                          <m:limLoc m:val="undOvr"/>
                          <m:grow m:val="on"/>
                          <m:ctrlPr>
                            <a:rPr lang="zh-CN" altLang="zh-CN" sz="1800" i="1"/>
                          </m:ctrlPr>
                        </m:naryPr>
                        <m:sub>
                          <m:r>
                            <a:rPr lang="en-US" altLang="zh-CN" sz="1800" i="1"/>
                            <m:t>𝑗</m:t>
                          </m:r>
                          <m:r>
                            <a:rPr lang="en-US" altLang="zh-CN" sz="1800"/>
                            <m:t>=1</m:t>
                          </m:r>
                        </m:sub>
                        <m:sup>
                          <m:r>
                            <a:rPr lang="en-US" altLang="zh-CN" sz="1800" i="1"/>
                            <m:t>𝑁</m:t>
                          </m:r>
                        </m:sup>
                        <m:e>
                          <m:sSup>
                            <m:sSupPr>
                              <m:ctrlPr>
                                <a:rPr lang="zh-CN" altLang="zh-CN" sz="1800" i="1"/>
                              </m:ctrlPr>
                            </m:sSupPr>
                            <m:e>
                              <m:d>
                                <m:dPr>
                                  <m:ctrlPr>
                                    <a:rPr lang="zh-CN" altLang="zh-CN" sz="1800" i="1"/>
                                  </m:ctrlPr>
                                </m:dPr>
                                <m:e>
                                  <m:f>
                                    <m:fPr>
                                      <m:ctrlPr>
                                        <a:rPr lang="zh-CN" altLang="zh-CN" sz="1800" i="1"/>
                                      </m:ctrlPr>
                                    </m:fPr>
                                    <m:num>
                                      <m:sSup>
                                        <m:sSupPr>
                                          <m:ctrlPr>
                                            <a:rPr lang="zh-CN" altLang="zh-CN" sz="1800" i="1"/>
                                          </m:ctrlPr>
                                        </m:sSupPr>
                                        <m:e>
                                          <m:r>
                                            <a:rPr lang="en-US" altLang="zh-CN" sz="1800" i="1"/>
                                            <m:t>𝑃</m:t>
                                          </m:r>
                                        </m:e>
                                        <m:sup>
                                          <m:r>
                                            <a:rPr lang="en-US" altLang="zh-CN" sz="1800" i="1"/>
                                            <m:t>𝑗</m:t>
                                          </m:r>
                                        </m:sup>
                                      </m:sSup>
                                      <m:r>
                                        <a:rPr lang="en-US" altLang="zh-CN" sz="1800" i="1"/>
                                        <m:t>−</m:t>
                                      </m:r>
                                      <m:sSup>
                                        <m:sSupPr>
                                          <m:ctrlPr>
                                            <a:rPr lang="zh-CN" altLang="zh-CN" sz="1800" i="1"/>
                                          </m:ctrlPr>
                                        </m:sSupPr>
                                        <m:e>
                                          <m:r>
                                            <a:rPr lang="en-US" altLang="zh-CN" sz="1800" i="1"/>
                                            <m:t>𝑉</m:t>
                                          </m:r>
                                        </m:e>
                                        <m:sup>
                                          <m:r>
                                            <a:rPr lang="en-US" altLang="zh-CN" sz="1800" i="1"/>
                                            <m:t>𝑗</m:t>
                                          </m:r>
                                        </m:sup>
                                      </m:sSup>
                                    </m:num>
                                    <m:den>
                                      <m:sSub>
                                        <m:sSubPr>
                                          <m:ctrlPr>
                                            <a:rPr lang="zh-CN" altLang="zh-CN" sz="1800" i="1"/>
                                          </m:ctrlPr>
                                        </m:sSubPr>
                                        <m:e>
                                          <m:r>
                                            <a:rPr lang="en-US" altLang="zh-CN" sz="1800" i="1"/>
                                            <m:t>𝑤</m:t>
                                          </m:r>
                                        </m:e>
                                        <m:sub>
                                          <m:r>
                                            <a:rPr lang="en-US" altLang="zh-CN" sz="1800" i="1"/>
                                            <m:t>𝑗</m:t>
                                          </m:r>
                                        </m:sub>
                                      </m:sSub>
                                    </m:den>
                                  </m:f>
                                </m:e>
                              </m:d>
                            </m:e>
                            <m:sup>
                              <m:r>
                                <a:rPr lang="en-US" altLang="zh-CN" sz="1800"/>
                                <m:t>2</m:t>
                              </m:r>
                            </m:sup>
                          </m:sSup>
                        </m:e>
                      </m:nary>
                    </m:oMath>
                  </m:oMathPara>
                </a14:m>
                <a:endParaRPr lang="zh-CN" altLang="zh-CN" sz="1800" dirty="0"/>
              </a:p>
              <a:p>
                <a:pPr marL="0" indent="0">
                  <a:buNone/>
                </a:pPr>
                <a14:m>
                  <m:oMathPara xmlns:m="http://schemas.openxmlformats.org/officeDocument/2006/math">
                    <m:oMathParaPr>
                      <m:jc m:val="centerGroup"/>
                    </m:oMathParaPr>
                    <m:oMath xmlns:m="http://schemas.openxmlformats.org/officeDocument/2006/math">
                      <m:sSub>
                        <m:sSubPr>
                          <m:ctrlPr>
                            <a:rPr lang="zh-CN" altLang="zh-CN" sz="1800" i="1"/>
                          </m:ctrlPr>
                        </m:sSubPr>
                        <m:e>
                          <m:r>
                            <a:rPr lang="en-US" altLang="zh-CN" sz="1800" i="1"/>
                            <m:t>𝑤</m:t>
                          </m:r>
                        </m:e>
                        <m:sub>
                          <m:r>
                            <a:rPr lang="en-US" altLang="zh-CN" sz="1800" i="1"/>
                            <m:t>𝑗</m:t>
                          </m:r>
                        </m:sub>
                      </m:sSub>
                      <m:r>
                        <a:rPr lang="en-US" altLang="zh-CN" sz="1800"/>
                        <m:t>=</m:t>
                      </m:r>
                      <m:f>
                        <m:fPr>
                          <m:ctrlPr>
                            <a:rPr lang="zh-CN" altLang="zh-CN" sz="1800" i="1"/>
                          </m:ctrlPr>
                        </m:fPr>
                        <m:num>
                          <m:r>
                            <a:rPr lang="en-US" altLang="zh-CN" sz="1800" i="1"/>
                            <m:t>𝑑</m:t>
                          </m:r>
                          <m:sSup>
                            <m:sSupPr>
                              <m:ctrlPr>
                                <a:rPr lang="zh-CN" altLang="zh-CN" sz="1800" i="1"/>
                              </m:ctrlPr>
                            </m:sSupPr>
                            <m:e>
                              <m:r>
                                <a:rPr lang="en-US" altLang="zh-CN" sz="1800" i="1"/>
                                <m:t>𝑃</m:t>
                              </m:r>
                            </m:e>
                            <m:sup>
                              <m:r>
                                <a:rPr lang="en-US" altLang="zh-CN" sz="1800" i="1"/>
                                <m:t>𝑗</m:t>
                              </m:r>
                            </m:sup>
                          </m:sSup>
                        </m:num>
                        <m:den>
                          <m:r>
                            <a:rPr lang="en-US" altLang="zh-CN" sz="1800" i="1"/>
                            <m:t>𝑑</m:t>
                          </m:r>
                          <m:sSup>
                            <m:sSupPr>
                              <m:ctrlPr>
                                <a:rPr lang="zh-CN" altLang="zh-CN" sz="1800" i="1"/>
                              </m:ctrlPr>
                            </m:sSupPr>
                            <m:e>
                              <m:r>
                                <a:rPr lang="en-US" altLang="zh-CN" sz="1800" i="1"/>
                                <m:t>𝑦</m:t>
                              </m:r>
                            </m:e>
                            <m:sup>
                              <m:r>
                                <a:rPr lang="en-US" altLang="zh-CN" sz="1800" i="1"/>
                                <m:t>𝑗</m:t>
                              </m:r>
                            </m:sup>
                          </m:sSup>
                        </m:den>
                      </m:f>
                    </m:oMath>
                  </m:oMathPara>
                </a14:m>
                <a:endParaRPr lang="en-US" altLang="zh-CN" dirty="0"/>
              </a:p>
              <a:p>
                <a:endParaRPr lang="zh-CN" altLang="en-US" dirty="0"/>
              </a:p>
            </p:txBody>
          </p:sp>
        </mc:Choice>
        <mc:Fallback>
          <p:sp>
            <p:nvSpPr>
              <p:cNvPr id="3" name="文本占位符 2"/>
              <p:cNvSpPr>
                <a:spLocks noGrp="1" noRot="1" noChangeAspect="1" noMove="1" noResize="1" noEditPoints="1" noAdjustHandles="1" noChangeArrowheads="1" noChangeShapeType="1" noTextEdit="1"/>
              </p:cNvSpPr>
              <p:nvPr>
                <p:ph idx="1"/>
              </p:nvPr>
            </p:nvSpPr>
            <p:spPr>
              <a:blipFill>
                <a:blip r:embed="rId2"/>
                <a:stretch>
                  <a:fillRect t="-1467" r="-772" b="-10269"/>
                </a:stretch>
              </a:blipFill>
            </p:spPr>
            <p:txBody>
              <a:bodyPr/>
              <a:lstStyle/>
              <a:p>
                <a:r>
                  <a:rPr lang="zh-CN" altLang="en-US">
                    <a:noFill/>
                  </a:rPr>
                  <a:t> </a:t>
                </a:r>
              </a:p>
            </p:txBody>
          </p:sp>
        </mc:Fallback>
      </mc:AlternateContent>
      <p:sp>
        <p:nvSpPr>
          <p:cNvPr id="4" name="Rectangle 2"/>
          <p:cNvSpPr>
            <a:spLocks noChangeArrowheads="1"/>
          </p:cNvSpPr>
          <p:nvPr/>
        </p:nvSpPr>
        <p:spPr bwMode="auto">
          <a:xfrm>
            <a:off x="1143001" y="684126"/>
            <a:ext cx="138564"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60891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利率期限结构拟合方法评价</a:t>
            </a:r>
            <a:endParaRPr lang="zh-CN" altLang="en-US" dirty="0"/>
          </a:p>
        </p:txBody>
      </p:sp>
      <p:sp>
        <p:nvSpPr>
          <p:cNvPr id="3" name="文本占位符 2"/>
          <p:cNvSpPr>
            <a:spLocks noGrp="1"/>
          </p:cNvSpPr>
          <p:nvPr>
            <p:ph idx="1"/>
          </p:nvPr>
        </p:nvSpPr>
        <p:spPr/>
        <p:txBody>
          <a:bodyPr>
            <a:normAutofit/>
          </a:bodyPr>
          <a:lstStyle/>
          <a:p>
            <a:r>
              <a:rPr lang="zh-CN" altLang="zh-CN" sz="2800" dirty="0"/>
              <a:t>“散点</a:t>
            </a:r>
            <a:r>
              <a:rPr lang="en-US" altLang="zh-CN" sz="2800" dirty="0"/>
              <a:t>+</a:t>
            </a:r>
            <a:r>
              <a:rPr lang="zh-CN" altLang="zh-CN" sz="2800" dirty="0"/>
              <a:t>插值法”应用方便，但对数据量要求较高，且得到的曲线平滑度可能不是很好</a:t>
            </a:r>
            <a:endParaRPr lang="en-US" altLang="zh-CN" sz="2800" dirty="0"/>
          </a:p>
          <a:p>
            <a:r>
              <a:rPr lang="zh-CN" altLang="zh-CN" sz="2800" dirty="0"/>
              <a:t>“拟合法”能拟合出更为精确和平滑的利率期限结构</a:t>
            </a:r>
            <a:endParaRPr lang="en-US" altLang="zh-CN" sz="2800" dirty="0"/>
          </a:p>
          <a:p>
            <a:pPr lvl="1"/>
            <a:r>
              <a:rPr lang="zh-CN" altLang="zh-CN" sz="1800" dirty="0"/>
              <a:t>即期利率法的经济含义明确，而且由于用一个函数拟合整条利率期限结构，曲线平滑性也较好</a:t>
            </a:r>
            <a:endParaRPr lang="en-US" altLang="zh-CN" sz="1800" dirty="0"/>
          </a:p>
          <a:p>
            <a:pPr lvl="1"/>
            <a:r>
              <a:rPr lang="zh-CN" altLang="zh-CN" sz="1800" dirty="0"/>
              <a:t>贴现函数法也有其优越之处。由于用多个连接的分段函数去逼近整条利率期限结构，精确性较高</a:t>
            </a:r>
            <a:endParaRPr lang="en-US" altLang="zh-CN" sz="1800" dirty="0"/>
          </a:p>
          <a:p>
            <a:r>
              <a:rPr lang="zh-CN" altLang="en-US" sz="2800" dirty="0"/>
              <a:t>这些</a:t>
            </a:r>
            <a:r>
              <a:rPr lang="zh-CN" altLang="zh-CN" sz="2800" dirty="0"/>
              <a:t>模型本身无法无法推断出未来的参数变化与今天的参数是如何相关的。这是这些方法被统称为“静态”模型的原因。</a:t>
            </a:r>
          </a:p>
          <a:p>
            <a:pPr lvl="1"/>
            <a:endParaRPr lang="zh-CN" altLang="en-US" dirty="0"/>
          </a:p>
        </p:txBody>
      </p:sp>
    </p:spTree>
    <p:extLst>
      <p:ext uri="{BB962C8B-B14F-4D97-AF65-F5344CB8AC3E}">
        <p14:creationId xmlns:p14="http://schemas.microsoft.com/office/powerpoint/2010/main" val="3906280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p:txBody>
          <a:bodyPr/>
          <a:lstStyle/>
          <a:p>
            <a:r>
              <a:rPr kumimoji="1" lang="zh-CN" altLang="en-US" dirty="0"/>
              <a:t>利率期限结构的不同形状：上升</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7</a:t>
            </a:fld>
            <a:endParaRPr lang="zh-CN" altLang="en-US"/>
          </a:p>
        </p:txBody>
      </p:sp>
      <p:pic>
        <p:nvPicPr>
          <p:cNvPr id="5" name="内容占位符 4">
            <a:extLst>
              <a:ext uri="{FF2B5EF4-FFF2-40B4-BE49-F238E27FC236}">
                <a16:creationId xmlns:a16="http://schemas.microsoft.com/office/drawing/2014/main" id="{C04FD669-16A5-2440-9854-ADD49C0C726F}"/>
              </a:ext>
            </a:extLst>
          </p:cNvPr>
          <p:cNvPicPr>
            <a:picLocks noGrp="1" noChangeAspect="1"/>
          </p:cNvPicPr>
          <p:nvPr>
            <p:ph idx="1"/>
          </p:nvPr>
        </p:nvPicPr>
        <p:blipFill>
          <a:blip r:embed="rId2"/>
          <a:stretch>
            <a:fillRect/>
          </a:stretch>
        </p:blipFill>
        <p:spPr>
          <a:xfrm>
            <a:off x="849733" y="1132284"/>
            <a:ext cx="7444534" cy="5183187"/>
          </a:xfrm>
          <a:prstGeom prst="rect">
            <a:avLst/>
          </a:prstGeom>
        </p:spPr>
      </p:pic>
    </p:spTree>
    <p:extLst>
      <p:ext uri="{BB962C8B-B14F-4D97-AF65-F5344CB8AC3E}">
        <p14:creationId xmlns:p14="http://schemas.microsoft.com/office/powerpoint/2010/main" val="751454440"/>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5C584A-54AB-4448-910E-2F799955AF24}"/>
              </a:ext>
            </a:extLst>
          </p:cNvPr>
          <p:cNvSpPr>
            <a:spLocks noGrp="1"/>
          </p:cNvSpPr>
          <p:nvPr>
            <p:ph type="title"/>
          </p:nvPr>
        </p:nvSpPr>
        <p:spPr>
          <a:xfrm>
            <a:off x="228600" y="76200"/>
            <a:ext cx="8839199" cy="846931"/>
          </a:xfrm>
        </p:spPr>
        <p:txBody>
          <a:bodyPr/>
          <a:lstStyle/>
          <a:p>
            <a:r>
              <a:rPr kumimoji="1" lang="zh-CN" altLang="en-US" dirty="0"/>
              <a:t>利率期限结构的不同形状：接近水平</a:t>
            </a:r>
          </a:p>
        </p:txBody>
      </p:sp>
      <p:sp>
        <p:nvSpPr>
          <p:cNvPr id="4" name="灯片编号占位符 3">
            <a:extLst>
              <a:ext uri="{FF2B5EF4-FFF2-40B4-BE49-F238E27FC236}">
                <a16:creationId xmlns:a16="http://schemas.microsoft.com/office/drawing/2014/main" id="{D5D2616E-D314-9D43-8FFC-CE5496C9446F}"/>
              </a:ext>
            </a:extLst>
          </p:cNvPr>
          <p:cNvSpPr>
            <a:spLocks noGrp="1"/>
          </p:cNvSpPr>
          <p:nvPr>
            <p:ph type="sldNum" sz="quarter" idx="10"/>
          </p:nvPr>
        </p:nvSpPr>
        <p:spPr/>
        <p:txBody>
          <a:bodyPr/>
          <a:lstStyle/>
          <a:p>
            <a:pPr>
              <a:defRPr/>
            </a:pPr>
            <a:fld id="{923144D4-4537-FE42-A10B-59D0A9F39BA6}" type="slidenum">
              <a:rPr lang="zh-CN" altLang="en-US" smtClean="0"/>
              <a:pPr>
                <a:defRPr/>
              </a:pPr>
              <a:t>8</a:t>
            </a:fld>
            <a:endParaRPr lang="zh-CN" altLang="en-US"/>
          </a:p>
        </p:txBody>
      </p:sp>
      <p:pic>
        <p:nvPicPr>
          <p:cNvPr id="6" name="内容占位符 5">
            <a:extLst>
              <a:ext uri="{FF2B5EF4-FFF2-40B4-BE49-F238E27FC236}">
                <a16:creationId xmlns:a16="http://schemas.microsoft.com/office/drawing/2014/main" id="{6F30C0BD-873C-1F4D-B28C-A106390E1291}"/>
              </a:ext>
            </a:extLst>
          </p:cNvPr>
          <p:cNvPicPr>
            <a:picLocks noGrp="1" noChangeAspect="1"/>
          </p:cNvPicPr>
          <p:nvPr>
            <p:ph idx="1"/>
          </p:nvPr>
        </p:nvPicPr>
        <p:blipFill>
          <a:blip r:embed="rId2"/>
          <a:stretch>
            <a:fillRect/>
          </a:stretch>
        </p:blipFill>
        <p:spPr>
          <a:xfrm>
            <a:off x="650097" y="1132284"/>
            <a:ext cx="7843805" cy="5183187"/>
          </a:xfrm>
          <a:prstGeom prst="rect">
            <a:avLst/>
          </a:prstGeom>
        </p:spPr>
      </p:pic>
    </p:spTree>
    <p:extLst>
      <p:ext uri="{BB962C8B-B14F-4D97-AF65-F5344CB8AC3E}">
        <p14:creationId xmlns:p14="http://schemas.microsoft.com/office/powerpoint/2010/main" val="1564021945"/>
      </p:ext>
    </p:extLst>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4060</Words>
  <Application>Microsoft Macintosh PowerPoint</Application>
  <PresentationFormat>全屏显示(4:3)</PresentationFormat>
  <Paragraphs>390</Paragraphs>
  <Slides>77</Slides>
  <Notes>7</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77</vt:i4>
      </vt:variant>
    </vt:vector>
  </HeadingPairs>
  <TitlesOfParts>
    <vt:vector size="94" baseType="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Equation</vt:lpstr>
      <vt:lpstr>第8章 利率期限结构</vt:lpstr>
      <vt:lpstr>PowerPoint 演示文稿</vt:lpstr>
      <vt:lpstr>第一节</vt:lpstr>
      <vt:lpstr>利率期限结构的定义</vt:lpstr>
      <vt:lpstr>利率期限结构的类型</vt:lpstr>
      <vt:lpstr>不同信用级别的中债即期利率期限结构 （2020年5月13日）</vt:lpstr>
      <vt:lpstr>利率的典型特征</vt:lpstr>
      <vt:lpstr>利率期限结构的不同形状：上升</vt:lpstr>
      <vt:lpstr>利率期限结构的不同形状：接近水平</vt:lpstr>
      <vt:lpstr>利率期限结构的不同形状：下降</vt:lpstr>
      <vt:lpstr>利率期限结构的不同形状：先降后升</vt:lpstr>
      <vt:lpstr>利率期限结构的不同形状：先升后降</vt:lpstr>
      <vt:lpstr>利率期限结构的不同形状：复杂形状</vt:lpstr>
      <vt:lpstr>利率期限结构的动态变化</vt:lpstr>
      <vt:lpstr>第二节</vt:lpstr>
      <vt:lpstr>为何采用主成分分析和因子分析？</vt:lpstr>
      <vt:lpstr>主成分分析 （principal component analysis, PCA）</vt:lpstr>
      <vt:lpstr>利率期限结构变动的主成分分析的一般步骤</vt:lpstr>
      <vt:lpstr>主成分个数的确定</vt:lpstr>
      <vt:lpstr>主成分分析的部分研究结果</vt:lpstr>
      <vt:lpstr>例8.1 中国国债即期利率变化的主成分分析</vt:lpstr>
      <vt:lpstr>因子分析</vt:lpstr>
      <vt:lpstr>利率期限结构主成分因子载荷示例</vt:lpstr>
      <vt:lpstr>利率期限结构变动的因子分析</vt:lpstr>
      <vt:lpstr>例8.2 中国国债即期利率变化的因子分析</vt:lpstr>
      <vt:lpstr>第三节</vt:lpstr>
      <vt:lpstr>纯预期理论（Pure Expectation Theory）</vt:lpstr>
      <vt:lpstr>纯预期理论的优缺点</vt:lpstr>
      <vt:lpstr>流动性偏好理论(liquidity preference theory)</vt:lpstr>
      <vt:lpstr>市场分割理论(market segmentation theory）</vt:lpstr>
      <vt:lpstr>期限偏好理论（preferred habitat theory）</vt:lpstr>
      <vt:lpstr>利率期限结构理论评析</vt:lpstr>
      <vt:lpstr>期限溢酬（Term Premium）</vt:lpstr>
      <vt:lpstr>Term Premium的估计</vt:lpstr>
      <vt:lpstr>第四节</vt:lpstr>
      <vt:lpstr>市场曲线与隐含曲线</vt:lpstr>
      <vt:lpstr>拟合利率期限结构的准备工作</vt:lpstr>
      <vt:lpstr>无风险即期利率期限结构的估计</vt:lpstr>
      <vt:lpstr>获得利率散点</vt:lpstr>
      <vt:lpstr>例8.3 估计利率期限结构：靴襻法</vt:lpstr>
      <vt:lpstr>线性插值</vt:lpstr>
      <vt:lpstr>例8.4估计利率期限结构：线性插值法 </vt:lpstr>
      <vt:lpstr>分段三次多项式插值</vt:lpstr>
      <vt:lpstr>例8.5 估计利率期限结构：三次多项式插值法 </vt:lpstr>
      <vt:lpstr>线性插值与分段三次多项式插值</vt:lpstr>
      <vt:lpstr>线性插值</vt:lpstr>
      <vt:lpstr>高次多项式插值</vt:lpstr>
      <vt:lpstr>Runge现象</vt:lpstr>
      <vt:lpstr>样条</vt:lpstr>
      <vt:lpstr>Hermite三次样条插值</vt:lpstr>
      <vt:lpstr>Bessel三次样条插值</vt:lpstr>
      <vt:lpstr>三次样条插值</vt:lpstr>
      <vt:lpstr>拟合法</vt:lpstr>
      <vt:lpstr>贴现因子函数的形式设定</vt:lpstr>
      <vt:lpstr>三次多项式样条函数-I</vt:lpstr>
      <vt:lpstr>三次多项式样条函数-II</vt:lpstr>
      <vt:lpstr>三次B样条</vt:lpstr>
      <vt:lpstr>三次B样条方法评析</vt:lpstr>
      <vt:lpstr>三次指数样条</vt:lpstr>
      <vt:lpstr>PowerPoint 演示文稿</vt:lpstr>
      <vt:lpstr>贴现函数设定中的一些问题</vt:lpstr>
      <vt:lpstr>参数校准</vt:lpstr>
      <vt:lpstr>线性回归</vt:lpstr>
      <vt:lpstr>参数校准中的问题：异方差</vt:lpstr>
      <vt:lpstr>参数校准中的问题：约束条件</vt:lpstr>
      <vt:lpstr>比较</vt:lpstr>
      <vt:lpstr>即期利率函数法</vt:lpstr>
      <vt:lpstr>即期利率函数法：NS模型</vt:lpstr>
      <vt:lpstr>NS参数的经济含义</vt:lpstr>
      <vt:lpstr>NS模型的参数特征</vt:lpstr>
      <vt:lpstr>NS模型的优缺点</vt:lpstr>
      <vt:lpstr>即期利率函数法：NSS模型</vt:lpstr>
      <vt:lpstr>NS模型下的利率曲线形状</vt:lpstr>
      <vt:lpstr>NSS模型下的利率曲线形状</vt:lpstr>
      <vt:lpstr>即期利率函数法：参数校准</vt:lpstr>
      <vt:lpstr>利率期限结构拟合方法评价</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2021-07-21T14:05:18Z</dcterms:modified>
</cp:coreProperties>
</file>