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50"/>
  </p:notesMasterIdLst>
  <p:handoutMasterIdLst>
    <p:handoutMasterId r:id="rId51"/>
  </p:handoutMasterIdLst>
  <p:sldIdLst>
    <p:sldId id="561" r:id="rId2"/>
    <p:sldId id="615" r:id="rId3"/>
    <p:sldId id="612" r:id="rId4"/>
    <p:sldId id="565" r:id="rId5"/>
    <p:sldId id="607" r:id="rId6"/>
    <p:sldId id="616" r:id="rId7"/>
    <p:sldId id="611" r:id="rId8"/>
    <p:sldId id="613" r:id="rId9"/>
    <p:sldId id="576" r:id="rId10"/>
    <p:sldId id="575" r:id="rId11"/>
    <p:sldId id="617" r:id="rId12"/>
    <p:sldId id="579" r:id="rId13"/>
    <p:sldId id="580" r:id="rId14"/>
    <p:sldId id="618" r:id="rId15"/>
    <p:sldId id="619" r:id="rId16"/>
    <p:sldId id="581" r:id="rId17"/>
    <p:sldId id="582" r:id="rId18"/>
    <p:sldId id="620" r:id="rId19"/>
    <p:sldId id="583" r:id="rId20"/>
    <p:sldId id="584" r:id="rId21"/>
    <p:sldId id="621" r:id="rId22"/>
    <p:sldId id="504" r:id="rId23"/>
    <p:sldId id="585" r:id="rId24"/>
    <p:sldId id="622" r:id="rId25"/>
    <p:sldId id="623" r:id="rId26"/>
    <p:sldId id="624" r:id="rId27"/>
    <p:sldId id="625" r:id="rId28"/>
    <p:sldId id="626" r:id="rId29"/>
    <p:sldId id="627" r:id="rId30"/>
    <p:sldId id="587" r:id="rId31"/>
    <p:sldId id="586" r:id="rId32"/>
    <p:sldId id="628" r:id="rId33"/>
    <p:sldId id="596" r:id="rId34"/>
    <p:sldId id="598" r:id="rId35"/>
    <p:sldId id="629" r:id="rId36"/>
    <p:sldId id="599" r:id="rId37"/>
    <p:sldId id="630" r:id="rId38"/>
    <p:sldId id="631" r:id="rId39"/>
    <p:sldId id="632" r:id="rId40"/>
    <p:sldId id="633" r:id="rId41"/>
    <p:sldId id="634" r:id="rId42"/>
    <p:sldId id="609" r:id="rId43"/>
    <p:sldId id="635" r:id="rId44"/>
    <p:sldId id="636" r:id="rId45"/>
    <p:sldId id="637" r:id="rId46"/>
    <p:sldId id="601" r:id="rId47"/>
    <p:sldId id="602" r:id="rId48"/>
    <p:sldId id="606" r:id="rId4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89" autoAdjust="0"/>
    <p:restoredTop sz="93537" autoAdjust="0"/>
  </p:normalViewPr>
  <p:slideViewPr>
    <p:cSldViewPr snapToObjects="1">
      <p:cViewPr varScale="1">
        <p:scale>
          <a:sx n="119" d="100"/>
          <a:sy n="119" d="100"/>
        </p:scale>
        <p:origin x="2056" y="192"/>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1E628FC-1774-AC40-9A1C-5B61CBAAF285}"/>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373605AA-6F48-3042-891F-8B8BC2088EA0}"/>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613EDF79-2531-1240-AC36-C3E1D1D081F1}"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96F54808-9A9C-7742-87E4-11FB3F0DC462}"/>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89BA4439-F9BC-AB4E-AA6B-E8E5193CE4CB}"/>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AEF5A6CC-7C33-6F4D-9C50-503E85551822}"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EF6E08F-5AB8-E047-887F-F71605FE1240}"/>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AEBDDB23-FA51-AD4F-BFCA-4B014DD5BBC6}"/>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6F9D2473-7544-FD49-8C25-3AD6261BF33D}"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8DE51592-F473-0045-B6D8-54E4F053CF19}"/>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2EFD837-1A1A-8648-95BB-0046C7C725B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C3A59FA-0968-6F43-86C6-23656B01799E}"/>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BD52E9D6-4FB0-B04C-B265-025652B7AA11}"/>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321D0585-E3B3-264D-B305-4032A29067AA}"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02708EFA-37E5-804B-B15D-10661E4660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id="{CB90A3FB-5095-F544-8B23-3695D5CBC33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1" name="Slide Number Placeholder 3">
            <a:extLst>
              <a:ext uri="{FF2B5EF4-FFF2-40B4-BE49-F238E27FC236}">
                <a16:creationId xmlns:a16="http://schemas.microsoft.com/office/drawing/2014/main" id="{5CDE9398-291A-8B4F-8FFF-BD937A40CE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08A9B71-B9A2-AB48-9688-58A0C4CBCB94}" type="slidenum">
              <a:rPr lang="zh-CN" altLang="en-US" smtClean="0"/>
              <a:pPr>
                <a:spcBef>
                  <a:spcPct val="0"/>
                </a:spcBef>
              </a:pPr>
              <a:t>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a:extLst>
              <a:ext uri="{FF2B5EF4-FFF2-40B4-BE49-F238E27FC236}">
                <a16:creationId xmlns:a16="http://schemas.microsoft.com/office/drawing/2014/main" id="{0C6814B0-624F-774C-86BE-1B686E8D1AA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备注占位符 2">
            <a:extLst>
              <a:ext uri="{FF2B5EF4-FFF2-40B4-BE49-F238E27FC236}">
                <a16:creationId xmlns:a16="http://schemas.microsoft.com/office/drawing/2014/main" id="{AE1D481E-4C81-DA40-A2D4-3C91ED73D63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26627" name="灯片编号占位符 3">
            <a:extLst>
              <a:ext uri="{FF2B5EF4-FFF2-40B4-BE49-F238E27FC236}">
                <a16:creationId xmlns:a16="http://schemas.microsoft.com/office/drawing/2014/main" id="{41D3BA8A-86C6-0F44-ABF3-6509583A0B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F584455-A026-1B42-8B10-DEE015290E3D}" type="slidenum">
              <a:rPr lang="zh-CN" altLang="en-US" smtClean="0">
                <a:latin typeface="Calibri" panose="020F0502020204030204" pitchFamily="34" charset="0"/>
              </a:rPr>
              <a:pPr/>
              <a:t>3</a:t>
            </a:fld>
            <a:endParaRPr lang="en-US" altLang="zh-CN">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幻灯片图像占位符 1">
            <a:extLst>
              <a:ext uri="{FF2B5EF4-FFF2-40B4-BE49-F238E27FC236}">
                <a16:creationId xmlns:a16="http://schemas.microsoft.com/office/drawing/2014/main" id="{9AD85756-E628-1449-943A-795CE44E08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备注占位符 2">
            <a:extLst>
              <a:ext uri="{FF2B5EF4-FFF2-40B4-BE49-F238E27FC236}">
                <a16:creationId xmlns:a16="http://schemas.microsoft.com/office/drawing/2014/main" id="{310FFDF0-FBC1-7A46-840F-2655B9F3CE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0419" name="灯片编号占位符 3">
            <a:extLst>
              <a:ext uri="{FF2B5EF4-FFF2-40B4-BE49-F238E27FC236}">
                <a16:creationId xmlns:a16="http://schemas.microsoft.com/office/drawing/2014/main" id="{5B8E558A-D71C-6246-9817-EC771358DC8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7581D11-C018-2348-A100-66CA7334820A}" type="slidenum">
              <a:rPr lang="zh-CN" altLang="en-US" smtClean="0">
                <a:latin typeface="Calibri" panose="020F0502020204030204" pitchFamily="34" charset="0"/>
              </a:rPr>
              <a:pPr/>
              <a:t>35</a:t>
            </a:fld>
            <a:endParaRPr lang="en-US" altLang="zh-CN">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a:extLst>
              <a:ext uri="{FF2B5EF4-FFF2-40B4-BE49-F238E27FC236}">
                <a16:creationId xmlns:a16="http://schemas.microsoft.com/office/drawing/2014/main" id="{B9FE9B9C-0679-A64A-BFAC-7C7AC1227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6" name="备注占位符 2">
            <a:extLst>
              <a:ext uri="{FF2B5EF4-FFF2-40B4-BE49-F238E27FC236}">
                <a16:creationId xmlns:a16="http://schemas.microsoft.com/office/drawing/2014/main" id="{F86A4D1A-B0E2-D141-B525-2F2CD02805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2467" name="灯片编号占位符 3">
            <a:extLst>
              <a:ext uri="{FF2B5EF4-FFF2-40B4-BE49-F238E27FC236}">
                <a16:creationId xmlns:a16="http://schemas.microsoft.com/office/drawing/2014/main" id="{EE04A9AD-BFEF-3A48-9A31-0BB67485898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387808A-4ADB-2147-B20B-5E1469187578}" type="slidenum">
              <a:rPr lang="zh-CN" altLang="en-US" smtClean="0">
                <a:latin typeface="Calibri" panose="020F0502020204030204" pitchFamily="34" charset="0"/>
              </a:rPr>
              <a:pPr/>
              <a:t>36</a:t>
            </a:fld>
            <a:endParaRPr lang="en-US" altLang="zh-CN">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287992945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79C8C2C-06E1-E84B-98F5-EA01280F8C85}"/>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242FE0F9-F6E5-F84C-B7A9-6A4E980BC401}"/>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638E51DB-8011-934D-AAB0-39A08F5A5729}"/>
              </a:ext>
            </a:extLst>
          </p:cNvPr>
          <p:cNvSpPr>
            <a:spLocks noGrp="1" noChangeArrowheads="1"/>
          </p:cNvSpPr>
          <p:nvPr>
            <p:ph type="sldNum" sz="quarter" idx="12"/>
          </p:nvPr>
        </p:nvSpPr>
        <p:spPr/>
        <p:txBody>
          <a:bodyPr/>
          <a:lstStyle>
            <a:lvl1pPr>
              <a:defRPr/>
            </a:lvl1pPr>
          </a:lstStyle>
          <a:p>
            <a:pPr>
              <a:defRPr/>
            </a:pPr>
            <a:fld id="{B228466B-7BD5-DD4A-9490-E02F06C36D5D}" type="slidenum">
              <a:rPr lang="zh-CN" altLang="en-US"/>
              <a:pPr>
                <a:defRPr/>
              </a:pPr>
              <a:t>‹#›</a:t>
            </a:fld>
            <a:endParaRPr lang="zh-CN" altLang="en-US"/>
          </a:p>
        </p:txBody>
      </p:sp>
    </p:spTree>
    <p:extLst>
      <p:ext uri="{BB962C8B-B14F-4D97-AF65-F5344CB8AC3E}">
        <p14:creationId xmlns:p14="http://schemas.microsoft.com/office/powerpoint/2010/main" val="9090360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6858BBE4-CBAE-D340-8236-58C92E1622A7}"/>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EADE6713-2AA8-4342-92F5-725D6FA7BFE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3E4E6628-1362-504F-9473-78C13EEABB58}"/>
              </a:ext>
            </a:extLst>
          </p:cNvPr>
          <p:cNvSpPr>
            <a:spLocks noGrp="1" noChangeArrowheads="1"/>
          </p:cNvSpPr>
          <p:nvPr>
            <p:ph type="sldNum" sz="quarter" idx="12"/>
          </p:nvPr>
        </p:nvSpPr>
        <p:spPr/>
        <p:txBody>
          <a:bodyPr/>
          <a:lstStyle>
            <a:lvl1pPr>
              <a:defRPr/>
            </a:lvl1pPr>
          </a:lstStyle>
          <a:p>
            <a:pPr>
              <a:defRPr/>
            </a:pPr>
            <a:fld id="{87AB2736-74CB-C443-BAA8-5B487B28DE97}" type="slidenum">
              <a:rPr lang="zh-CN" altLang="en-US"/>
              <a:pPr>
                <a:defRPr/>
              </a:pPr>
              <a:t>‹#›</a:t>
            </a:fld>
            <a:endParaRPr lang="zh-CN" altLang="en-US"/>
          </a:p>
        </p:txBody>
      </p:sp>
    </p:spTree>
    <p:extLst>
      <p:ext uri="{BB962C8B-B14F-4D97-AF65-F5344CB8AC3E}">
        <p14:creationId xmlns:p14="http://schemas.microsoft.com/office/powerpoint/2010/main" val="402816119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E7055F46-AC63-694D-822A-7E04FBABC6DF}"/>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5072DC3D-ABEF-4442-BEAA-27440B983DC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1F112E99-8F41-A34D-BFD4-8960AA674F00}"/>
              </a:ext>
            </a:extLst>
          </p:cNvPr>
          <p:cNvSpPr>
            <a:spLocks noGrp="1" noChangeArrowheads="1"/>
          </p:cNvSpPr>
          <p:nvPr>
            <p:ph type="sldNum" sz="quarter" idx="12"/>
          </p:nvPr>
        </p:nvSpPr>
        <p:spPr/>
        <p:txBody>
          <a:bodyPr/>
          <a:lstStyle>
            <a:lvl1pPr>
              <a:defRPr/>
            </a:lvl1pPr>
          </a:lstStyle>
          <a:p>
            <a:pPr>
              <a:defRPr/>
            </a:pPr>
            <a:fld id="{5E71BA9D-AA23-3248-BB2B-66D54B8E5295}" type="slidenum">
              <a:rPr lang="zh-CN" altLang="en-US"/>
              <a:pPr>
                <a:defRPr/>
              </a:pPr>
              <a:t>‹#›</a:t>
            </a:fld>
            <a:endParaRPr lang="zh-CN" altLang="en-US"/>
          </a:p>
        </p:txBody>
      </p:sp>
    </p:spTree>
    <p:extLst>
      <p:ext uri="{BB962C8B-B14F-4D97-AF65-F5344CB8AC3E}">
        <p14:creationId xmlns:p14="http://schemas.microsoft.com/office/powerpoint/2010/main" val="207336765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4507B09D-17A7-FE40-A7BB-80DEBDB356D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CAD218C7-3981-4F4A-B831-67671F1D381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9B710B1B-CB75-9C4B-93EB-A3A9F1188C0E}"/>
              </a:ext>
            </a:extLst>
          </p:cNvPr>
          <p:cNvSpPr>
            <a:spLocks noGrp="1" noChangeArrowheads="1"/>
          </p:cNvSpPr>
          <p:nvPr>
            <p:ph type="sldNum" sz="quarter" idx="12"/>
          </p:nvPr>
        </p:nvSpPr>
        <p:spPr/>
        <p:txBody>
          <a:bodyPr/>
          <a:lstStyle>
            <a:lvl1pPr>
              <a:defRPr/>
            </a:lvl1pPr>
          </a:lstStyle>
          <a:p>
            <a:pPr>
              <a:defRPr/>
            </a:pPr>
            <a:fld id="{DADB6EBB-7F7F-BF45-B52E-C3293C0098AE}" type="slidenum">
              <a:rPr lang="zh-CN" altLang="en-US"/>
              <a:pPr>
                <a:defRPr/>
              </a:pPr>
              <a:t>‹#›</a:t>
            </a:fld>
            <a:endParaRPr lang="zh-CN" altLang="en-US"/>
          </a:p>
        </p:txBody>
      </p:sp>
    </p:spTree>
    <p:extLst>
      <p:ext uri="{BB962C8B-B14F-4D97-AF65-F5344CB8AC3E}">
        <p14:creationId xmlns:p14="http://schemas.microsoft.com/office/powerpoint/2010/main" val="6034472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C8161A45-FC54-1146-9B09-E54FFC2508C0}"/>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82060F17-33EC-7443-88AC-E1F79F093EAA}"/>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C541EC33-17D9-E54F-A541-243D4731A06B}"/>
              </a:ext>
            </a:extLst>
          </p:cNvPr>
          <p:cNvSpPr>
            <a:spLocks noGrp="1" noChangeArrowheads="1"/>
          </p:cNvSpPr>
          <p:nvPr>
            <p:ph type="sldNum" sz="quarter" idx="12"/>
          </p:nvPr>
        </p:nvSpPr>
        <p:spPr/>
        <p:txBody>
          <a:bodyPr/>
          <a:lstStyle>
            <a:lvl1pPr>
              <a:defRPr/>
            </a:lvl1pPr>
          </a:lstStyle>
          <a:p>
            <a:pPr>
              <a:defRPr/>
            </a:pPr>
            <a:fld id="{F7935EE7-E4D3-B94B-B368-F226C5B852D4}" type="slidenum">
              <a:rPr lang="zh-CN" altLang="en-US"/>
              <a:pPr>
                <a:defRPr/>
              </a:pPr>
              <a:t>‹#›</a:t>
            </a:fld>
            <a:endParaRPr lang="zh-CN" altLang="en-US"/>
          </a:p>
        </p:txBody>
      </p:sp>
    </p:spTree>
    <p:extLst>
      <p:ext uri="{BB962C8B-B14F-4D97-AF65-F5344CB8AC3E}">
        <p14:creationId xmlns:p14="http://schemas.microsoft.com/office/powerpoint/2010/main" val="31046184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20967022-0B3D-2149-8804-E16B0E99F5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51A5CC3A-3DAA-FB4F-A625-88261812658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45A3AC3C-6959-CD4A-A124-15D354C543AA}"/>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98DD3F69-F682-9D42-8B6D-D7D48BEBA781}"/>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362BC6FD-DA85-7944-9A4F-D8494E59B680}"/>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6174E935-3D4D-8C41-8E35-4E4B56F28251}"/>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latin typeface="Adobe 黑体 Std R" panose="020B0400000000000000" pitchFamily="34" charset="-128"/>
                <a:ea typeface="Adobe 黑体 Std R" panose="020B0400000000000000" pitchFamily="34" charset="-128"/>
              </a:rPr>
              <a:t>厦门大学财务学系   陈蓉 郑振龙 </a:t>
            </a:r>
            <a:endParaRPr lang="en-US" altLang="zh-CN" b="1" dirty="0">
              <a:latin typeface="Adobe 黑体 Std R" panose="020B0400000000000000" pitchFamily="34" charset="-128"/>
              <a:ea typeface="Adobe 黑体 Std R" panose="020B0400000000000000" pitchFamily="34" charset="-128"/>
            </a:endParaRPr>
          </a:p>
          <a:p>
            <a:pPr eaLnBrk="1" hangingPunct="1">
              <a:defRPr/>
            </a:pPr>
            <a:r>
              <a:rPr lang="en-US" altLang="zh-CN" b="1" dirty="0">
                <a:latin typeface="Adobe Jenson Pro Capt" panose="020A0503050201030203" pitchFamily="18" charset="0"/>
              </a:rPr>
              <a:t>  </a:t>
            </a:r>
            <a:r>
              <a:rPr lang="zh-CN" altLang="en-US" b="1" dirty="0">
                <a:latin typeface="Adobe Jenson Pro Capt" panose="020A0503050201030203" pitchFamily="18" charset="0"/>
              </a:rPr>
              <a:t>       </a:t>
            </a:r>
            <a:r>
              <a:rPr lang="en-US" altLang="zh-CN" b="1" dirty="0">
                <a:latin typeface="Adobe Jenson Pro Capt" panose="020A0503050201030203" pitchFamily="18" charset="0"/>
              </a:rPr>
              <a:t> </a:t>
            </a:r>
            <a:r>
              <a:rPr lang="en-US" altLang="zh-CN" b="1" dirty="0" err="1">
                <a:latin typeface="Adobe Jenson Pro Capt" panose="020A0503050201030203" pitchFamily="18" charset="0"/>
              </a:rPr>
              <a:t>aronge@xmu.edu.cn</a:t>
            </a:r>
            <a:endParaRPr lang="zh-CN" altLang="en-US" b="1" dirty="0">
              <a:latin typeface="Adobe Jenson Pro Capt" panose="020A0503050201030203" pitchFamily="18" charset="0"/>
            </a:endParaRPr>
          </a:p>
        </p:txBody>
      </p:sp>
    </p:spTree>
    <p:extLst>
      <p:ext uri="{BB962C8B-B14F-4D97-AF65-F5344CB8AC3E}">
        <p14:creationId xmlns:p14="http://schemas.microsoft.com/office/powerpoint/2010/main" val="16997027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FD4C772D-E8B0-1649-AABF-B79B980F4921}"/>
              </a:ext>
            </a:extLst>
          </p:cNvPr>
          <p:cNvSpPr>
            <a:spLocks noGrp="1" noChangeArrowheads="1"/>
          </p:cNvSpPr>
          <p:nvPr>
            <p:ph type="sldNum" sz="quarter" idx="10"/>
          </p:nvPr>
        </p:nvSpPr>
        <p:spPr>
          <a:ln/>
        </p:spPr>
        <p:txBody>
          <a:bodyPr/>
          <a:lstStyle>
            <a:lvl1pPr>
              <a:defRPr/>
            </a:lvl1pPr>
          </a:lstStyle>
          <a:p>
            <a:pPr>
              <a:defRPr/>
            </a:pPr>
            <a:fld id="{CD8526A5-A5F4-1E48-BA74-98CE1F65AD72}" type="slidenum">
              <a:rPr lang="zh-CN" altLang="en-US"/>
              <a:pPr>
                <a:defRPr/>
              </a:pPr>
              <a:t>‹#›</a:t>
            </a:fld>
            <a:endParaRPr lang="zh-CN" altLang="en-US"/>
          </a:p>
        </p:txBody>
      </p:sp>
    </p:spTree>
    <p:extLst>
      <p:ext uri="{BB962C8B-B14F-4D97-AF65-F5344CB8AC3E}">
        <p14:creationId xmlns:p14="http://schemas.microsoft.com/office/powerpoint/2010/main" val="352220184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CFBEED2F-5E3E-5444-A5D6-D17FB3625ED2}"/>
              </a:ext>
            </a:extLst>
          </p:cNvPr>
          <p:cNvSpPr>
            <a:spLocks noGrp="1" noChangeArrowheads="1"/>
          </p:cNvSpPr>
          <p:nvPr>
            <p:ph type="sldNum" sz="quarter" idx="10"/>
          </p:nvPr>
        </p:nvSpPr>
        <p:spPr/>
        <p:txBody>
          <a:bodyPr/>
          <a:lstStyle>
            <a:lvl1pPr>
              <a:defRPr>
                <a:solidFill>
                  <a:srgbClr val="7F7F7F"/>
                </a:solidFill>
              </a:defRPr>
            </a:lvl1pPr>
          </a:lstStyle>
          <a:p>
            <a:pPr>
              <a:defRPr/>
            </a:pPr>
            <a:fld id="{167DEA15-78D4-1E4E-91F4-F9B8E6701E96}" type="slidenum">
              <a:rPr lang="zh-CN" altLang="en-US"/>
              <a:pPr>
                <a:defRPr/>
              </a:pPr>
              <a:t>‹#›</a:t>
            </a:fld>
            <a:endParaRPr lang="zh-CN" altLang="en-US"/>
          </a:p>
        </p:txBody>
      </p:sp>
    </p:spTree>
    <p:extLst>
      <p:ext uri="{BB962C8B-B14F-4D97-AF65-F5344CB8AC3E}">
        <p14:creationId xmlns:p14="http://schemas.microsoft.com/office/powerpoint/2010/main" val="208315890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9E593B2A-0180-C043-A41E-944921362305}"/>
              </a:ext>
            </a:extLst>
          </p:cNvPr>
          <p:cNvSpPr>
            <a:spLocks noGrp="1" noChangeArrowheads="1"/>
          </p:cNvSpPr>
          <p:nvPr>
            <p:ph type="sldNum" sz="quarter" idx="10"/>
          </p:nvPr>
        </p:nvSpPr>
        <p:spPr>
          <a:ln/>
        </p:spPr>
        <p:txBody>
          <a:bodyPr/>
          <a:lstStyle>
            <a:lvl1pPr>
              <a:defRPr/>
            </a:lvl1pPr>
          </a:lstStyle>
          <a:p>
            <a:pPr>
              <a:defRPr/>
            </a:pPr>
            <a:fld id="{F4CF7325-3C00-834E-AEF6-D084106984B2}" type="slidenum">
              <a:rPr lang="zh-CN" altLang="en-US"/>
              <a:pPr>
                <a:defRPr/>
              </a:pPr>
              <a:t>‹#›</a:t>
            </a:fld>
            <a:endParaRPr lang="zh-CN" altLang="en-US"/>
          </a:p>
        </p:txBody>
      </p:sp>
    </p:spTree>
    <p:extLst>
      <p:ext uri="{BB962C8B-B14F-4D97-AF65-F5344CB8AC3E}">
        <p14:creationId xmlns:p14="http://schemas.microsoft.com/office/powerpoint/2010/main" val="144973531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1F8310CA-D7F9-654D-AF58-69DC8C09A77A}"/>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4D86270E-BE0A-094D-9F1C-763810A7237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F842DA15-CD83-3A4E-9318-EBA5CFB587E0}"/>
              </a:ext>
            </a:extLst>
          </p:cNvPr>
          <p:cNvSpPr>
            <a:spLocks noGrp="1" noChangeArrowheads="1"/>
          </p:cNvSpPr>
          <p:nvPr>
            <p:ph type="sldNum" sz="quarter" idx="12"/>
          </p:nvPr>
        </p:nvSpPr>
        <p:spPr/>
        <p:txBody>
          <a:bodyPr/>
          <a:lstStyle>
            <a:lvl1pPr>
              <a:defRPr/>
            </a:lvl1pPr>
          </a:lstStyle>
          <a:p>
            <a:pPr>
              <a:defRPr/>
            </a:pPr>
            <a:fld id="{DED4BA15-D840-3646-9867-DF2C75938CC6}" type="slidenum">
              <a:rPr lang="zh-CN" altLang="en-US"/>
              <a:pPr>
                <a:defRPr/>
              </a:pPr>
              <a:t>‹#›</a:t>
            </a:fld>
            <a:endParaRPr lang="zh-CN" altLang="en-US"/>
          </a:p>
        </p:txBody>
      </p:sp>
    </p:spTree>
    <p:extLst>
      <p:ext uri="{BB962C8B-B14F-4D97-AF65-F5344CB8AC3E}">
        <p14:creationId xmlns:p14="http://schemas.microsoft.com/office/powerpoint/2010/main" val="278690739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5B7352E7-9BFC-124E-A9FB-3F38D74B7469}"/>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7DE3D24B-64F4-1343-9E21-91DE4D0A11B1}"/>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F7F0CB51-DC99-F745-8284-F2F195FE23EC}"/>
              </a:ext>
            </a:extLst>
          </p:cNvPr>
          <p:cNvSpPr>
            <a:spLocks noGrp="1" noChangeArrowheads="1"/>
          </p:cNvSpPr>
          <p:nvPr>
            <p:ph type="sldNum" sz="quarter" idx="12"/>
          </p:nvPr>
        </p:nvSpPr>
        <p:spPr/>
        <p:txBody>
          <a:bodyPr/>
          <a:lstStyle>
            <a:lvl1pPr>
              <a:defRPr/>
            </a:lvl1pPr>
          </a:lstStyle>
          <a:p>
            <a:pPr>
              <a:defRPr/>
            </a:pPr>
            <a:fld id="{CE060BA4-F849-AA4A-9CC6-0D93159DAAA0}" type="slidenum">
              <a:rPr lang="zh-CN" altLang="en-US"/>
              <a:pPr>
                <a:defRPr/>
              </a:pPr>
              <a:t>‹#›</a:t>
            </a:fld>
            <a:endParaRPr lang="zh-CN" altLang="en-US"/>
          </a:p>
        </p:txBody>
      </p:sp>
    </p:spTree>
    <p:extLst>
      <p:ext uri="{BB962C8B-B14F-4D97-AF65-F5344CB8AC3E}">
        <p14:creationId xmlns:p14="http://schemas.microsoft.com/office/powerpoint/2010/main" val="342491970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DB8B8550-8CC4-B54D-AD83-C2434B8D381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EB1B7087-CD3D-2044-979E-D48C4804A304}"/>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501C0AC1-A767-E640-820B-A781C3E90EC4}"/>
              </a:ext>
            </a:extLst>
          </p:cNvPr>
          <p:cNvSpPr>
            <a:spLocks noGrp="1" noChangeArrowheads="1"/>
          </p:cNvSpPr>
          <p:nvPr>
            <p:ph type="sldNum" sz="quarter" idx="12"/>
          </p:nvPr>
        </p:nvSpPr>
        <p:spPr/>
        <p:txBody>
          <a:bodyPr/>
          <a:lstStyle>
            <a:lvl1pPr>
              <a:defRPr/>
            </a:lvl1pPr>
          </a:lstStyle>
          <a:p>
            <a:pPr>
              <a:defRPr/>
            </a:pPr>
            <a:fld id="{1F88390D-7270-2845-B29E-B54AAAFC56E4}" type="slidenum">
              <a:rPr lang="zh-CN" altLang="en-US"/>
              <a:pPr>
                <a:defRPr/>
              </a:pPr>
              <a:t>‹#›</a:t>
            </a:fld>
            <a:endParaRPr lang="zh-CN" altLang="en-US"/>
          </a:p>
        </p:txBody>
      </p:sp>
    </p:spTree>
    <p:extLst>
      <p:ext uri="{BB962C8B-B14F-4D97-AF65-F5344CB8AC3E}">
        <p14:creationId xmlns:p14="http://schemas.microsoft.com/office/powerpoint/2010/main" val="102100753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80724255-48AA-B441-9021-EFB7236C34C5}"/>
              </a:ext>
            </a:extLst>
          </p:cNvPr>
          <p:cNvSpPr>
            <a:spLocks noGrp="1" noChangeArrowheads="1"/>
          </p:cNvSpPr>
          <p:nvPr>
            <p:ph type="sldNum" sz="quarter" idx="10"/>
          </p:nvPr>
        </p:nvSpPr>
        <p:spPr>
          <a:ln/>
        </p:spPr>
        <p:txBody>
          <a:bodyPr/>
          <a:lstStyle>
            <a:lvl1pPr>
              <a:defRPr/>
            </a:lvl1pPr>
          </a:lstStyle>
          <a:p>
            <a:pPr>
              <a:defRPr/>
            </a:pPr>
            <a:fld id="{9A138E81-F647-5343-A43A-DB7A924C73F3}" type="slidenum">
              <a:rPr lang="zh-CN" altLang="en-US"/>
              <a:pPr>
                <a:defRPr/>
              </a:pPr>
              <a:t>‹#›</a:t>
            </a:fld>
            <a:endParaRPr lang="zh-CN" altLang="en-US"/>
          </a:p>
        </p:txBody>
      </p:sp>
    </p:spTree>
    <p:extLst>
      <p:ext uri="{BB962C8B-B14F-4D97-AF65-F5344CB8AC3E}">
        <p14:creationId xmlns:p14="http://schemas.microsoft.com/office/powerpoint/2010/main" val="289899429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D10B0CB-2FD2-A046-B3B4-C1A0304E7EC6}"/>
              </a:ext>
            </a:extLst>
          </p:cNvPr>
          <p:cNvSpPr>
            <a:spLocks noGrp="1" noChangeArrowheads="1"/>
          </p:cNvSpPr>
          <p:nvPr>
            <p:ph type="sldNum" sz="quarter" idx="10"/>
          </p:nvPr>
        </p:nvSpPr>
        <p:spPr>
          <a:ln/>
        </p:spPr>
        <p:txBody>
          <a:bodyPr/>
          <a:lstStyle>
            <a:lvl1pPr>
              <a:defRPr/>
            </a:lvl1pPr>
          </a:lstStyle>
          <a:p>
            <a:pPr>
              <a:defRPr/>
            </a:pPr>
            <a:fld id="{5973534C-838C-C84D-88AF-C67EB4694A59}" type="slidenum">
              <a:rPr lang="zh-CN" altLang="en-US"/>
              <a:pPr>
                <a:defRPr/>
              </a:pPr>
              <a:t>‹#›</a:t>
            </a:fld>
            <a:endParaRPr lang="zh-CN" altLang="en-US"/>
          </a:p>
        </p:txBody>
      </p:sp>
    </p:spTree>
    <p:extLst>
      <p:ext uri="{BB962C8B-B14F-4D97-AF65-F5344CB8AC3E}">
        <p14:creationId xmlns:p14="http://schemas.microsoft.com/office/powerpoint/2010/main" val="391619786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E8181E9-3F85-6846-AA89-4B277D8797FE}"/>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EA5A2638-7267-7B4A-8F7A-7469BFA5A99B}"/>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a:extLst>
              <a:ext uri="{FF2B5EF4-FFF2-40B4-BE49-F238E27FC236}">
                <a16:creationId xmlns:a16="http://schemas.microsoft.com/office/drawing/2014/main" id="{C5DC72B8-00DE-CF42-AAF9-D23EF2D7475A}"/>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26DEB2D4-29D7-4E44-B5DA-4823BA526A8F}"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519C3481-11C6-764A-B519-8691D608903E}"/>
              </a:ext>
            </a:extLst>
          </p:cNvPr>
          <p:cNvCxnSpPr/>
          <p:nvPr userDrawn="1"/>
        </p:nvCxnSpPr>
        <p:spPr>
          <a:xfrm>
            <a:off x="0" y="6477000"/>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1CA604D-E25B-8847-9470-00440234B212}"/>
              </a:ext>
            </a:extLst>
          </p:cNvPr>
          <p:cNvCxnSpPr/>
          <p:nvPr userDrawn="1"/>
        </p:nvCxnSpPr>
        <p:spPr>
          <a:xfrm>
            <a:off x="467544" y="990600"/>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0" name="Rectangle 6">
            <a:extLst>
              <a:ext uri="{FF2B5EF4-FFF2-40B4-BE49-F238E27FC236}">
                <a16:creationId xmlns:a16="http://schemas.microsoft.com/office/drawing/2014/main" id="{2FF1FC52-F893-2849-BAFF-B4F92D1A766D}"/>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10" r:id="rId1"/>
    <p:sldLayoutId id="2147484306" r:id="rId2"/>
    <p:sldLayoutId id="2147484311" r:id="rId3"/>
    <p:sldLayoutId id="2147484307" r:id="rId4"/>
    <p:sldLayoutId id="2147484312" r:id="rId5"/>
    <p:sldLayoutId id="2147484313" r:id="rId6"/>
    <p:sldLayoutId id="2147484314" r:id="rId7"/>
    <p:sldLayoutId id="2147484308" r:id="rId8"/>
    <p:sldLayoutId id="2147484309" r:id="rId9"/>
    <p:sldLayoutId id="2147484315" r:id="rId10"/>
    <p:sldLayoutId id="2147484316" r:id="rId11"/>
    <p:sldLayoutId id="2147484317" r:id="rId12"/>
    <p:sldLayoutId id="2147484318" r:id="rId13"/>
    <p:sldLayoutId id="2147484319" r:id="rId14"/>
    <p:sldLayoutId id="2147484321" r:id="rId15"/>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17"/>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17"/>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17"/>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17"/>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17"/>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0.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9.e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
            <a:extLst>
              <a:ext uri="{FF2B5EF4-FFF2-40B4-BE49-F238E27FC236}">
                <a16:creationId xmlns:a16="http://schemas.microsoft.com/office/drawing/2014/main" id="{20D6C99D-0469-EC47-866E-DE36DF77CA2E}"/>
              </a:ext>
            </a:extLst>
          </p:cNvPr>
          <p:cNvSpPr>
            <a:spLocks noGrp="1" noChangeArrowheads="1"/>
          </p:cNvSpPr>
          <p:nvPr>
            <p:ph type="title"/>
          </p:nvPr>
        </p:nvSpPr>
        <p:spPr/>
        <p:txBody>
          <a:bodyPr/>
          <a:lstStyle/>
          <a:p>
            <a:r>
              <a:rPr lang="zh-CN" altLang="en-US" dirty="0"/>
              <a:t>第</a:t>
            </a:r>
            <a:r>
              <a:rPr lang="en-US" altLang="zh-CN" dirty="0"/>
              <a:t>1</a:t>
            </a:r>
            <a:r>
              <a:rPr lang="zh-CN" altLang="en-US" dirty="0"/>
              <a:t>章 固定收益证券概述</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a:extLst>
              <a:ext uri="{FF2B5EF4-FFF2-40B4-BE49-F238E27FC236}">
                <a16:creationId xmlns:a16="http://schemas.microsoft.com/office/drawing/2014/main" id="{B03091BB-EE2F-3C44-B994-B7ECA1FEA697}"/>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资本市场工具</a:t>
            </a:r>
            <a:r>
              <a:rPr lang="en-US" altLang="zh-CN">
                <a:ea typeface="Adobe 黑体 Std R" panose="020B0400000000000000" pitchFamily="34" charset="-128"/>
              </a:rPr>
              <a:t>-I</a:t>
            </a:r>
            <a:endParaRPr lang="zh-CN" altLang="en-US">
              <a:ea typeface="Adobe 黑体 Std R" panose="020B0400000000000000" pitchFamily="34" charset="-128"/>
            </a:endParaRPr>
          </a:p>
        </p:txBody>
      </p:sp>
      <p:sp>
        <p:nvSpPr>
          <p:cNvPr id="32770" name="文本占位符 2">
            <a:extLst>
              <a:ext uri="{FF2B5EF4-FFF2-40B4-BE49-F238E27FC236}">
                <a16:creationId xmlns:a16="http://schemas.microsoft.com/office/drawing/2014/main" id="{F7C25C1F-2036-C24F-AB35-BA71124712A5}"/>
              </a:ext>
            </a:extLst>
          </p:cNvPr>
          <p:cNvSpPr>
            <a:spLocks noGrp="1" noChangeArrowheads="1"/>
          </p:cNvSpPr>
          <p:nvPr>
            <p:ph idx="1"/>
          </p:nvPr>
        </p:nvSpPr>
        <p:spPr>
          <a:xfrm>
            <a:off x="457200" y="1341438"/>
            <a:ext cx="8229600" cy="5183187"/>
          </a:xfrm>
        </p:spPr>
        <p:txBody>
          <a:bodyPr/>
          <a:lstStyle/>
          <a:p>
            <a:pPr>
              <a:buClr>
                <a:srgbClr val="28571F"/>
              </a:buClr>
            </a:pPr>
            <a:r>
              <a:rPr lang="zh-CN" altLang="en-US">
                <a:ea typeface="Adobe 楷体 Std R" panose="02020400000000000000" pitchFamily="18" charset="-128"/>
              </a:rPr>
              <a:t>政府债券</a:t>
            </a:r>
            <a:endParaRPr lang="en-US" altLang="zh-CN">
              <a:ea typeface="Adobe 楷体 Std R" panose="02020400000000000000" pitchFamily="18" charset="-128"/>
            </a:endParaRPr>
          </a:p>
          <a:p>
            <a:pPr lvl="1"/>
            <a:r>
              <a:rPr lang="zh-CN" altLang="en-US">
                <a:ea typeface="Adobe 楷体 Std R" panose="02020400000000000000" pitchFamily="18" charset="-128"/>
              </a:rPr>
              <a:t>美国：</a:t>
            </a:r>
            <a:r>
              <a:rPr lang="en-US" altLang="zh-CN">
                <a:ea typeface="Adobe 楷体 Std R" panose="02020400000000000000" pitchFamily="18" charset="-128"/>
              </a:rPr>
              <a:t>T-bill/T-note/T-bond/TIPS</a:t>
            </a:r>
            <a:r>
              <a:rPr lang="en-US" altLang="zh-CN">
                <a:solidFill>
                  <a:schemeClr val="tx1"/>
                </a:solidFill>
                <a:ea typeface="Adobe 楷体 Std R" panose="02020400000000000000" pitchFamily="18" charset="-128"/>
              </a:rPr>
              <a:t>/STRIPS</a:t>
            </a:r>
          </a:p>
          <a:p>
            <a:pPr lvl="1"/>
            <a:r>
              <a:rPr lang="zh-CN" altLang="en-US">
                <a:solidFill>
                  <a:schemeClr val="tx1"/>
                </a:solidFill>
                <a:ea typeface="Adobe 楷体 Std R" panose="02020400000000000000" pitchFamily="18" charset="-128"/>
              </a:rPr>
              <a:t>中国：记账式</a:t>
            </a:r>
            <a:r>
              <a:rPr lang="en-US" altLang="zh-CN">
                <a:solidFill>
                  <a:schemeClr val="tx1"/>
                </a:solidFill>
                <a:ea typeface="Adobe 楷体 Std R" panose="02020400000000000000" pitchFamily="18" charset="-128"/>
              </a:rPr>
              <a:t>/</a:t>
            </a:r>
            <a:r>
              <a:rPr lang="zh-CN" altLang="en-US">
                <a:solidFill>
                  <a:schemeClr val="tx1"/>
                </a:solidFill>
                <a:ea typeface="Adobe 楷体 Std R" panose="02020400000000000000" pitchFamily="18" charset="-128"/>
              </a:rPr>
              <a:t>储蓄式</a:t>
            </a:r>
            <a:r>
              <a:rPr lang="en-US" altLang="zh-CN">
                <a:solidFill>
                  <a:schemeClr val="tx1"/>
                </a:solidFill>
                <a:ea typeface="Adobe 楷体 Std R" panose="02020400000000000000" pitchFamily="18" charset="-128"/>
              </a:rPr>
              <a:t>/</a:t>
            </a:r>
            <a:r>
              <a:rPr lang="zh-CN" altLang="en-US">
                <a:solidFill>
                  <a:schemeClr val="tx1"/>
                </a:solidFill>
                <a:ea typeface="Adobe 楷体 Std R" panose="02020400000000000000" pitchFamily="18" charset="-128"/>
              </a:rPr>
              <a:t>实物国债</a:t>
            </a:r>
            <a:endParaRPr lang="en-US" altLang="zh-CN">
              <a:solidFill>
                <a:schemeClr val="tx1"/>
              </a:solidFill>
              <a:ea typeface="Adobe 楷体 Std R" panose="02020400000000000000" pitchFamily="18" charset="-128"/>
            </a:endParaRPr>
          </a:p>
          <a:p>
            <a:pPr>
              <a:buClr>
                <a:srgbClr val="28571F"/>
              </a:buClr>
            </a:pPr>
            <a:r>
              <a:rPr lang="zh-CN" altLang="en-US">
                <a:ea typeface="Adobe 楷体 Std R" panose="02020400000000000000" pitchFamily="18" charset="-128"/>
              </a:rPr>
              <a:t>政府机构债券</a:t>
            </a:r>
            <a:endParaRPr lang="en-US" altLang="zh-CN">
              <a:ea typeface="Adobe 楷体 Std R" panose="02020400000000000000" pitchFamily="18" charset="-128"/>
            </a:endParaRPr>
          </a:p>
          <a:p>
            <a:pPr lvl="1">
              <a:buClr>
                <a:srgbClr val="28571F"/>
              </a:buClr>
            </a:pPr>
            <a:r>
              <a:rPr lang="zh-CN" altLang="en-US">
                <a:ea typeface="Adobe 楷体 Std R" panose="02020400000000000000" pitchFamily="18" charset="-128"/>
              </a:rPr>
              <a:t>中央汇金</a:t>
            </a:r>
            <a:r>
              <a:rPr lang="en-US" altLang="zh-CN">
                <a:ea typeface="Adobe 楷体 Std R" panose="02020400000000000000" pitchFamily="18" charset="-128"/>
              </a:rPr>
              <a:t>/</a:t>
            </a:r>
            <a:r>
              <a:rPr lang="zh-CN" altLang="en-US">
                <a:ea typeface="Adobe 楷体 Std R" panose="02020400000000000000" pitchFamily="18" charset="-128"/>
              </a:rPr>
              <a:t>中国铁路</a:t>
            </a:r>
            <a:r>
              <a:rPr lang="en-US" altLang="zh-CN">
                <a:ea typeface="Adobe 楷体 Std R" panose="02020400000000000000" pitchFamily="18" charset="-128"/>
              </a:rPr>
              <a:t>/</a:t>
            </a:r>
            <a:r>
              <a:rPr lang="zh-CN" altLang="en-US">
                <a:ea typeface="Adobe 楷体 Std R" panose="02020400000000000000" pitchFamily="18" charset="-128"/>
              </a:rPr>
              <a:t>原铁道部</a:t>
            </a:r>
            <a:r>
              <a:rPr lang="en-US" altLang="zh-CN">
                <a:ea typeface="Adobe 楷体 Std R" panose="02020400000000000000" pitchFamily="18" charset="-128"/>
              </a:rPr>
              <a:t>/</a:t>
            </a:r>
            <a:r>
              <a:rPr lang="zh-CN" altLang="en-US">
                <a:ea typeface="Adobe 楷体 Std R" panose="02020400000000000000" pitchFamily="18" charset="-128"/>
              </a:rPr>
              <a:t>三大政策性银行</a:t>
            </a: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地方政府债券</a:t>
            </a:r>
            <a:endParaRPr lang="en-US" altLang="zh-CN">
              <a:ea typeface="Adobe 楷体 Std R" panose="02020400000000000000" pitchFamily="18" charset="-128"/>
            </a:endParaRPr>
          </a:p>
          <a:p>
            <a:pPr lvl="1"/>
            <a:r>
              <a:rPr lang="zh-CN" altLang="en-US">
                <a:ea typeface="Adobe 楷体 Std R" panose="02020400000000000000" pitchFamily="18" charset="-128"/>
              </a:rPr>
              <a:t>美国的市政债券（</a:t>
            </a:r>
            <a:r>
              <a:rPr lang="en-US" altLang="zh-CN">
                <a:ea typeface="Adobe 楷体 Std R" panose="02020400000000000000" pitchFamily="18" charset="-128"/>
              </a:rPr>
              <a:t>municipal securities</a:t>
            </a:r>
            <a:r>
              <a:rPr lang="zh-CN" altLang="en-US">
                <a:ea typeface="Adobe 楷体 Std R" panose="02020400000000000000" pitchFamily="18" charset="-128"/>
              </a:rPr>
              <a:t>）</a:t>
            </a:r>
            <a:endParaRPr lang="en-US" altLang="zh-CN">
              <a:ea typeface="Adobe 楷体 Std R" panose="02020400000000000000" pitchFamily="18" charset="-128"/>
            </a:endParaRPr>
          </a:p>
          <a:p>
            <a:pPr lvl="2"/>
            <a:r>
              <a:rPr lang="zh-CN" altLang="en-US">
                <a:ea typeface="Adobe 楷体 Std R" panose="02020400000000000000" pitchFamily="18" charset="-128"/>
              </a:rPr>
              <a:t>普通义务债券：地方政府的全部税收收入为担保</a:t>
            </a:r>
            <a:endParaRPr lang="en-US" altLang="zh-CN">
              <a:ea typeface="Adobe 楷体 Std R" panose="02020400000000000000" pitchFamily="18" charset="-128"/>
            </a:endParaRPr>
          </a:p>
          <a:p>
            <a:pPr lvl="2"/>
            <a:r>
              <a:rPr lang="zh-CN" altLang="en-US">
                <a:ea typeface="Adobe 楷体 Std R" panose="02020400000000000000" pitchFamily="18" charset="-128"/>
              </a:rPr>
              <a:t>收入支持债券：地方政府特定投资项目的回报为保证</a:t>
            </a:r>
            <a:endParaRPr lang="en-US" altLang="zh-CN">
              <a:ea typeface="Adobe 楷体 Std R" panose="02020400000000000000" pitchFamily="18" charset="-128"/>
            </a:endParaRPr>
          </a:p>
          <a:p>
            <a:pPr lvl="1"/>
            <a:r>
              <a:rPr lang="zh-CN" altLang="en-US">
                <a:ea typeface="Adobe 楷体 Std R" panose="02020400000000000000" pitchFamily="18" charset="-128"/>
              </a:rPr>
              <a:t>中国的地方政府债券演进</a:t>
            </a:r>
          </a:p>
          <a:p>
            <a:pPr lvl="1">
              <a:buClr>
                <a:srgbClr val="28571F"/>
              </a:buClr>
            </a:pPr>
            <a:endParaRPr lang="zh-CN" altLang="en-US">
              <a:ea typeface="Adobe 楷体 Std R" panose="02020400000000000000" pitchFamily="18" charset="-128"/>
            </a:endParaRPr>
          </a:p>
        </p:txBody>
      </p:sp>
      <p:sp>
        <p:nvSpPr>
          <p:cNvPr id="32771" name="灯片编号占位符 1">
            <a:extLst>
              <a:ext uri="{FF2B5EF4-FFF2-40B4-BE49-F238E27FC236}">
                <a16:creationId xmlns:a16="http://schemas.microsoft.com/office/drawing/2014/main" id="{B65E7AA6-8C82-C94C-A12F-2FCE4732C93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DA57AF9-31B6-164E-A120-A1C8BDD308E3}" type="slidenum">
              <a:rPr lang="zh-CN" altLang="en-US" smtClean="0">
                <a:solidFill>
                  <a:srgbClr val="7F7F7F"/>
                </a:solidFill>
                <a:latin typeface="Adobe Jenson Pro Capt" panose="020A0503050201030203" pitchFamily="18" charset="0"/>
              </a:rPr>
              <a:pPr/>
              <a:t>9</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a:extLst>
              <a:ext uri="{FF2B5EF4-FFF2-40B4-BE49-F238E27FC236}">
                <a16:creationId xmlns:a16="http://schemas.microsoft.com/office/drawing/2014/main" id="{81DD5D8D-62FC-EB4C-A04E-1D6EF27D7C97}"/>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资本市场工具</a:t>
            </a:r>
            <a:r>
              <a:rPr kumimoji="1" lang="en-US" altLang="zh-CN">
                <a:ea typeface="Adobe 黑体 Std R" panose="020B0400000000000000" pitchFamily="34" charset="-128"/>
              </a:rPr>
              <a:t>-II</a:t>
            </a:r>
            <a:endParaRPr kumimoji="1" lang="zh-CN" altLang="en-US">
              <a:ea typeface="Adobe 黑体 Std R" panose="020B0400000000000000" pitchFamily="34" charset="-128"/>
            </a:endParaRPr>
          </a:p>
        </p:txBody>
      </p:sp>
      <p:sp>
        <p:nvSpPr>
          <p:cNvPr id="3" name="内容占位符 2">
            <a:extLst>
              <a:ext uri="{FF2B5EF4-FFF2-40B4-BE49-F238E27FC236}">
                <a16:creationId xmlns:a16="http://schemas.microsoft.com/office/drawing/2014/main" id="{02D244F0-F1A0-3D4D-8FB6-47F28688334B}"/>
              </a:ext>
            </a:extLst>
          </p:cNvPr>
          <p:cNvSpPr>
            <a:spLocks noGrp="1"/>
          </p:cNvSpPr>
          <p:nvPr>
            <p:ph idx="1"/>
          </p:nvPr>
        </p:nvSpPr>
        <p:spPr>
          <a:xfrm>
            <a:off x="457200" y="1341438"/>
            <a:ext cx="8229600" cy="5183187"/>
          </a:xfrm>
        </p:spPr>
        <p:txBody>
          <a:bodyPr/>
          <a:lstStyle/>
          <a:p>
            <a:pPr>
              <a:buClr>
                <a:srgbClr val="28571F"/>
              </a:buClr>
              <a:defRPr/>
            </a:pPr>
            <a:r>
              <a:rPr lang="zh-CN" altLang="en-US" dirty="0">
                <a:ea typeface="Adobe 楷体 Std R" panose="02020400000000000000" pitchFamily="18" charset="-128"/>
              </a:rPr>
              <a:t>企业债务工具</a:t>
            </a:r>
            <a:endParaRPr lang="en-US" altLang="zh-CN" dirty="0">
              <a:ea typeface="Adobe 楷体 Std R" panose="02020400000000000000" pitchFamily="18" charset="-128"/>
            </a:endParaRPr>
          </a:p>
          <a:p>
            <a:pPr lvl="1">
              <a:buClr>
                <a:srgbClr val="28571F"/>
              </a:buClr>
              <a:defRPr/>
            </a:pPr>
            <a:r>
              <a:rPr lang="zh-CN" altLang="en-US" dirty="0">
                <a:ea typeface="Adobe 楷体 Std R" panose="02020400000000000000" pitchFamily="18" charset="-128"/>
              </a:rPr>
              <a:t>偿债优先：优先债</a:t>
            </a:r>
            <a:r>
              <a:rPr lang="en-US" altLang="zh-CN" dirty="0">
                <a:ea typeface="Adobe 楷体 Std R" panose="02020400000000000000" pitchFamily="18" charset="-128"/>
              </a:rPr>
              <a:t>/</a:t>
            </a:r>
            <a:r>
              <a:rPr lang="zh-CN" altLang="en-US" dirty="0">
                <a:ea typeface="Adobe 楷体 Std R" panose="02020400000000000000" pitchFamily="18" charset="-128"/>
              </a:rPr>
              <a:t>一般债务</a:t>
            </a:r>
            <a:r>
              <a:rPr lang="en-US" altLang="zh-CN" dirty="0">
                <a:ea typeface="Adobe 楷体 Std R" panose="02020400000000000000" pitchFamily="18" charset="-128"/>
              </a:rPr>
              <a:t>/</a:t>
            </a:r>
            <a:r>
              <a:rPr lang="zh-CN" altLang="en-US" dirty="0">
                <a:ea typeface="Adobe 楷体 Std R" panose="02020400000000000000" pitchFamily="18" charset="-128"/>
              </a:rPr>
              <a:t>次级债</a:t>
            </a:r>
            <a:endParaRPr lang="en-US" altLang="zh-CN" dirty="0">
              <a:ea typeface="Adobe 楷体 Std R" panose="02020400000000000000" pitchFamily="18" charset="-128"/>
            </a:endParaRPr>
          </a:p>
          <a:p>
            <a:pPr lvl="1">
              <a:defRPr/>
            </a:pPr>
            <a:r>
              <a:rPr lang="zh-CN" altLang="en-US" dirty="0">
                <a:solidFill>
                  <a:schemeClr val="tx1"/>
                </a:solidFill>
                <a:ea typeface="Adobe 楷体 Std R" panose="02020400000000000000" pitchFamily="18" charset="-128"/>
              </a:rPr>
              <a:t>中期票据（</a:t>
            </a:r>
            <a:r>
              <a:rPr lang="en-US" altLang="zh-CN" dirty="0">
                <a:solidFill>
                  <a:schemeClr val="tx1"/>
                </a:solidFill>
                <a:ea typeface="Adobe 楷体 Std R" panose="02020400000000000000" pitchFamily="18" charset="-128"/>
              </a:rPr>
              <a:t>MTN</a:t>
            </a:r>
            <a:r>
              <a:rPr lang="zh-CN" altLang="en-US" dirty="0">
                <a:solidFill>
                  <a:schemeClr val="tx1"/>
                </a:solidFill>
                <a:ea typeface="Adobe 楷体 Std R" panose="02020400000000000000" pitchFamily="18" charset="-128"/>
              </a:rPr>
              <a:t>）</a:t>
            </a:r>
            <a:r>
              <a:rPr lang="en-US" altLang="zh-CN" dirty="0">
                <a:solidFill>
                  <a:schemeClr val="tx1"/>
                </a:solidFill>
                <a:ea typeface="Adobe 楷体 Std R" panose="02020400000000000000" pitchFamily="18" charset="-128"/>
              </a:rPr>
              <a:t>/</a:t>
            </a:r>
            <a:r>
              <a:rPr lang="zh-CN" altLang="en-US" dirty="0">
                <a:solidFill>
                  <a:schemeClr val="tx1"/>
                </a:solidFill>
                <a:ea typeface="Adobe 楷体 Std R" panose="02020400000000000000" pitchFamily="18" charset="-128"/>
              </a:rPr>
              <a:t>结构性票据（</a:t>
            </a:r>
            <a:r>
              <a:rPr lang="en-US" altLang="zh-CN" dirty="0">
                <a:solidFill>
                  <a:schemeClr val="tx1"/>
                </a:solidFill>
                <a:ea typeface="Adobe 楷体 Std R" panose="02020400000000000000" pitchFamily="18" charset="-128"/>
              </a:rPr>
              <a:t>structured notes</a:t>
            </a:r>
            <a:r>
              <a:rPr lang="zh-CN" altLang="en-US" dirty="0">
                <a:solidFill>
                  <a:schemeClr val="tx1"/>
                </a:solidFill>
                <a:ea typeface="Adobe 楷体 Std R" panose="02020400000000000000" pitchFamily="18" charset="-128"/>
              </a:rPr>
              <a:t>）</a:t>
            </a:r>
            <a:endParaRPr lang="en-US" altLang="zh-CN" dirty="0">
              <a:solidFill>
                <a:schemeClr val="tx1"/>
              </a:solidFill>
              <a:ea typeface="Adobe 楷体 Std R" panose="02020400000000000000" pitchFamily="18" charset="-128"/>
            </a:endParaRPr>
          </a:p>
          <a:p>
            <a:pPr lvl="1">
              <a:defRPr/>
            </a:pPr>
            <a:r>
              <a:rPr lang="zh-CN" altLang="en-US" dirty="0">
                <a:solidFill>
                  <a:schemeClr val="tx1"/>
                </a:solidFill>
                <a:ea typeface="Adobe 楷体 Std R" panose="02020400000000000000" pitchFamily="18" charset="-128"/>
              </a:rPr>
              <a:t>中国市场</a:t>
            </a:r>
            <a:endParaRPr lang="en-US" altLang="zh-CN" dirty="0">
              <a:solidFill>
                <a:schemeClr val="tx1"/>
              </a:solidFill>
              <a:ea typeface="Adobe 楷体 Std R" panose="02020400000000000000" pitchFamily="18" charset="-128"/>
            </a:endParaRPr>
          </a:p>
          <a:p>
            <a:pPr lvl="2">
              <a:defRPr/>
            </a:pPr>
            <a:r>
              <a:rPr lang="zh-CN" altLang="en-US" dirty="0">
                <a:solidFill>
                  <a:schemeClr val="tx1"/>
                </a:solidFill>
                <a:ea typeface="Adobe 楷体 Std R" panose="02020400000000000000" pitchFamily="18" charset="-128"/>
              </a:rPr>
              <a:t>金融债券</a:t>
            </a:r>
            <a:endParaRPr lang="en-US" altLang="zh-CN" dirty="0">
              <a:solidFill>
                <a:schemeClr val="tx1"/>
              </a:solidFill>
              <a:ea typeface="Adobe 楷体 Std R" panose="02020400000000000000" pitchFamily="18" charset="-128"/>
            </a:endParaRPr>
          </a:p>
          <a:p>
            <a:pPr lvl="2">
              <a:defRPr/>
            </a:pPr>
            <a:r>
              <a:rPr lang="zh-CN" altLang="en-US" dirty="0">
                <a:solidFill>
                  <a:schemeClr val="tx1"/>
                </a:solidFill>
                <a:ea typeface="Adobe 楷体 Std R" panose="02020400000000000000" pitchFamily="18" charset="-128"/>
              </a:rPr>
              <a:t>企业信用债券：企业债</a:t>
            </a:r>
            <a:r>
              <a:rPr lang="en-US" altLang="zh-CN" dirty="0">
                <a:solidFill>
                  <a:schemeClr val="tx1"/>
                </a:solidFill>
                <a:ea typeface="Adobe 楷体 Std R" panose="02020400000000000000" pitchFamily="18" charset="-128"/>
              </a:rPr>
              <a:t>/</a:t>
            </a:r>
            <a:r>
              <a:rPr lang="zh-CN" altLang="en-US" dirty="0">
                <a:solidFill>
                  <a:schemeClr val="tx1"/>
                </a:solidFill>
                <a:ea typeface="Adobe 楷体 Std R" panose="02020400000000000000" pitchFamily="18" charset="-128"/>
              </a:rPr>
              <a:t>公司债</a:t>
            </a:r>
            <a:r>
              <a:rPr lang="en-US" altLang="zh-CN" dirty="0">
                <a:solidFill>
                  <a:schemeClr val="tx1"/>
                </a:solidFill>
                <a:ea typeface="Adobe 楷体 Std R" panose="02020400000000000000" pitchFamily="18" charset="-128"/>
              </a:rPr>
              <a:t>/</a:t>
            </a:r>
            <a:r>
              <a:rPr lang="zh-CN" altLang="en-US" dirty="0">
                <a:solidFill>
                  <a:schemeClr val="tx1"/>
                </a:solidFill>
                <a:ea typeface="Adobe 楷体 Std R" panose="02020400000000000000" pitchFamily="18" charset="-128"/>
              </a:rPr>
              <a:t>非金融企业债务融资工具</a:t>
            </a:r>
            <a:endParaRPr lang="en-US" altLang="zh-CN" dirty="0">
              <a:solidFill>
                <a:schemeClr val="tx1"/>
              </a:solidFill>
              <a:ea typeface="Adobe 楷体 Std R" panose="02020400000000000000" pitchFamily="18" charset="-128"/>
            </a:endParaRPr>
          </a:p>
          <a:p>
            <a:pPr>
              <a:defRPr/>
            </a:pPr>
            <a:endParaRPr kumimoji="1" lang="zh-CN" altLang="en-US" dirty="0"/>
          </a:p>
        </p:txBody>
      </p:sp>
      <p:sp>
        <p:nvSpPr>
          <p:cNvPr id="33795" name="灯片编号占位符 3">
            <a:extLst>
              <a:ext uri="{FF2B5EF4-FFF2-40B4-BE49-F238E27FC236}">
                <a16:creationId xmlns:a16="http://schemas.microsoft.com/office/drawing/2014/main" id="{DF15C729-C35F-1043-AB71-E7B3F84E091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387279C-5AA2-BC4E-ACDB-EF164A2B15AF}" type="slidenum">
              <a:rPr lang="zh-CN" altLang="en-US" smtClean="0">
                <a:solidFill>
                  <a:srgbClr val="7F7F7F"/>
                </a:solidFill>
                <a:latin typeface="Adobe Jenson Pro Capt" panose="020A0503050201030203" pitchFamily="18" charset="0"/>
              </a:rPr>
              <a:pPr/>
              <a:t>10</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a:extLst>
              <a:ext uri="{FF2B5EF4-FFF2-40B4-BE49-F238E27FC236}">
                <a16:creationId xmlns:a16="http://schemas.microsoft.com/office/drawing/2014/main" id="{24E993D6-E92B-2543-AF44-D0FF2C80D401}"/>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货币市场工具</a:t>
            </a:r>
          </a:p>
        </p:txBody>
      </p:sp>
      <p:sp>
        <p:nvSpPr>
          <p:cNvPr id="2" name="内容占位符 1">
            <a:extLst>
              <a:ext uri="{FF2B5EF4-FFF2-40B4-BE49-F238E27FC236}">
                <a16:creationId xmlns:a16="http://schemas.microsoft.com/office/drawing/2014/main" id="{E0EB8D5D-DDDF-3348-867A-9C5166A307A1}"/>
              </a:ext>
            </a:extLst>
          </p:cNvPr>
          <p:cNvSpPr>
            <a:spLocks noGrp="1"/>
          </p:cNvSpPr>
          <p:nvPr>
            <p:ph idx="1"/>
          </p:nvPr>
        </p:nvSpPr>
        <p:spPr>
          <a:xfrm>
            <a:off x="457200" y="1341438"/>
            <a:ext cx="8229600" cy="5183187"/>
          </a:xfrm>
        </p:spPr>
        <p:txBody>
          <a:bodyPr/>
          <a:lstStyle/>
          <a:p>
            <a:pPr>
              <a:defRPr/>
            </a:pPr>
            <a:endParaRPr lang="zh-CN" altLang="en-US" dirty="0"/>
          </a:p>
        </p:txBody>
      </p:sp>
      <p:graphicFrame>
        <p:nvGraphicFramePr>
          <p:cNvPr id="4" name="表格 3">
            <a:extLst>
              <a:ext uri="{FF2B5EF4-FFF2-40B4-BE49-F238E27FC236}">
                <a16:creationId xmlns:a16="http://schemas.microsoft.com/office/drawing/2014/main" id="{B74E970B-2DCB-F441-91BE-F18D47939AAC}"/>
              </a:ext>
            </a:extLst>
          </p:cNvPr>
          <p:cNvGraphicFramePr>
            <a:graphicFrameLocks noGrp="1"/>
          </p:cNvGraphicFramePr>
          <p:nvPr/>
        </p:nvGraphicFramePr>
        <p:xfrm>
          <a:off x="1066800" y="2286000"/>
          <a:ext cx="7391400" cy="3122616"/>
        </p:xfrm>
        <a:graphic>
          <a:graphicData uri="http://schemas.openxmlformats.org/drawingml/2006/table">
            <a:tbl>
              <a:tblPr/>
              <a:tblGrid>
                <a:gridCol w="3695700">
                  <a:extLst>
                    <a:ext uri="{9D8B030D-6E8A-4147-A177-3AD203B41FA5}">
                      <a16:colId xmlns:a16="http://schemas.microsoft.com/office/drawing/2014/main" val="20000"/>
                    </a:ext>
                  </a:extLst>
                </a:gridCol>
                <a:gridCol w="3695700">
                  <a:extLst>
                    <a:ext uri="{9D8B030D-6E8A-4147-A177-3AD203B41FA5}">
                      <a16:colId xmlns:a16="http://schemas.microsoft.com/office/drawing/2014/main" val="20001"/>
                    </a:ext>
                  </a:extLst>
                </a:gridCol>
              </a:tblGrid>
              <a:tr h="446088">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a:ln>
                            <a:noFill/>
                          </a:ln>
                          <a:solidFill>
                            <a:schemeClr val="bg1"/>
                          </a:solidFill>
                          <a:effectLst/>
                          <a:latin typeface="Adobe 黑体 Std R" panose="020B0400000000000000" pitchFamily="34" charset="-128"/>
                          <a:ea typeface="Adobe 黑体 Std R" panose="020B0400000000000000" pitchFamily="34" charset="-128"/>
                        </a:rPr>
                        <a:t>美国市场</a:t>
                      </a:r>
                      <a:endParaRPr kumimoji="0" lang="zh-CN" altLang="zh-CN" sz="2000" b="0" i="0" u="none" strike="noStrike" cap="none" normalizeH="0" baseline="0">
                        <a:ln>
                          <a:noFill/>
                        </a:ln>
                        <a:solidFill>
                          <a:schemeClr val="bg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9525" cap="flat" cmpd="sng" algn="ctr">
                      <a:solidFill>
                        <a:srgbClr val="38802C"/>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solidFill>
                      <a:schemeClr val="accent2"/>
                    </a:solidFill>
                  </a:tcPr>
                </a:tc>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a:ln>
                            <a:noFill/>
                          </a:ln>
                          <a:solidFill>
                            <a:schemeClr val="bg1"/>
                          </a:solidFill>
                          <a:effectLst/>
                          <a:latin typeface="Adobe 黑体 Std R" panose="020B0400000000000000" pitchFamily="34" charset="-128"/>
                          <a:ea typeface="Adobe 黑体 Std R" panose="020B0400000000000000" pitchFamily="34" charset="-128"/>
                        </a:rPr>
                        <a:t>中国市场</a:t>
                      </a:r>
                      <a:endParaRPr kumimoji="0" lang="zh-CN" altLang="zh-CN" sz="2000" b="0" i="0" u="none" strike="noStrike" cap="none" normalizeH="0" baseline="0">
                        <a:ln>
                          <a:noFill/>
                        </a:ln>
                        <a:solidFill>
                          <a:schemeClr val="bg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12700" cap="flat" cmpd="sng" algn="ctr">
                      <a:solidFill>
                        <a:schemeClr val="accent2"/>
                      </a:solidFill>
                      <a:prstDash val="solid"/>
                      <a:round/>
                      <a:headEnd type="none" w="med" len="med"/>
                      <a:tailEnd type="none" w="med" len="med"/>
                    </a:lnL>
                    <a:lnR w="9525" cap="flat" cmpd="sng" algn="ctr">
                      <a:solidFill>
                        <a:srgbClr val="38802C"/>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446088">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国库券</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9525" cap="flat" cmpd="sng" algn="ctr">
                      <a:solidFill>
                        <a:srgbClr val="38802C"/>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短期国债、中央银行票据</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12700" cap="flat" cmpd="sng" algn="ctr">
                      <a:solidFill>
                        <a:schemeClr val="accent2"/>
                      </a:solidFill>
                      <a:prstDash val="solid"/>
                      <a:round/>
                      <a:headEnd type="none" w="med" len="med"/>
                      <a:tailEnd type="none" w="med" len="med"/>
                    </a:lnL>
                    <a:lnR w="9525" cap="flat" cmpd="sng" algn="ctr">
                      <a:solidFill>
                        <a:srgbClr val="38802C"/>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6088">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rPr>
                        <a:t>联邦基金、欧洲美元同业拆借</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9525" cap="flat" cmpd="sng" algn="ctr">
                      <a:solidFill>
                        <a:srgbClr val="38802C"/>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同业拆借</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12700" cap="flat" cmpd="sng" algn="ctr">
                      <a:solidFill>
                        <a:schemeClr val="accent2"/>
                      </a:solidFill>
                      <a:prstDash val="solid"/>
                      <a:round/>
                      <a:headEnd type="none" w="med" len="med"/>
                      <a:tailEnd type="none" w="med" len="med"/>
                    </a:lnL>
                    <a:lnR w="9525" cap="flat" cmpd="sng" algn="ctr">
                      <a:solidFill>
                        <a:srgbClr val="38802C"/>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6088">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大额可转让定期存单</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9525" cap="flat" cmpd="sng" algn="ctr">
                      <a:solidFill>
                        <a:srgbClr val="38802C"/>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大额可转让定期存单</a:t>
                      </a:r>
                      <a:r>
                        <a:rPr kumimoji="0" lang="zh-CN" altLang="en-US"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rPr>
                        <a:t>、同业存单</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12700" cap="flat" cmpd="sng" algn="ctr">
                      <a:solidFill>
                        <a:schemeClr val="accent2"/>
                      </a:solidFill>
                      <a:prstDash val="solid"/>
                      <a:round/>
                      <a:headEnd type="none" w="med" len="med"/>
                      <a:tailEnd type="none" w="med" len="med"/>
                    </a:lnL>
                    <a:lnR w="9525" cap="flat" cmpd="sng" algn="ctr">
                      <a:solidFill>
                        <a:srgbClr val="38802C"/>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6088">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商业票据</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9525" cap="flat" cmpd="sng" algn="ctr">
                      <a:solidFill>
                        <a:srgbClr val="38802C"/>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短期融资券</a:t>
                      </a:r>
                      <a:r>
                        <a:rPr kumimoji="0" lang="zh-CN" altLang="en-US"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、超短期融资券</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12700" cap="flat" cmpd="sng" algn="ctr">
                      <a:solidFill>
                        <a:schemeClr val="accent2"/>
                      </a:solidFill>
                      <a:prstDash val="solid"/>
                      <a:round/>
                      <a:headEnd type="none" w="med" len="med"/>
                      <a:tailEnd type="none" w="med" len="med"/>
                    </a:lnL>
                    <a:lnR w="9525" cap="flat" cmpd="sng" algn="ctr">
                      <a:solidFill>
                        <a:srgbClr val="38802C"/>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46088">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回购</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9525" cap="flat" cmpd="sng" algn="ctr">
                      <a:solidFill>
                        <a:srgbClr val="38802C"/>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回购 </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12700" cap="flat" cmpd="sng" algn="ctr">
                      <a:solidFill>
                        <a:schemeClr val="accent2"/>
                      </a:solidFill>
                      <a:prstDash val="solid"/>
                      <a:round/>
                      <a:headEnd type="none" w="med" len="med"/>
                      <a:tailEnd type="none" w="med" len="med"/>
                    </a:lnL>
                    <a:lnR w="9525" cap="flat" cmpd="sng" algn="ctr">
                      <a:solidFill>
                        <a:srgbClr val="38802C"/>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6088">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汇票</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9525" cap="flat" cmpd="sng" algn="ctr">
                      <a:solidFill>
                        <a:srgbClr val="38802C"/>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tc>
                  <a:txBody>
                    <a:bodyPr/>
                    <a:lstStyle>
                      <a:lvl1pPr>
                        <a:spcBef>
                          <a:spcPts val="1200"/>
                        </a:spcBef>
                        <a:buClr>
                          <a:srgbClr val="28571F"/>
                        </a:buClr>
                        <a:buSzPct val="65000"/>
                        <a:defRPr sz="26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defRPr sz="22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defRPr sz="20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defRPr>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defRPr>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defRPr>
                          <a:solidFill>
                            <a:srgbClr val="262626"/>
                          </a:solidFill>
                          <a:latin typeface="Adobe Jenson Pro" panose="020A0503050201030203" pitchFamily="18" charset="0"/>
                          <a:ea typeface="Adobe 楷体 Std R" panose="02020400000000000000" pitchFamily="18"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rPr>
                        <a:t>汇票</a:t>
                      </a:r>
                      <a:endParaRPr kumimoji="0" lang="zh-CN" altLang="zh-CN" sz="2000" b="0" i="0" u="none" strike="noStrike" cap="none" normalizeH="0" baseline="0" dirty="0">
                        <a:ln>
                          <a:noFill/>
                        </a:ln>
                        <a:solidFill>
                          <a:schemeClr val="tx1"/>
                        </a:solidFill>
                        <a:effectLst/>
                        <a:latin typeface="Adobe 黑体 Std R" panose="020B0400000000000000" pitchFamily="34" charset="-128"/>
                        <a:ea typeface="Adobe 黑体 Std R" panose="020B0400000000000000" pitchFamily="34" charset="-128"/>
                        <a:cs typeface="Times New Roman" panose="02020603050405020304" pitchFamily="18" charset="0"/>
                      </a:endParaRPr>
                    </a:p>
                  </a:txBody>
                  <a:tcPr marL="68580" marR="68580" marT="0" marB="0" anchor="ctr" horzOverflow="overflow">
                    <a:lnL w="12700" cap="flat" cmpd="sng" algn="ctr">
                      <a:solidFill>
                        <a:schemeClr val="accent2"/>
                      </a:solidFill>
                      <a:prstDash val="solid"/>
                      <a:round/>
                      <a:headEnd type="none" w="med" len="med"/>
                      <a:tailEnd type="none" w="med" len="med"/>
                    </a:lnL>
                    <a:lnR w="9525" cap="flat" cmpd="sng" algn="ctr">
                      <a:solidFill>
                        <a:srgbClr val="38802C"/>
                      </a:solidFill>
                      <a:prstDash val="solid"/>
                      <a:round/>
                      <a:headEnd type="none" w="med" len="med"/>
                      <a:tailEnd type="none" w="med" len="med"/>
                    </a:lnR>
                    <a:lnT w="9525" cap="flat" cmpd="sng" algn="ctr">
                      <a:solidFill>
                        <a:srgbClr val="38802C"/>
                      </a:solidFill>
                      <a:prstDash val="solid"/>
                      <a:round/>
                      <a:headEnd type="none" w="med" len="med"/>
                      <a:tailEnd type="none" w="med" len="med"/>
                    </a:lnT>
                    <a:lnB w="9525" cap="flat" cmpd="sng" algn="ctr">
                      <a:solidFill>
                        <a:srgbClr val="38802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34845" name="灯片编号占位符 2">
            <a:extLst>
              <a:ext uri="{FF2B5EF4-FFF2-40B4-BE49-F238E27FC236}">
                <a16:creationId xmlns:a16="http://schemas.microsoft.com/office/drawing/2014/main" id="{520293D8-7E07-6945-B37C-A4E9D79C22C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6D88FD4-7BB8-5B49-90C3-D0512A222D06}" type="slidenum">
              <a:rPr lang="zh-CN" altLang="en-US" smtClean="0">
                <a:solidFill>
                  <a:srgbClr val="7F7F7F"/>
                </a:solidFill>
                <a:latin typeface="Adobe Jenson Pro Capt" panose="020A0503050201030203" pitchFamily="18" charset="0"/>
              </a:rPr>
              <a:pPr/>
              <a:t>11</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a:extLst>
              <a:ext uri="{FF2B5EF4-FFF2-40B4-BE49-F238E27FC236}">
                <a16:creationId xmlns:a16="http://schemas.microsoft.com/office/drawing/2014/main" id="{3F59761F-3CA2-4C48-9822-5753468B8286}"/>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短期国债与中央银行票据</a:t>
            </a:r>
          </a:p>
        </p:txBody>
      </p:sp>
      <p:sp>
        <p:nvSpPr>
          <p:cNvPr id="35842" name="文本占位符 2">
            <a:extLst>
              <a:ext uri="{FF2B5EF4-FFF2-40B4-BE49-F238E27FC236}">
                <a16:creationId xmlns:a16="http://schemas.microsoft.com/office/drawing/2014/main" id="{441E9D57-2588-644E-9A09-76EC92AED402}"/>
              </a:ext>
            </a:extLst>
          </p:cNvPr>
          <p:cNvSpPr>
            <a:spLocks noGrp="1" noChangeArrowheads="1"/>
          </p:cNvSpPr>
          <p:nvPr>
            <p:ph idx="1"/>
          </p:nvPr>
        </p:nvSpPr>
        <p:spPr>
          <a:xfrm>
            <a:off x="457200" y="1341438"/>
            <a:ext cx="8229600" cy="5183187"/>
          </a:xfrm>
        </p:spPr>
        <p:txBody>
          <a:bodyPr/>
          <a:lstStyle/>
          <a:p>
            <a:pPr>
              <a:buClr>
                <a:srgbClr val="28571F"/>
              </a:buClr>
            </a:pPr>
            <a:r>
              <a:rPr lang="zh-CN" altLang="en-US" sz="2600">
                <a:ea typeface="Adobe 楷体 Std R" panose="02020400000000000000" pitchFamily="18" charset="-128"/>
              </a:rPr>
              <a:t>美国国库券</a:t>
            </a:r>
            <a:endParaRPr lang="en-US" altLang="zh-CN" sz="2600">
              <a:ea typeface="Adobe 楷体 Std R" panose="02020400000000000000" pitchFamily="18" charset="-128"/>
            </a:endParaRPr>
          </a:p>
          <a:p>
            <a:pPr lvl="1"/>
            <a:r>
              <a:rPr lang="zh-CN" altLang="en-US" sz="2200">
                <a:ea typeface="Adobe 楷体 Std R" panose="02020400000000000000" pitchFamily="18" charset="-128"/>
              </a:rPr>
              <a:t>美国国库券的报价：</a:t>
            </a:r>
            <a:r>
              <a:rPr lang="zh-CN" altLang="en-US" sz="2200">
                <a:solidFill>
                  <a:srgbClr val="FF0000"/>
                </a:solidFill>
                <a:ea typeface="Adobe 楷体 Std R" panose="02020400000000000000" pitchFamily="18" charset="-128"/>
              </a:rPr>
              <a:t>贴现率</a:t>
            </a:r>
            <a:r>
              <a:rPr lang="zh-CN" altLang="en-US" sz="2200">
                <a:ea typeface="Adobe 楷体 Std R" panose="02020400000000000000" pitchFamily="18" charset="-128"/>
              </a:rPr>
              <a:t>报价（</a:t>
            </a:r>
            <a:r>
              <a:rPr lang="zh-CN" altLang="en-US" sz="2200">
                <a:solidFill>
                  <a:srgbClr val="FF0000"/>
                </a:solidFill>
                <a:ea typeface="Adobe 楷体 Std R" panose="02020400000000000000" pitchFamily="18" charset="-128"/>
              </a:rPr>
              <a:t>并非实际收益率</a:t>
            </a:r>
            <a:r>
              <a:rPr lang="zh-CN" altLang="en-US" sz="2200">
                <a:ea typeface="Adobe 楷体 Std R" panose="02020400000000000000" pitchFamily="18" charset="-128"/>
              </a:rPr>
              <a:t>）</a:t>
            </a:r>
            <a:endParaRPr lang="en-US" altLang="zh-CN" sz="2200">
              <a:ea typeface="Adobe 楷体 Std R" panose="02020400000000000000" pitchFamily="18" charset="-128"/>
            </a:endParaRPr>
          </a:p>
          <a:p>
            <a:pPr lvl="1"/>
            <a:r>
              <a:rPr lang="zh-CN" altLang="en-US" sz="2200">
                <a:ea typeface="Adobe 楷体 Std R" panose="02020400000000000000" pitchFamily="18" charset="-128"/>
              </a:rPr>
              <a:t>例：票面</a:t>
            </a:r>
            <a:r>
              <a:rPr lang="en-US" altLang="zh-CN" sz="2200">
                <a:ea typeface="Adobe 楷体 Std R" panose="02020400000000000000" pitchFamily="18" charset="-128"/>
              </a:rPr>
              <a:t>100</a:t>
            </a:r>
            <a:r>
              <a:rPr lang="zh-CN" altLang="en-US" sz="2200">
                <a:ea typeface="Adobe 楷体 Std R" panose="02020400000000000000" pitchFamily="18" charset="-128"/>
              </a:rPr>
              <a:t>元，实际价格</a:t>
            </a:r>
            <a:r>
              <a:rPr lang="en-US" altLang="zh-CN" sz="2200">
                <a:ea typeface="Adobe 楷体 Std R" panose="02020400000000000000" pitchFamily="18" charset="-128"/>
              </a:rPr>
              <a:t>98</a:t>
            </a:r>
            <a:r>
              <a:rPr lang="zh-CN" altLang="en-US" sz="2200">
                <a:ea typeface="Adobe 楷体 Std R" panose="02020400000000000000" pitchFamily="18" charset="-128"/>
              </a:rPr>
              <a:t>元，则</a:t>
            </a:r>
            <a:r>
              <a:rPr lang="zh-CN" altLang="en-US" sz="2200">
                <a:solidFill>
                  <a:srgbClr val="FF0000"/>
                </a:solidFill>
                <a:ea typeface="Adobe 楷体 Std R" panose="02020400000000000000" pitchFamily="18" charset="-128"/>
              </a:rPr>
              <a:t>贴现率</a:t>
            </a:r>
            <a:r>
              <a:rPr lang="zh-CN" altLang="en-US" sz="2200">
                <a:ea typeface="Adobe 楷体 Std R" panose="02020400000000000000" pitchFamily="18" charset="-128"/>
              </a:rPr>
              <a:t>报价：</a:t>
            </a:r>
            <a:endParaRPr lang="en-US" altLang="zh-CN" sz="2200">
              <a:ea typeface="Adobe 楷体 Std R" panose="02020400000000000000" pitchFamily="18" charset="-128"/>
            </a:endParaRPr>
          </a:p>
          <a:p>
            <a:pPr lvl="1"/>
            <a:endParaRPr lang="en-US" altLang="zh-CN" sz="2200">
              <a:ea typeface="Adobe 楷体 Std R" panose="02020400000000000000" pitchFamily="18" charset="-128"/>
            </a:endParaRPr>
          </a:p>
          <a:p>
            <a:pPr lvl="1"/>
            <a:endParaRPr lang="en-US" altLang="zh-CN" sz="2200">
              <a:ea typeface="Adobe 楷体 Std R" panose="02020400000000000000" pitchFamily="18" charset="-128"/>
            </a:endParaRPr>
          </a:p>
          <a:p>
            <a:pPr lvl="1"/>
            <a:r>
              <a:rPr lang="zh-CN" altLang="en-US" sz="2200">
                <a:ea typeface="Adobe 楷体 Std R" panose="02020400000000000000" pitchFamily="18" charset="-128"/>
              </a:rPr>
              <a:t>但其</a:t>
            </a:r>
            <a:r>
              <a:rPr lang="zh-CN" altLang="en-US" sz="2200">
                <a:solidFill>
                  <a:srgbClr val="FF0000"/>
                </a:solidFill>
                <a:ea typeface="Adobe 楷体 Std R" panose="02020400000000000000" pitchFamily="18" charset="-128"/>
              </a:rPr>
              <a:t>真实年收益率</a:t>
            </a:r>
            <a:r>
              <a:rPr lang="zh-CN" altLang="en-US" sz="2200">
                <a:ea typeface="Adobe 楷体 Std R" panose="02020400000000000000" pitchFamily="18" charset="-128"/>
              </a:rPr>
              <a:t>为</a:t>
            </a:r>
            <a:endParaRPr lang="en-US" altLang="zh-CN" sz="2200">
              <a:ea typeface="Adobe 楷体 Std R" panose="02020400000000000000" pitchFamily="18" charset="-128"/>
            </a:endParaRPr>
          </a:p>
          <a:p>
            <a:pPr lvl="1"/>
            <a:endParaRPr lang="en-US" altLang="zh-CN">
              <a:ea typeface="Adobe 楷体 Std R" panose="02020400000000000000" pitchFamily="18" charset="-128"/>
            </a:endParaRPr>
          </a:p>
          <a:p>
            <a:pPr lvl="1"/>
            <a:endParaRPr lang="en-US" altLang="zh-CN">
              <a:ea typeface="Adobe 楷体 Std R" panose="02020400000000000000" pitchFamily="18" charset="-128"/>
            </a:endParaRPr>
          </a:p>
          <a:p>
            <a:pPr>
              <a:buClr>
                <a:srgbClr val="28571F"/>
              </a:buClr>
            </a:pPr>
            <a:r>
              <a:rPr lang="zh-CN" altLang="en-US" sz="2600">
                <a:ea typeface="Adobe 楷体 Std R" panose="02020400000000000000" pitchFamily="18" charset="-128"/>
              </a:rPr>
              <a:t>中国的国库券：真实收益率或真实价格报价</a:t>
            </a:r>
            <a:endParaRPr lang="en-US" altLang="zh-CN" sz="2600">
              <a:ea typeface="Adobe 楷体 Std R" panose="02020400000000000000" pitchFamily="18" charset="-128"/>
            </a:endParaRPr>
          </a:p>
          <a:p>
            <a:pPr>
              <a:buClr>
                <a:srgbClr val="28571F"/>
              </a:buClr>
            </a:pPr>
            <a:r>
              <a:rPr lang="zh-CN" altLang="en-US" sz="2600">
                <a:ea typeface="Adobe 楷体 Std R" panose="02020400000000000000" pitchFamily="18" charset="-128"/>
              </a:rPr>
              <a:t>中国的中央银行票据</a:t>
            </a:r>
          </a:p>
        </p:txBody>
      </p:sp>
      <p:sp>
        <p:nvSpPr>
          <p:cNvPr id="35843" name="Rectangle 2">
            <a:extLst>
              <a:ext uri="{FF2B5EF4-FFF2-40B4-BE49-F238E27FC236}">
                <a16:creationId xmlns:a16="http://schemas.microsoft.com/office/drawing/2014/main" id="{33F2F9BE-28C0-7C4F-B9A8-A950276F540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graphicFrame>
        <p:nvGraphicFramePr>
          <p:cNvPr id="35844" name="对象 4">
            <a:extLst>
              <a:ext uri="{FF2B5EF4-FFF2-40B4-BE49-F238E27FC236}">
                <a16:creationId xmlns:a16="http://schemas.microsoft.com/office/drawing/2014/main" id="{7DD9BE2F-5F82-7443-8798-1E12F7A3EB59}"/>
              </a:ext>
            </a:extLst>
          </p:cNvPr>
          <p:cNvGraphicFramePr>
            <a:graphicFrameLocks noChangeAspect="1"/>
          </p:cNvGraphicFramePr>
          <p:nvPr/>
        </p:nvGraphicFramePr>
        <p:xfrm>
          <a:off x="3578225" y="2657475"/>
          <a:ext cx="2103438" cy="762000"/>
        </p:xfrm>
        <a:graphic>
          <a:graphicData uri="http://schemas.openxmlformats.org/presentationml/2006/ole">
            <mc:AlternateContent xmlns:mc="http://schemas.openxmlformats.org/markup-compatibility/2006">
              <mc:Choice xmlns:v="urn:schemas-microsoft-com:vml" Requires="v">
                <p:oleObj spid="_x0000_s35854" name="Equation" r:id="rId4" imgW="25450800" imgH="9067800" progId="Equation.DSMT4">
                  <p:embed/>
                </p:oleObj>
              </mc:Choice>
              <mc:Fallback>
                <p:oleObj name="Equation" r:id="rId4" imgW="25450800" imgH="9067800" progId="Equation.DSMT4">
                  <p:embed/>
                  <p:pic>
                    <p:nvPicPr>
                      <p:cNvPr id="0"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8225" y="2657475"/>
                        <a:ext cx="21034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845" name="Rectangle 4">
            <a:extLst>
              <a:ext uri="{FF2B5EF4-FFF2-40B4-BE49-F238E27FC236}">
                <a16:creationId xmlns:a16="http://schemas.microsoft.com/office/drawing/2014/main" id="{D1CA2FED-769B-594F-AF57-453092B2FD1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graphicFrame>
        <p:nvGraphicFramePr>
          <p:cNvPr id="35846" name="对象 6">
            <a:extLst>
              <a:ext uri="{FF2B5EF4-FFF2-40B4-BE49-F238E27FC236}">
                <a16:creationId xmlns:a16="http://schemas.microsoft.com/office/drawing/2014/main" id="{700F25CB-25C3-3144-82F2-42BA492AB93E}"/>
              </a:ext>
            </a:extLst>
          </p:cNvPr>
          <p:cNvGraphicFramePr>
            <a:graphicFrameLocks noChangeAspect="1"/>
          </p:cNvGraphicFramePr>
          <p:nvPr/>
        </p:nvGraphicFramePr>
        <p:xfrm>
          <a:off x="3568700" y="3962400"/>
          <a:ext cx="2220913" cy="685800"/>
        </p:xfrm>
        <a:graphic>
          <a:graphicData uri="http://schemas.openxmlformats.org/presentationml/2006/ole">
            <mc:AlternateContent xmlns:mc="http://schemas.openxmlformats.org/markup-compatibility/2006">
              <mc:Choice xmlns:v="urn:schemas-microsoft-com:vml" Requires="v">
                <p:oleObj spid="_x0000_s35855" name="Equation" r:id="rId6" imgW="29845000" imgH="9067800" progId="Equation.DSMT4">
                  <p:embed/>
                </p:oleObj>
              </mc:Choice>
              <mc:Fallback>
                <p:oleObj name="Equation" r:id="rId6" imgW="29845000" imgH="9067800" progId="Equation.DSMT4">
                  <p:embed/>
                  <p:pic>
                    <p:nvPicPr>
                      <p:cNvPr id="0" name="对象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68700" y="3962400"/>
                        <a:ext cx="22209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847" name="灯片编号占位符 1">
            <a:extLst>
              <a:ext uri="{FF2B5EF4-FFF2-40B4-BE49-F238E27FC236}">
                <a16:creationId xmlns:a16="http://schemas.microsoft.com/office/drawing/2014/main" id="{2BF4F4F9-A714-3E4B-ACC1-241049626CF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21ADFF9-5CBE-F148-87BA-362A6DC946B2}" type="slidenum">
              <a:rPr lang="zh-CN" altLang="en-US" smtClean="0">
                <a:solidFill>
                  <a:srgbClr val="7F7F7F"/>
                </a:solidFill>
                <a:latin typeface="Adobe Jenson Pro Capt" panose="020A0503050201030203" pitchFamily="18" charset="0"/>
              </a:rPr>
              <a:pPr/>
              <a:t>12</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a:extLst>
              <a:ext uri="{FF2B5EF4-FFF2-40B4-BE49-F238E27FC236}">
                <a16:creationId xmlns:a16="http://schemas.microsoft.com/office/drawing/2014/main" id="{410C012E-D20B-8249-896E-C4C81B05BBEF}"/>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同业拆借</a:t>
            </a:r>
          </a:p>
        </p:txBody>
      </p:sp>
      <p:sp>
        <p:nvSpPr>
          <p:cNvPr id="3" name="内容占位符 2">
            <a:extLst>
              <a:ext uri="{FF2B5EF4-FFF2-40B4-BE49-F238E27FC236}">
                <a16:creationId xmlns:a16="http://schemas.microsoft.com/office/drawing/2014/main" id="{0932FC04-0587-784E-ABBA-1E422F9E96A7}"/>
              </a:ext>
            </a:extLst>
          </p:cNvPr>
          <p:cNvSpPr>
            <a:spLocks noGrp="1"/>
          </p:cNvSpPr>
          <p:nvPr>
            <p:ph idx="1"/>
          </p:nvPr>
        </p:nvSpPr>
        <p:spPr>
          <a:xfrm>
            <a:off x="457200" y="1341438"/>
            <a:ext cx="8458200" cy="5183187"/>
          </a:xfrm>
        </p:spPr>
        <p:txBody>
          <a:bodyPr/>
          <a:lstStyle/>
          <a:p>
            <a:pPr>
              <a:defRPr/>
            </a:pPr>
            <a:r>
              <a:rPr kumimoji="1" lang="zh-CN" altLang="en-US" dirty="0"/>
              <a:t>伦敦银行间同业拆借市场与</a:t>
            </a:r>
            <a:r>
              <a:rPr kumimoji="1" lang="en-US" altLang="zh-CN" dirty="0"/>
              <a:t>LIBOR</a:t>
            </a:r>
            <a:r>
              <a:rPr kumimoji="1" lang="zh-CN" altLang="en-US" dirty="0"/>
              <a:t>的演变历史</a:t>
            </a:r>
            <a:endParaRPr kumimoji="1" lang="en-US" altLang="zh-CN" dirty="0"/>
          </a:p>
          <a:p>
            <a:pPr>
              <a:defRPr/>
            </a:pPr>
            <a:r>
              <a:rPr kumimoji="1" lang="zh-CN" altLang="en-US" dirty="0"/>
              <a:t>美国同业拆借市场</a:t>
            </a:r>
            <a:endParaRPr kumimoji="1" lang="en-US" altLang="zh-CN" dirty="0"/>
          </a:p>
          <a:p>
            <a:pPr lvl="1">
              <a:defRPr/>
            </a:pPr>
            <a:r>
              <a:rPr lang="zh-CN" altLang="zh-CN" dirty="0"/>
              <a:t>有效联邦基金利率（</a:t>
            </a:r>
            <a:r>
              <a:rPr lang="en-US" altLang="zh-CN" dirty="0"/>
              <a:t>effective federal funds rate</a:t>
            </a:r>
            <a:r>
              <a:rPr lang="zh-CN" altLang="zh-CN" dirty="0"/>
              <a:t>，</a:t>
            </a:r>
            <a:r>
              <a:rPr lang="en-US" altLang="zh-CN" dirty="0"/>
              <a:t>EFFR</a:t>
            </a:r>
            <a:r>
              <a:rPr lang="zh-CN" altLang="zh-CN" dirty="0"/>
              <a:t>） </a:t>
            </a:r>
            <a:endParaRPr kumimoji="1" lang="en-US" altLang="zh-CN" dirty="0"/>
          </a:p>
          <a:p>
            <a:pPr lvl="1">
              <a:defRPr/>
            </a:pPr>
            <a:r>
              <a:rPr lang="zh-CN" altLang="zh-CN" dirty="0"/>
              <a:t>隔夜银行融资利率（</a:t>
            </a:r>
            <a:r>
              <a:rPr lang="en-US" altLang="zh-CN" dirty="0"/>
              <a:t>overnight bank funding rate</a:t>
            </a:r>
            <a:r>
              <a:rPr lang="zh-CN" altLang="zh-CN" dirty="0"/>
              <a:t>，</a:t>
            </a:r>
            <a:r>
              <a:rPr lang="en-US" altLang="zh-CN" dirty="0"/>
              <a:t>OBFR</a:t>
            </a:r>
            <a:r>
              <a:rPr lang="zh-CN" altLang="zh-CN" dirty="0"/>
              <a:t>）</a:t>
            </a:r>
            <a:endParaRPr lang="en-US" altLang="zh-CN" dirty="0"/>
          </a:p>
          <a:p>
            <a:pPr>
              <a:defRPr/>
            </a:pPr>
            <a:r>
              <a:rPr kumimoji="1" lang="zh-CN" altLang="en-US" dirty="0"/>
              <a:t>中国同业拆借市场</a:t>
            </a:r>
            <a:endParaRPr kumimoji="1" lang="en-US" altLang="zh-CN" dirty="0"/>
          </a:p>
          <a:p>
            <a:pPr lvl="1">
              <a:defRPr/>
            </a:pPr>
            <a:r>
              <a:rPr lang="zh-CN" altLang="zh-CN" dirty="0"/>
              <a:t>银行间同业拆借加权平均利率（</a:t>
            </a:r>
            <a:r>
              <a:rPr lang="en-US" altLang="zh-CN" dirty="0"/>
              <a:t>interbank offered rate</a:t>
            </a:r>
            <a:r>
              <a:rPr lang="zh-CN" altLang="zh-CN" dirty="0"/>
              <a:t>，</a:t>
            </a:r>
            <a:r>
              <a:rPr lang="en-US" altLang="zh-CN" dirty="0"/>
              <a:t>IBO</a:t>
            </a:r>
            <a:r>
              <a:rPr lang="zh-CN" altLang="zh-CN" dirty="0"/>
              <a:t>）</a:t>
            </a:r>
            <a:endParaRPr lang="en-US" altLang="zh-CN" dirty="0"/>
          </a:p>
          <a:p>
            <a:pPr lvl="1">
              <a:defRPr/>
            </a:pPr>
            <a:r>
              <a:rPr lang="zh-CN" altLang="zh-CN" dirty="0"/>
              <a:t>银银间同业拆借加权平均利率（</a:t>
            </a:r>
            <a:r>
              <a:rPr lang="en-US" altLang="zh-CN" dirty="0"/>
              <a:t>DIBO</a:t>
            </a:r>
            <a:r>
              <a:rPr lang="zh-CN" altLang="zh-CN" dirty="0"/>
              <a:t>）</a:t>
            </a:r>
            <a:endParaRPr lang="en-US" altLang="zh-CN" dirty="0"/>
          </a:p>
          <a:p>
            <a:pPr lvl="1">
              <a:defRPr/>
            </a:pPr>
            <a:r>
              <a:rPr lang="zh-CN" altLang="zh-CN" dirty="0"/>
              <a:t>上海银行间同业拆放利率（</a:t>
            </a:r>
            <a:r>
              <a:rPr lang="en-US" altLang="zh-CN" dirty="0"/>
              <a:t>Shanghai interbank offered rate</a:t>
            </a:r>
            <a:r>
              <a:rPr lang="zh-CN" altLang="zh-CN" dirty="0"/>
              <a:t>，</a:t>
            </a:r>
            <a:r>
              <a:rPr lang="en-US" altLang="zh-CN" dirty="0"/>
              <a:t>SHIBOR</a:t>
            </a:r>
            <a:r>
              <a:rPr lang="zh-CN" altLang="zh-CN" dirty="0"/>
              <a:t>）</a:t>
            </a:r>
            <a:endParaRPr kumimoji="1" lang="zh-CN" altLang="en-US" dirty="0"/>
          </a:p>
        </p:txBody>
      </p:sp>
      <p:sp>
        <p:nvSpPr>
          <p:cNvPr id="36867" name="灯片编号占位符 3">
            <a:extLst>
              <a:ext uri="{FF2B5EF4-FFF2-40B4-BE49-F238E27FC236}">
                <a16:creationId xmlns:a16="http://schemas.microsoft.com/office/drawing/2014/main" id="{C9409FAE-57D5-5940-B8C4-53EA71F75D0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D8281A9-3F3E-F84D-B915-77ADA86530D4}" type="slidenum">
              <a:rPr lang="zh-CN" altLang="en-US" smtClean="0">
                <a:solidFill>
                  <a:srgbClr val="7F7F7F"/>
                </a:solidFill>
                <a:latin typeface="Adobe Jenson Pro Capt" panose="020A0503050201030203" pitchFamily="18" charset="0"/>
              </a:rPr>
              <a:pPr/>
              <a:t>13</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a:extLst>
              <a:ext uri="{FF2B5EF4-FFF2-40B4-BE49-F238E27FC236}">
                <a16:creationId xmlns:a16="http://schemas.microsoft.com/office/drawing/2014/main" id="{D058200D-8F61-2A43-A608-6FE899D499CA}"/>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大额可转让存单</a:t>
            </a:r>
          </a:p>
        </p:txBody>
      </p:sp>
      <p:sp>
        <p:nvSpPr>
          <p:cNvPr id="3" name="内容占位符 2">
            <a:extLst>
              <a:ext uri="{FF2B5EF4-FFF2-40B4-BE49-F238E27FC236}">
                <a16:creationId xmlns:a16="http://schemas.microsoft.com/office/drawing/2014/main" id="{8C272D97-2329-2F43-BDC2-AA3C16E0D4B5}"/>
              </a:ext>
            </a:extLst>
          </p:cNvPr>
          <p:cNvSpPr>
            <a:spLocks noGrp="1"/>
          </p:cNvSpPr>
          <p:nvPr>
            <p:ph idx="1"/>
          </p:nvPr>
        </p:nvSpPr>
        <p:spPr>
          <a:xfrm>
            <a:off x="457200" y="1341438"/>
            <a:ext cx="8229600" cy="5183187"/>
          </a:xfrm>
        </p:spPr>
        <p:txBody>
          <a:bodyPr/>
          <a:lstStyle/>
          <a:p>
            <a:pPr>
              <a:defRPr/>
            </a:pPr>
            <a:r>
              <a:rPr lang="zh-CN" altLang="zh-CN" dirty="0"/>
              <a:t>大额可转让定期存单（</a:t>
            </a:r>
            <a:r>
              <a:rPr lang="en-US" altLang="zh-CN" dirty="0"/>
              <a:t>negotiable certificates of deposit</a:t>
            </a:r>
            <a:r>
              <a:rPr lang="zh-CN" altLang="zh-CN" dirty="0"/>
              <a:t>，</a:t>
            </a:r>
            <a:r>
              <a:rPr lang="en-US" altLang="zh-CN" dirty="0"/>
              <a:t>NCD</a:t>
            </a:r>
            <a:r>
              <a:rPr lang="zh-CN" altLang="zh-CN" dirty="0"/>
              <a:t>）</a:t>
            </a:r>
            <a:r>
              <a:rPr lang="zh-CN" altLang="en-US" dirty="0"/>
              <a:t>：</a:t>
            </a:r>
            <a:r>
              <a:rPr lang="zh-CN" altLang="zh-CN" dirty="0"/>
              <a:t>存单不记名，并可在二级市场上流动转让。</a:t>
            </a:r>
            <a:endParaRPr kumimoji="1" lang="zh-CN" altLang="en-US" dirty="0"/>
          </a:p>
        </p:txBody>
      </p:sp>
      <p:sp>
        <p:nvSpPr>
          <p:cNvPr id="37891" name="灯片编号占位符 3">
            <a:extLst>
              <a:ext uri="{FF2B5EF4-FFF2-40B4-BE49-F238E27FC236}">
                <a16:creationId xmlns:a16="http://schemas.microsoft.com/office/drawing/2014/main" id="{A896448F-59EB-0D47-AF86-91E8371DC75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CCBED15-0E38-994E-ABF2-159AE54796F2}" type="slidenum">
              <a:rPr lang="zh-CN" altLang="en-US" smtClean="0">
                <a:solidFill>
                  <a:srgbClr val="7F7F7F"/>
                </a:solidFill>
                <a:latin typeface="Adobe Jenson Pro Capt" panose="020A0503050201030203" pitchFamily="18" charset="0"/>
              </a:rPr>
              <a:pPr/>
              <a:t>14</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a:extLst>
              <a:ext uri="{FF2B5EF4-FFF2-40B4-BE49-F238E27FC236}">
                <a16:creationId xmlns:a16="http://schemas.microsoft.com/office/drawing/2014/main" id="{9A60A2F5-92DC-A04C-8723-F3113E9F5536}"/>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商业票据与短期融资券</a:t>
            </a:r>
            <a:endParaRPr lang="en-US" altLang="zh-CN">
              <a:ea typeface="Adobe 黑体 Std R" panose="020B0400000000000000" pitchFamily="34" charset="-128"/>
            </a:endParaRPr>
          </a:p>
        </p:txBody>
      </p:sp>
      <p:sp>
        <p:nvSpPr>
          <p:cNvPr id="38914" name="文本占位符 2">
            <a:extLst>
              <a:ext uri="{FF2B5EF4-FFF2-40B4-BE49-F238E27FC236}">
                <a16:creationId xmlns:a16="http://schemas.microsoft.com/office/drawing/2014/main" id="{28B73731-83DB-684E-8AC8-B706EB508669}"/>
              </a:ext>
            </a:extLst>
          </p:cNvPr>
          <p:cNvSpPr>
            <a:spLocks noGrp="1" noChangeArrowheads="1"/>
          </p:cNvSpPr>
          <p:nvPr>
            <p:ph idx="1"/>
          </p:nvPr>
        </p:nvSpPr>
        <p:spPr>
          <a:xfrm>
            <a:off x="457200" y="1341438"/>
            <a:ext cx="8229600" cy="5183187"/>
          </a:xfrm>
        </p:spPr>
        <p:txBody>
          <a:bodyPr/>
          <a:lstStyle/>
          <a:p>
            <a:pPr>
              <a:buClr>
                <a:srgbClr val="28571F"/>
              </a:buClr>
            </a:pPr>
            <a:r>
              <a:rPr lang="zh-CN" altLang="en-US">
                <a:ea typeface="Adobe 楷体 Std R" panose="02020400000000000000" pitchFamily="18" charset="-128"/>
              </a:rPr>
              <a:t>美国市场</a:t>
            </a:r>
            <a:endParaRPr lang="en-US" altLang="zh-CN">
              <a:ea typeface="Adobe 楷体 Std R" panose="02020400000000000000" pitchFamily="18" charset="-128"/>
            </a:endParaRPr>
          </a:p>
          <a:p>
            <a:pPr lvl="1">
              <a:buClr>
                <a:srgbClr val="28571F"/>
              </a:buClr>
            </a:pPr>
            <a:r>
              <a:rPr lang="zh-CN" altLang="en-US">
                <a:ea typeface="Adobe 楷体 Std R" panose="02020400000000000000" pitchFamily="18" charset="-128"/>
              </a:rPr>
              <a:t>商业票据（</a:t>
            </a:r>
            <a:r>
              <a:rPr lang="zh-CN" altLang="zh-CN">
                <a:ea typeface="Adobe 楷体 Std R" panose="02020400000000000000" pitchFamily="18" charset="-128"/>
              </a:rPr>
              <a:t> </a:t>
            </a:r>
            <a:r>
              <a:rPr lang="en-US" altLang="zh-CN">
                <a:ea typeface="Adobe 楷体 Std R" panose="02020400000000000000" pitchFamily="18" charset="-128"/>
              </a:rPr>
              <a:t>commercial paper</a:t>
            </a:r>
            <a:r>
              <a:rPr lang="zh-CN" altLang="zh-CN">
                <a:ea typeface="Adobe 楷体 Std R" panose="02020400000000000000" pitchFamily="18" charset="-128"/>
              </a:rPr>
              <a:t>，</a:t>
            </a:r>
            <a:r>
              <a:rPr lang="en-US" altLang="zh-CN">
                <a:ea typeface="Adobe 楷体 Std R" panose="02020400000000000000" pitchFamily="18" charset="-128"/>
              </a:rPr>
              <a:t>CP</a:t>
            </a:r>
            <a:r>
              <a:rPr lang="zh-CN" altLang="en-US">
                <a:ea typeface="Adobe 楷体 Std R" panose="02020400000000000000" pitchFamily="18" charset="-128"/>
              </a:rPr>
              <a:t>）：</a:t>
            </a:r>
            <a:r>
              <a:rPr lang="zh-CN" altLang="en-US" sz="2400">
                <a:ea typeface="Adobe 楷体 Std R" panose="02020400000000000000" pitchFamily="18" charset="-128"/>
              </a:rPr>
              <a:t>本票，高信用等级的企业贴现式发行的无担保短期债务凭证</a:t>
            </a:r>
            <a:endParaRPr lang="en-US" altLang="zh-CN" sz="2400">
              <a:ea typeface="Adobe 楷体 Std R" panose="02020400000000000000" pitchFamily="18" charset="-128"/>
            </a:endParaRPr>
          </a:p>
          <a:p>
            <a:pPr lvl="1">
              <a:buClr>
                <a:srgbClr val="28571F"/>
              </a:buClr>
            </a:pPr>
            <a:r>
              <a:rPr lang="zh-CN" altLang="zh-CN">
                <a:ea typeface="Adobe 楷体 Std R" panose="02020400000000000000" pitchFamily="18" charset="-128"/>
              </a:rPr>
              <a:t>商业银行票据融资工具（</a:t>
            </a:r>
            <a:r>
              <a:rPr lang="en-US" altLang="zh-CN">
                <a:ea typeface="Adobe 楷体 Std R" panose="02020400000000000000" pitchFamily="18" charset="-128"/>
              </a:rPr>
              <a:t>commercial paper funding facility</a:t>
            </a:r>
            <a:r>
              <a:rPr lang="zh-CN" altLang="zh-CN">
                <a:ea typeface="Adobe 楷体 Std R" panose="02020400000000000000" pitchFamily="18" charset="-128"/>
              </a:rPr>
              <a:t>，</a:t>
            </a:r>
            <a:r>
              <a:rPr lang="en-US" altLang="zh-CN">
                <a:ea typeface="Adobe 楷体 Std R" panose="02020400000000000000" pitchFamily="18" charset="-128"/>
              </a:rPr>
              <a:t>CPFF</a:t>
            </a:r>
            <a:r>
              <a:rPr lang="zh-CN" altLang="zh-CN">
                <a:ea typeface="Adobe 楷体 Std R" panose="02020400000000000000" pitchFamily="18" charset="-128"/>
              </a:rPr>
              <a:t>）</a:t>
            </a:r>
            <a:endParaRPr lang="en-US" altLang="zh-CN" sz="2000">
              <a:ea typeface="Adobe 楷体 Std R" panose="02020400000000000000" pitchFamily="18" charset="-128"/>
            </a:endParaRPr>
          </a:p>
          <a:p>
            <a:pPr>
              <a:buClr>
                <a:srgbClr val="28571F"/>
              </a:buClr>
            </a:pPr>
            <a:r>
              <a:rPr lang="zh-CN" altLang="en-US">
                <a:ea typeface="Adobe 楷体 Std R" panose="02020400000000000000" pitchFamily="18" charset="-128"/>
              </a:rPr>
              <a:t>中国市场：短期融资券和超短期融资券</a:t>
            </a:r>
          </a:p>
        </p:txBody>
      </p:sp>
      <p:sp>
        <p:nvSpPr>
          <p:cNvPr id="38915" name="灯片编号占位符 1">
            <a:extLst>
              <a:ext uri="{FF2B5EF4-FFF2-40B4-BE49-F238E27FC236}">
                <a16:creationId xmlns:a16="http://schemas.microsoft.com/office/drawing/2014/main" id="{256E2A9A-1984-B842-A35A-D805E3DC6FA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A9E172A-D899-A74A-94D2-9D50D73439C9}" type="slidenum">
              <a:rPr lang="zh-CN" altLang="en-US" smtClean="0">
                <a:solidFill>
                  <a:srgbClr val="7F7F7F"/>
                </a:solidFill>
                <a:latin typeface="Adobe Jenson Pro Capt" panose="020A0503050201030203" pitchFamily="18" charset="0"/>
              </a:rPr>
              <a:pPr/>
              <a:t>15</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a:extLst>
              <a:ext uri="{FF2B5EF4-FFF2-40B4-BE49-F238E27FC236}">
                <a16:creationId xmlns:a16="http://schemas.microsoft.com/office/drawing/2014/main" id="{BB7D2E0E-D65D-2F4C-9A42-63B4F7AB06C0}"/>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回购</a:t>
            </a:r>
          </a:p>
        </p:txBody>
      </p:sp>
      <p:sp>
        <p:nvSpPr>
          <p:cNvPr id="37891" name="文本占位符 2">
            <a:extLst>
              <a:ext uri="{FF2B5EF4-FFF2-40B4-BE49-F238E27FC236}">
                <a16:creationId xmlns:a16="http://schemas.microsoft.com/office/drawing/2014/main" id="{1B482232-F2D5-5E4F-BE8B-0930FAABFE47}"/>
              </a:ext>
            </a:extLst>
          </p:cNvPr>
          <p:cNvSpPr>
            <a:spLocks noGrp="1" noChangeArrowheads="1"/>
          </p:cNvSpPr>
          <p:nvPr>
            <p:ph idx="1"/>
          </p:nvPr>
        </p:nvSpPr>
        <p:spPr>
          <a:xfrm>
            <a:off x="457200" y="1341438"/>
            <a:ext cx="8229600" cy="5183187"/>
          </a:xfrm>
        </p:spPr>
        <p:txBody>
          <a:bodyPr>
            <a:normAutofit fontScale="77500" lnSpcReduction="20000"/>
          </a:bodyPr>
          <a:lstStyle/>
          <a:p>
            <a:pPr>
              <a:buClr>
                <a:srgbClr val="28571F"/>
              </a:buClr>
              <a:defRPr/>
            </a:pPr>
            <a:r>
              <a:rPr lang="zh-CN" altLang="en-US" dirty="0">
                <a:ea typeface="Adobe 楷体 Std R" panose="02020400000000000000" pitchFamily="18" charset="-128"/>
              </a:rPr>
              <a:t>回购流程</a:t>
            </a:r>
            <a:endParaRPr lang="en-US" altLang="zh-CN" dirty="0">
              <a:ea typeface="Adobe 楷体 Std R" panose="02020400000000000000" pitchFamily="18" charset="-128"/>
            </a:endParaRPr>
          </a:p>
          <a:p>
            <a:pPr>
              <a:buClr>
                <a:srgbClr val="28571F"/>
              </a:buClr>
              <a:defRPr/>
            </a:pPr>
            <a:endParaRPr lang="en-US" altLang="zh-CN" dirty="0">
              <a:ea typeface="Adobe 楷体 Std R" panose="02020400000000000000" pitchFamily="18" charset="-128"/>
            </a:endParaRPr>
          </a:p>
          <a:p>
            <a:pPr>
              <a:buClr>
                <a:srgbClr val="28571F"/>
              </a:buClr>
              <a:defRPr/>
            </a:pPr>
            <a:endParaRPr lang="en-US" altLang="zh-CN" dirty="0">
              <a:ea typeface="Adobe 楷体 Std R" panose="02020400000000000000" pitchFamily="18" charset="-128"/>
            </a:endParaRPr>
          </a:p>
          <a:p>
            <a:pPr>
              <a:buClr>
                <a:srgbClr val="28571F"/>
              </a:buClr>
              <a:defRPr/>
            </a:pPr>
            <a:endParaRPr lang="en-US" altLang="zh-CN" dirty="0">
              <a:ea typeface="Adobe 楷体 Std R" panose="02020400000000000000" pitchFamily="18" charset="-128"/>
            </a:endParaRPr>
          </a:p>
          <a:p>
            <a:pPr>
              <a:buClr>
                <a:srgbClr val="28571F"/>
              </a:buClr>
              <a:defRPr/>
            </a:pPr>
            <a:endParaRPr lang="en-US" altLang="zh-CN" dirty="0">
              <a:ea typeface="Adobe 楷体 Std R" panose="02020400000000000000" pitchFamily="18" charset="-128"/>
            </a:endParaRPr>
          </a:p>
          <a:p>
            <a:pPr>
              <a:buClr>
                <a:srgbClr val="28571F"/>
              </a:buClr>
              <a:defRPr/>
            </a:pPr>
            <a:r>
              <a:rPr lang="zh-CN" altLang="en-US" dirty="0">
                <a:ea typeface="Adobe 楷体 Std R" panose="02020400000000000000" pitchFamily="18" charset="-128"/>
              </a:rPr>
              <a:t>正回购与逆回购</a:t>
            </a:r>
            <a:endParaRPr lang="en-US" altLang="zh-CN" dirty="0">
              <a:ea typeface="Adobe 楷体 Std R" panose="02020400000000000000" pitchFamily="18" charset="-128"/>
            </a:endParaRPr>
          </a:p>
          <a:p>
            <a:pPr>
              <a:buClr>
                <a:srgbClr val="28571F"/>
              </a:buClr>
              <a:defRPr/>
            </a:pPr>
            <a:r>
              <a:rPr lang="zh-CN" altLang="en-US" dirty="0">
                <a:ea typeface="Adobe 楷体 Std R" panose="02020400000000000000" pitchFamily="18" charset="-128"/>
              </a:rPr>
              <a:t>中国市场</a:t>
            </a:r>
            <a:endParaRPr lang="en-US" altLang="zh-CN" dirty="0">
              <a:ea typeface="Adobe 楷体 Std R" panose="02020400000000000000" pitchFamily="18" charset="-128"/>
            </a:endParaRPr>
          </a:p>
          <a:p>
            <a:pPr lvl="1">
              <a:buClr>
                <a:srgbClr val="28571F"/>
              </a:buClr>
              <a:defRPr/>
            </a:pPr>
            <a:r>
              <a:rPr lang="zh-CN" altLang="en-US" dirty="0">
                <a:ea typeface="Adobe 楷体 Std R" panose="02020400000000000000" pitchFamily="18" charset="-128"/>
              </a:rPr>
              <a:t>质押式回购与买断式回购</a:t>
            </a:r>
            <a:endParaRPr lang="en-US" altLang="zh-CN" dirty="0">
              <a:ea typeface="Adobe 楷体 Std R" panose="02020400000000000000" pitchFamily="18" charset="-128"/>
            </a:endParaRPr>
          </a:p>
          <a:p>
            <a:pPr lvl="1">
              <a:buClr>
                <a:srgbClr val="28571F"/>
              </a:buClr>
              <a:defRPr/>
            </a:pPr>
            <a:r>
              <a:rPr lang="en-US" altLang="zh-CN" dirty="0">
                <a:ea typeface="Adobe 楷体 Std R" panose="02020400000000000000" pitchFamily="18" charset="-128"/>
              </a:rPr>
              <a:t>R/FR/DR/FDR</a:t>
            </a:r>
          </a:p>
          <a:p>
            <a:pPr>
              <a:buClr>
                <a:srgbClr val="28571F"/>
              </a:buClr>
              <a:defRPr/>
            </a:pPr>
            <a:r>
              <a:rPr lang="zh-CN" altLang="en-US" dirty="0">
                <a:ea typeface="Adobe 楷体 Std R" panose="02020400000000000000" pitchFamily="18" charset="-128"/>
              </a:rPr>
              <a:t>美国市场</a:t>
            </a:r>
            <a:endParaRPr lang="en-US" altLang="zh-CN" dirty="0">
              <a:ea typeface="Adobe 楷体 Std R" panose="02020400000000000000" pitchFamily="18" charset="-128"/>
            </a:endParaRPr>
          </a:p>
          <a:p>
            <a:pPr lvl="1">
              <a:buClr>
                <a:srgbClr val="28571F"/>
              </a:buClr>
              <a:defRPr/>
            </a:pPr>
            <a:r>
              <a:rPr lang="zh-CN" altLang="en-US" dirty="0">
                <a:ea typeface="Adobe 楷体 Std R" panose="02020400000000000000" pitchFamily="18" charset="-128"/>
              </a:rPr>
              <a:t>普通回购</a:t>
            </a:r>
            <a:r>
              <a:rPr lang="en-US" altLang="zh-CN" dirty="0">
                <a:ea typeface="Adobe 楷体 Std R" panose="02020400000000000000" pitchFamily="18" charset="-128"/>
              </a:rPr>
              <a:t>/DVP</a:t>
            </a:r>
            <a:r>
              <a:rPr lang="zh-CN" altLang="en-US" dirty="0">
                <a:ea typeface="Adobe 楷体 Std R" panose="02020400000000000000" pitchFamily="18" charset="-128"/>
              </a:rPr>
              <a:t>回购</a:t>
            </a:r>
            <a:endParaRPr lang="en-US" altLang="zh-CN" dirty="0">
              <a:ea typeface="Adobe 楷体 Std R" panose="02020400000000000000" pitchFamily="18" charset="-128"/>
            </a:endParaRPr>
          </a:p>
          <a:p>
            <a:pPr lvl="1">
              <a:buClr>
                <a:srgbClr val="28571F"/>
              </a:buClr>
              <a:defRPr/>
            </a:pPr>
            <a:r>
              <a:rPr lang="zh-CN" altLang="zh-CN" dirty="0"/>
              <a:t>三方普通质押式回购利率（</a:t>
            </a:r>
            <a:r>
              <a:rPr lang="en-US" altLang="zh-CN" dirty="0"/>
              <a:t>Tri-Party General Collateral Rate</a:t>
            </a:r>
            <a:r>
              <a:rPr lang="zh-CN" altLang="zh-CN" dirty="0"/>
              <a:t>，</a:t>
            </a:r>
            <a:r>
              <a:rPr lang="en-US" altLang="zh-CN" dirty="0"/>
              <a:t>TGCR</a:t>
            </a:r>
            <a:r>
              <a:rPr lang="zh-CN" altLang="zh-CN" dirty="0"/>
              <a:t>）、广义普通质押式回购利率（</a:t>
            </a:r>
            <a:r>
              <a:rPr lang="en-US" altLang="zh-CN" dirty="0"/>
              <a:t>Broad General Collateral Rate</a:t>
            </a:r>
            <a:r>
              <a:rPr lang="zh-CN" altLang="zh-CN" dirty="0"/>
              <a:t>，</a:t>
            </a:r>
            <a:r>
              <a:rPr lang="en-US" altLang="zh-CN" dirty="0"/>
              <a:t>BGCR</a:t>
            </a:r>
            <a:r>
              <a:rPr lang="zh-CN" altLang="zh-CN" dirty="0"/>
              <a:t>）和有担保的隔夜融资利率（</a:t>
            </a:r>
            <a:r>
              <a:rPr lang="en-US" altLang="zh-CN" dirty="0"/>
              <a:t>Secured Overnight Financing Rate</a:t>
            </a:r>
            <a:r>
              <a:rPr lang="zh-CN" altLang="zh-CN" dirty="0"/>
              <a:t>，</a:t>
            </a:r>
            <a:r>
              <a:rPr lang="en-US" altLang="zh-CN" dirty="0"/>
              <a:t>SOFR</a:t>
            </a:r>
            <a:r>
              <a:rPr lang="zh-CN" altLang="zh-CN" dirty="0"/>
              <a:t>）</a:t>
            </a:r>
            <a:endParaRPr lang="en-US" altLang="zh-CN" dirty="0">
              <a:ea typeface="Adobe 楷体 Std R" panose="02020400000000000000" pitchFamily="18" charset="-128"/>
            </a:endParaRPr>
          </a:p>
        </p:txBody>
      </p:sp>
      <p:pic>
        <p:nvPicPr>
          <p:cNvPr id="39939" name="图片 3">
            <a:extLst>
              <a:ext uri="{FF2B5EF4-FFF2-40B4-BE49-F238E27FC236}">
                <a16:creationId xmlns:a16="http://schemas.microsoft.com/office/drawing/2014/main" id="{34335A9D-C651-3F46-BC3E-02B74764FC34}"/>
              </a:ext>
            </a:extLst>
          </p:cNvPr>
          <p:cNvPicPr>
            <a:picLocks noChangeAspect="1"/>
          </p:cNvPicPr>
          <p:nvPr/>
        </p:nvPicPr>
        <p:blipFill>
          <a:blip r:embed="rId2">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2438400" y="935038"/>
            <a:ext cx="5526088"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灯片编号占位符 1">
            <a:extLst>
              <a:ext uri="{FF2B5EF4-FFF2-40B4-BE49-F238E27FC236}">
                <a16:creationId xmlns:a16="http://schemas.microsoft.com/office/drawing/2014/main" id="{1848103B-2921-914C-8C56-6D5C316E6AF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EFCEDCB-7A30-B14E-B6E9-31DE849D15C4}" type="slidenum">
              <a:rPr lang="zh-CN" altLang="en-US" smtClean="0">
                <a:solidFill>
                  <a:srgbClr val="7F7F7F"/>
                </a:solidFill>
                <a:latin typeface="Adobe Jenson Pro Capt" panose="020A0503050201030203" pitchFamily="18" charset="0"/>
              </a:rPr>
              <a:pPr/>
              <a:t>16</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a:extLst>
              <a:ext uri="{FF2B5EF4-FFF2-40B4-BE49-F238E27FC236}">
                <a16:creationId xmlns:a16="http://schemas.microsoft.com/office/drawing/2014/main" id="{48BB0984-103C-1142-AF90-D4802178E6CC}"/>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汇票</a:t>
            </a:r>
          </a:p>
        </p:txBody>
      </p:sp>
      <p:sp>
        <p:nvSpPr>
          <p:cNvPr id="3" name="内容占位符 2">
            <a:extLst>
              <a:ext uri="{FF2B5EF4-FFF2-40B4-BE49-F238E27FC236}">
                <a16:creationId xmlns:a16="http://schemas.microsoft.com/office/drawing/2014/main" id="{C6B97816-203E-E045-8D2A-1E9DC838DC48}"/>
              </a:ext>
            </a:extLst>
          </p:cNvPr>
          <p:cNvSpPr>
            <a:spLocks noGrp="1"/>
          </p:cNvSpPr>
          <p:nvPr>
            <p:ph idx="1"/>
          </p:nvPr>
        </p:nvSpPr>
        <p:spPr>
          <a:xfrm>
            <a:off x="457200" y="1341438"/>
            <a:ext cx="8229600" cy="5183187"/>
          </a:xfrm>
        </p:spPr>
        <p:txBody>
          <a:bodyPr/>
          <a:lstStyle/>
          <a:p>
            <a:pPr>
              <a:defRPr/>
            </a:pPr>
            <a:r>
              <a:rPr lang="zh-CN" altLang="zh-CN" dirty="0"/>
              <a:t>汇票是由出票人签发、委托付款人在见票时或者在指定日期无条件支付确定的金额给收款人或者持票人的票据。</a:t>
            </a:r>
            <a:endParaRPr lang="en-US" altLang="zh-CN" dirty="0"/>
          </a:p>
          <a:p>
            <a:pPr>
              <a:defRPr/>
            </a:pPr>
            <a:r>
              <a:rPr lang="zh-CN" altLang="zh-CN" dirty="0"/>
              <a:t>根据承兑人的不同，汇票又可分为商业承兑汇票（</a:t>
            </a:r>
            <a:r>
              <a:rPr lang="en-US" altLang="zh-CN" dirty="0"/>
              <a:t>commercial acceptance bill</a:t>
            </a:r>
            <a:r>
              <a:rPr lang="zh-CN" altLang="zh-CN" dirty="0"/>
              <a:t>）和银行承兑汇票（</a:t>
            </a:r>
            <a:r>
              <a:rPr lang="en-US" altLang="zh-CN" dirty="0"/>
              <a:t>bank's acceptance bill</a:t>
            </a:r>
            <a:r>
              <a:rPr lang="zh-CN" altLang="zh-CN" dirty="0"/>
              <a:t>）</a:t>
            </a:r>
            <a:endParaRPr kumimoji="1" lang="zh-CN" altLang="en-US" dirty="0"/>
          </a:p>
        </p:txBody>
      </p:sp>
      <p:sp>
        <p:nvSpPr>
          <p:cNvPr id="40963" name="灯片编号占位符 3">
            <a:extLst>
              <a:ext uri="{FF2B5EF4-FFF2-40B4-BE49-F238E27FC236}">
                <a16:creationId xmlns:a16="http://schemas.microsoft.com/office/drawing/2014/main" id="{ECC3B3EF-0723-534A-B084-B1ECDBA6E37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0F31BE4-DBE4-A944-9A8C-1D8139742B36}" type="slidenum">
              <a:rPr lang="zh-CN" altLang="en-US" smtClean="0">
                <a:solidFill>
                  <a:srgbClr val="7F7F7F"/>
                </a:solidFill>
                <a:latin typeface="Adobe Jenson Pro Capt" panose="020A0503050201030203" pitchFamily="18" charset="0"/>
              </a:rPr>
              <a:pPr/>
              <a:t>17</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3">
            <a:extLst>
              <a:ext uri="{FF2B5EF4-FFF2-40B4-BE49-F238E27FC236}">
                <a16:creationId xmlns:a16="http://schemas.microsoft.com/office/drawing/2014/main" id="{44FD6D98-C366-B94D-B978-8E6A83BF810A}"/>
              </a:ext>
            </a:extLst>
          </p:cNvPr>
          <p:cNvSpPr>
            <a:spLocks noGrp="1" noChangeArrowheads="1"/>
          </p:cNvSpPr>
          <p:nvPr>
            <p:ph type="title"/>
          </p:nvPr>
        </p:nvSpPr>
        <p:spPr>
          <a:xfrm>
            <a:off x="684213" y="2492375"/>
            <a:ext cx="7772400" cy="1362075"/>
          </a:xfrm>
        </p:spPr>
        <p:txBody>
          <a:bodyPr/>
          <a:lstStyle/>
          <a:p>
            <a:r>
              <a:rPr lang="zh-CN" altLang="en-US" cap="none">
                <a:ea typeface="Adobe 黑体 Std R" panose="020B0400000000000000" pitchFamily="34" charset="-128"/>
              </a:rPr>
              <a:t>第三节</a:t>
            </a:r>
          </a:p>
        </p:txBody>
      </p:sp>
      <p:sp>
        <p:nvSpPr>
          <p:cNvPr id="41986" name="文本占位符 2">
            <a:extLst>
              <a:ext uri="{FF2B5EF4-FFF2-40B4-BE49-F238E27FC236}">
                <a16:creationId xmlns:a16="http://schemas.microsoft.com/office/drawing/2014/main" id="{B798E610-8E1D-5146-B210-9527799F8BB3}"/>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固定收益证券衍生品</a:t>
            </a:r>
          </a:p>
        </p:txBody>
      </p:sp>
      <p:sp>
        <p:nvSpPr>
          <p:cNvPr id="41987" name="灯片编号占位符 1">
            <a:extLst>
              <a:ext uri="{FF2B5EF4-FFF2-40B4-BE49-F238E27FC236}">
                <a16:creationId xmlns:a16="http://schemas.microsoft.com/office/drawing/2014/main" id="{D0598DA0-97B8-DA4B-8A04-8CDAD5FA161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2B4DB4-352B-E645-8717-E7EB7415F12B}" type="slidenum">
              <a:rPr lang="zh-CN" altLang="en-US" smtClean="0">
                <a:solidFill>
                  <a:srgbClr val="2A0015"/>
                </a:solidFill>
                <a:latin typeface="Adobe Jenson Pro Capt" panose="020A0503050201030203" pitchFamily="18" charset="0"/>
              </a:rPr>
              <a:pPr/>
              <a:t>18</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灯片编号占位符 2">
            <a:extLst>
              <a:ext uri="{FF2B5EF4-FFF2-40B4-BE49-F238E27FC236}">
                <a16:creationId xmlns:a16="http://schemas.microsoft.com/office/drawing/2014/main" id="{1D17BBC6-B9C7-974C-A8F9-6B9A7F6BAEFE}"/>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198E9A-BAE7-A643-9678-6C2C878B1175}" type="slidenum">
              <a:rPr lang="zh-CN" altLang="en-US" smtClean="0">
                <a:solidFill>
                  <a:srgbClr val="2A0015"/>
                </a:solidFill>
                <a:latin typeface="Adobe Jenson Pro Capt" panose="020A0503050201030203" pitchFamily="18" charset="0"/>
              </a:rPr>
              <a:pPr/>
              <a:t>1</a:t>
            </a:fld>
            <a:endParaRPr lang="zh-CN" altLang="en-US">
              <a:solidFill>
                <a:srgbClr val="2A0015"/>
              </a:solidFill>
              <a:latin typeface="Adobe Jenson Pro Capt" panose="020A0503050201030203" pitchFamily="18" charset="0"/>
            </a:endParaRPr>
          </a:p>
        </p:txBody>
      </p:sp>
      <p:sp>
        <p:nvSpPr>
          <p:cNvPr id="4" name="标题 1">
            <a:extLst>
              <a:ext uri="{FF2B5EF4-FFF2-40B4-BE49-F238E27FC236}">
                <a16:creationId xmlns:a16="http://schemas.microsoft.com/office/drawing/2014/main" id="{A7207B62-D07B-0D4A-8EB3-E425E4EE24CE}"/>
              </a:ext>
            </a:extLst>
          </p:cNvPr>
          <p:cNvSpPr txBox="1">
            <a:spLocks/>
          </p:cNvSpPr>
          <p:nvPr/>
        </p:nvSpPr>
        <p:spPr bwMode="auto">
          <a:xfrm>
            <a:off x="450850" y="2209800"/>
            <a:ext cx="8032750" cy="508000"/>
          </a:xfrm>
          <a:prstGeom prst="rect">
            <a:avLst/>
          </a:prstGeom>
          <a:noFill/>
          <a:ln>
            <a:noFill/>
          </a:ln>
        </p:spPr>
        <p:txBody>
          <a:bodyPr bIns="36000" anchor="b"/>
          <a:lst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a:lstStyle>
          <a:p>
            <a:pPr>
              <a:defRPr/>
            </a:pPr>
            <a:r>
              <a:rPr lang="en-US" altLang="zh-CN" b="1" kern="0" dirty="0">
                <a:latin typeface="Adobe Heiti Std R" panose="020B0400000000000000" pitchFamily="34" charset="-128"/>
                <a:ea typeface="Adobe Heiti Std R" panose="020B0400000000000000" pitchFamily="34" charset="-128"/>
              </a:rPr>
              <a:t>&gt;&gt; </a:t>
            </a:r>
            <a:r>
              <a:rPr lang="zh-CN" altLang="en-US" b="1" kern="0" dirty="0">
                <a:ea typeface="KaiTi" panose="02010609060101010101" pitchFamily="49" charset="-122"/>
              </a:rPr>
              <a:t>第</a:t>
            </a:r>
            <a:r>
              <a:rPr lang="en-US" altLang="zh-CN" b="1" kern="0" dirty="0">
                <a:ea typeface="KaiTi" panose="02010609060101010101" pitchFamily="49" charset="-122"/>
              </a:rPr>
              <a:t>1</a:t>
            </a:r>
            <a:r>
              <a:rPr lang="zh-CN" altLang="en-US" b="1" kern="0" dirty="0">
                <a:ea typeface="KaiTi" panose="02010609060101010101" pitchFamily="49" charset="-122"/>
              </a:rPr>
              <a:t>章 固定收益证券概述</a:t>
            </a:r>
          </a:p>
        </p:txBody>
      </p:sp>
      <p:sp>
        <p:nvSpPr>
          <p:cNvPr id="5" name="副标题 3">
            <a:extLst>
              <a:ext uri="{FF2B5EF4-FFF2-40B4-BE49-F238E27FC236}">
                <a16:creationId xmlns:a16="http://schemas.microsoft.com/office/drawing/2014/main" id="{7409B1E2-B344-8A4E-B80F-6B358C4E667A}"/>
              </a:ext>
            </a:extLst>
          </p:cNvPr>
          <p:cNvSpPr txBox="1">
            <a:spLocks/>
          </p:cNvSpPr>
          <p:nvPr/>
        </p:nvSpPr>
        <p:spPr>
          <a:xfrm>
            <a:off x="1219200" y="2819400"/>
            <a:ext cx="7162800" cy="1027113"/>
          </a:xfrm>
          <a:prstGeom prst="rect">
            <a:avLst/>
          </a:prstGeom>
        </p:spPr>
        <p:txBody>
          <a:bodyPr/>
          <a:lstStyle>
            <a:lvl1pPr marL="342900" indent="-342900" algn="l" rtl="0" eaLnBrk="0" fontAlgn="base" hangingPunct="0">
              <a:spcBef>
                <a:spcPts val="1200"/>
              </a:spcBef>
              <a:spcAft>
                <a:spcPct val="0"/>
              </a:spcAft>
              <a:buClr>
                <a:srgbClr val="28571F"/>
              </a:buClr>
              <a:buSzPct val="65000"/>
              <a:buBlip>
                <a:blip r:embed="rId2"/>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a:lstStyle>
          <a:p>
            <a:pPr marL="0" indent="0">
              <a:lnSpc>
                <a:spcPct val="12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latin typeface="微软雅黑" pitchFamily="34" charset="-122"/>
                <a:ea typeface="微软雅黑" pitchFamily="34" charset="-122"/>
              </a:rPr>
              <a:t> </a:t>
            </a:r>
            <a:r>
              <a:rPr lang="zh-CN" altLang="en-US" sz="2400" kern="0" dirty="0">
                <a:latin typeface="Adobe Heiti Std R" panose="020B0400000000000000" pitchFamily="34" charset="-128"/>
                <a:ea typeface="Adobe Heiti Std R" panose="020B0400000000000000" pitchFamily="34" charset="-128"/>
              </a:rPr>
              <a:t>固定收益证券的定义与特征</a:t>
            </a:r>
            <a:endParaRPr lang="en-US" altLang="zh-CN" sz="2400" kern="0" dirty="0">
              <a:latin typeface="Adobe Heiti Std R" panose="020B0400000000000000" pitchFamily="34" charset="-128"/>
              <a:ea typeface="Adobe Heiti Std R" panose="020B0400000000000000" pitchFamily="34" charset="-128"/>
            </a:endParaRPr>
          </a:p>
          <a:p>
            <a:pPr marL="0" indent="0">
              <a:lnSpc>
                <a:spcPct val="12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latin typeface="微软雅黑" pitchFamily="34" charset="-122"/>
                <a:ea typeface="微软雅黑" pitchFamily="34" charset="-122"/>
              </a:rPr>
              <a:t> </a:t>
            </a:r>
            <a:r>
              <a:rPr lang="zh-CN" altLang="en-US" sz="2400" kern="0" dirty="0">
                <a:latin typeface="Adobe Heiti Std R" panose="020B0400000000000000" pitchFamily="34" charset="-128"/>
                <a:ea typeface="Adobe Heiti Std R" panose="020B0400000000000000" pitchFamily="34" charset="-128"/>
              </a:rPr>
              <a:t>基础性债务工具</a:t>
            </a:r>
            <a:endParaRPr lang="en-US" altLang="zh-CN" sz="2400" kern="0" dirty="0">
              <a:latin typeface="Adobe Heiti Std R" panose="020B0400000000000000" pitchFamily="34" charset="-128"/>
              <a:ea typeface="Adobe Heiti Std R" panose="020B0400000000000000" pitchFamily="34" charset="-128"/>
            </a:endParaRPr>
          </a:p>
          <a:p>
            <a:pPr marL="0" indent="0">
              <a:lnSpc>
                <a:spcPct val="12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kern="0" dirty="0">
                <a:latin typeface="Adobe Heiti Std R" panose="020B0400000000000000" pitchFamily="34" charset="-128"/>
                <a:ea typeface="Adobe Heiti Std R" panose="020B0400000000000000" pitchFamily="34" charset="-128"/>
              </a:rPr>
              <a:t>固定收益衍生品</a:t>
            </a:r>
            <a:endParaRPr lang="en-US" altLang="zh-CN" sz="2400" kern="0" dirty="0">
              <a:latin typeface="Adobe Heiti Std R" panose="020B0400000000000000" pitchFamily="34" charset="-128"/>
              <a:ea typeface="Adobe Heiti Std R" panose="020B0400000000000000" pitchFamily="34" charset="-128"/>
            </a:endParaRPr>
          </a:p>
          <a:p>
            <a:pPr marL="0" indent="0">
              <a:lnSpc>
                <a:spcPct val="12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kern="0" dirty="0">
                <a:latin typeface="Adobe Heiti Std R" panose="020B0400000000000000" pitchFamily="34" charset="-128"/>
                <a:ea typeface="Adobe Heiti Std R" panose="020B0400000000000000" pitchFamily="34" charset="-128"/>
              </a:rPr>
              <a:t>结构型债务工具</a:t>
            </a:r>
            <a:endParaRPr lang="en-US" altLang="zh-CN" sz="2400" kern="0" dirty="0">
              <a:latin typeface="Adobe Heiti Std R" panose="020B0400000000000000" pitchFamily="34" charset="-128"/>
              <a:ea typeface="Adobe Heiti Std R" panose="020B0400000000000000" pitchFamily="34" charset="-128"/>
            </a:endParaRPr>
          </a:p>
          <a:p>
            <a:pPr marL="0" indent="0">
              <a:lnSpc>
                <a:spcPct val="12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kern="0" dirty="0">
                <a:latin typeface="Adobe Heiti Std R" panose="020B0400000000000000" pitchFamily="34" charset="-128"/>
                <a:ea typeface="Adobe Heiti Std R" panose="020B0400000000000000" pitchFamily="34" charset="-128"/>
              </a:rPr>
              <a:t>固定收益证券市场</a:t>
            </a:r>
            <a:endParaRPr lang="en-US" altLang="zh-CN" sz="2400" kern="0" dirty="0">
              <a:latin typeface="Adobe Heiti Std R" panose="020B0400000000000000" pitchFamily="34" charset="-128"/>
              <a:ea typeface="Adobe Heiti Std R" panose="020B0400000000000000" pitchFamily="34" charset="-128"/>
            </a:endParaRPr>
          </a:p>
          <a:p>
            <a:pPr>
              <a:lnSpc>
                <a:spcPct val="150000"/>
              </a:lnSpc>
              <a:buFontTx/>
              <a:buBlip>
                <a:blip r:embed="rId3"/>
              </a:buBlip>
              <a:defRPr/>
            </a:pPr>
            <a:endParaRPr lang="zh-CN" altLang="en-US" sz="2400" kern="0" dirty="0">
              <a:latin typeface="微软雅黑" pitchFamily="34" charset="-122"/>
              <a:ea typeface="微软雅黑"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3">
            <a:extLst>
              <a:ext uri="{FF2B5EF4-FFF2-40B4-BE49-F238E27FC236}">
                <a16:creationId xmlns:a16="http://schemas.microsoft.com/office/drawing/2014/main" id="{4BBA9644-4489-294A-9F10-97C75D76CE17}"/>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利率远期与利率期货</a:t>
            </a:r>
          </a:p>
        </p:txBody>
      </p:sp>
      <p:sp>
        <p:nvSpPr>
          <p:cNvPr id="39939" name="文本占位符 4">
            <a:extLst>
              <a:ext uri="{FF2B5EF4-FFF2-40B4-BE49-F238E27FC236}">
                <a16:creationId xmlns:a16="http://schemas.microsoft.com/office/drawing/2014/main" id="{2C4A3191-8085-9049-B6D3-C99E86B09336}"/>
              </a:ext>
            </a:extLst>
          </p:cNvPr>
          <p:cNvSpPr>
            <a:spLocks noGrp="1" noChangeArrowheads="1"/>
          </p:cNvSpPr>
          <p:nvPr>
            <p:ph idx="1"/>
          </p:nvPr>
        </p:nvSpPr>
        <p:spPr>
          <a:xfrm>
            <a:off x="457200" y="1341438"/>
            <a:ext cx="8229600" cy="5183187"/>
          </a:xfrm>
        </p:spPr>
        <p:txBody>
          <a:bodyPr>
            <a:normAutofit lnSpcReduction="10000"/>
          </a:bodyPr>
          <a:lstStyle/>
          <a:p>
            <a:pPr>
              <a:buClr>
                <a:srgbClr val="28571F"/>
              </a:buClr>
              <a:defRPr/>
            </a:pPr>
            <a:r>
              <a:rPr lang="zh-CN" altLang="en-US" dirty="0">
                <a:ea typeface="Adobe 楷体 Std R" panose="02020400000000000000" pitchFamily="18" charset="-128"/>
              </a:rPr>
              <a:t>以债务工具或利率为标的的远期或期货合约</a:t>
            </a:r>
            <a:endParaRPr lang="en-US" altLang="zh-CN" dirty="0">
              <a:ea typeface="Adobe 楷体 Std R" panose="02020400000000000000" pitchFamily="18" charset="-128"/>
            </a:endParaRPr>
          </a:p>
          <a:p>
            <a:pPr>
              <a:buClr>
                <a:srgbClr val="28571F"/>
              </a:buClr>
              <a:defRPr/>
            </a:pPr>
            <a:r>
              <a:rPr lang="zh-CN" altLang="en-US" dirty="0">
                <a:ea typeface="Adobe 楷体 Std R" panose="02020400000000000000" pitchFamily="18" charset="-128"/>
              </a:rPr>
              <a:t>利率远期</a:t>
            </a:r>
            <a:endParaRPr lang="en-US" altLang="zh-CN" dirty="0">
              <a:ea typeface="Adobe 楷体 Std R" panose="02020400000000000000" pitchFamily="18" charset="-128"/>
            </a:endParaRPr>
          </a:p>
          <a:p>
            <a:pPr lvl="1">
              <a:buClr>
                <a:srgbClr val="28571F"/>
              </a:buClr>
              <a:defRPr/>
            </a:pPr>
            <a:r>
              <a:rPr lang="zh-CN" altLang="zh-CN" dirty="0"/>
              <a:t>远期利率协议（</a:t>
            </a:r>
            <a:r>
              <a:rPr lang="en-US" altLang="zh-CN" dirty="0"/>
              <a:t>forward rate agreement</a:t>
            </a:r>
            <a:r>
              <a:rPr lang="zh-CN" altLang="zh-CN" dirty="0"/>
              <a:t>，</a:t>
            </a:r>
            <a:r>
              <a:rPr lang="en-US" altLang="zh-CN" dirty="0"/>
              <a:t>FRA</a:t>
            </a:r>
            <a:r>
              <a:rPr lang="zh-CN" altLang="zh-CN" dirty="0"/>
              <a:t>）是买卖双方同意从未来的某一时刻开始的一定时期内按照协议利率借贷一笔数额确定、以具体货币表示的名义本金的协议</a:t>
            </a:r>
            <a:endParaRPr lang="en-US" altLang="zh-CN" dirty="0">
              <a:ea typeface="Adobe 楷体 Std R" panose="02020400000000000000" pitchFamily="18" charset="-128"/>
            </a:endParaRPr>
          </a:p>
          <a:p>
            <a:pPr lvl="1">
              <a:buClr>
                <a:srgbClr val="28571F"/>
              </a:buClr>
              <a:defRPr/>
            </a:pPr>
            <a:r>
              <a:rPr lang="zh-CN" altLang="zh-CN" dirty="0"/>
              <a:t>债券远期则是约定在未来某一日期以约定价格和数量买卖标的债券的协议。 </a:t>
            </a:r>
            <a:endParaRPr lang="en-US" altLang="zh-CN" dirty="0">
              <a:ea typeface="Adobe 楷体 Std R" panose="02020400000000000000" pitchFamily="18" charset="-128"/>
            </a:endParaRPr>
          </a:p>
          <a:p>
            <a:pPr>
              <a:buClr>
                <a:srgbClr val="28571F"/>
              </a:buClr>
              <a:defRPr/>
            </a:pPr>
            <a:r>
              <a:rPr lang="zh-CN" altLang="en-US" dirty="0">
                <a:ea typeface="Adobe 楷体 Std R" panose="02020400000000000000" pitchFamily="18" charset="-128"/>
              </a:rPr>
              <a:t>利率期货</a:t>
            </a:r>
            <a:endParaRPr lang="en-US" altLang="zh-CN" dirty="0">
              <a:ea typeface="Adobe 楷体 Std R" panose="02020400000000000000" pitchFamily="18" charset="-128"/>
            </a:endParaRPr>
          </a:p>
          <a:p>
            <a:pPr lvl="1">
              <a:buClr>
                <a:srgbClr val="28571F"/>
              </a:buClr>
              <a:defRPr/>
            </a:pPr>
            <a:r>
              <a:rPr lang="zh-CN" altLang="en-US" dirty="0">
                <a:ea typeface="Adobe 楷体 Std R" panose="02020400000000000000" pitchFamily="18" charset="-128"/>
              </a:rPr>
              <a:t>根据期货合约到期时标的剩余期限划分短期、中期和长期利率期货</a:t>
            </a:r>
            <a:endParaRPr lang="en-US" altLang="zh-CN" dirty="0">
              <a:ea typeface="Adobe 楷体 Std R" panose="02020400000000000000" pitchFamily="18" charset="-128"/>
            </a:endParaRPr>
          </a:p>
          <a:p>
            <a:pPr lvl="1">
              <a:buClr>
                <a:srgbClr val="28571F"/>
              </a:buClr>
              <a:defRPr/>
            </a:pPr>
            <a:r>
              <a:rPr lang="zh-CN" altLang="en-US" dirty="0">
                <a:ea typeface="Adobe 楷体 Std R" panose="02020400000000000000" pitchFamily="18" charset="-128"/>
              </a:rPr>
              <a:t>中金所的国债期货</a:t>
            </a:r>
          </a:p>
        </p:txBody>
      </p:sp>
      <p:sp>
        <p:nvSpPr>
          <p:cNvPr id="43011" name="灯片编号占位符 1">
            <a:extLst>
              <a:ext uri="{FF2B5EF4-FFF2-40B4-BE49-F238E27FC236}">
                <a16:creationId xmlns:a16="http://schemas.microsoft.com/office/drawing/2014/main" id="{991B60A3-8199-0440-A7E6-A3CF46BD87C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EDA95C6-C12A-A045-8D41-C7D546F499BF}" type="slidenum">
              <a:rPr lang="zh-CN" altLang="en-US" smtClean="0">
                <a:solidFill>
                  <a:srgbClr val="7F7F7F"/>
                </a:solidFill>
                <a:latin typeface="Adobe Jenson Pro Capt" panose="020A0503050201030203" pitchFamily="18" charset="0"/>
              </a:rPr>
              <a:pPr/>
              <a:t>19</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a:extLst>
              <a:ext uri="{FF2B5EF4-FFF2-40B4-BE49-F238E27FC236}">
                <a16:creationId xmlns:a16="http://schemas.microsoft.com/office/drawing/2014/main" id="{1F225E45-D4DA-2042-A914-F81D8612FA38}"/>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利率互换</a:t>
            </a:r>
          </a:p>
        </p:txBody>
      </p:sp>
      <p:sp>
        <p:nvSpPr>
          <p:cNvPr id="3" name="内容占位符 2">
            <a:extLst>
              <a:ext uri="{FF2B5EF4-FFF2-40B4-BE49-F238E27FC236}">
                <a16:creationId xmlns:a16="http://schemas.microsoft.com/office/drawing/2014/main" id="{3383D0F5-C50C-194E-B182-45B412BE1BA6}"/>
              </a:ext>
            </a:extLst>
          </p:cNvPr>
          <p:cNvSpPr>
            <a:spLocks noGrp="1"/>
          </p:cNvSpPr>
          <p:nvPr>
            <p:ph idx="1"/>
          </p:nvPr>
        </p:nvSpPr>
        <p:spPr>
          <a:xfrm>
            <a:off x="457200" y="1341438"/>
            <a:ext cx="8229600" cy="5183187"/>
          </a:xfrm>
        </p:spPr>
        <p:txBody>
          <a:bodyPr/>
          <a:lstStyle/>
          <a:p>
            <a:pPr>
              <a:defRPr/>
            </a:pPr>
            <a:r>
              <a:rPr lang="zh-CN" altLang="zh-CN" dirty="0"/>
              <a:t>利率互换（</a:t>
            </a:r>
            <a:r>
              <a:rPr lang="en-US" altLang="zh-CN" dirty="0"/>
              <a:t>interest rate swap</a:t>
            </a:r>
            <a:r>
              <a:rPr lang="zh-CN" altLang="zh-CN" dirty="0"/>
              <a:t>，</a:t>
            </a:r>
            <a:r>
              <a:rPr lang="en-US" altLang="zh-CN" dirty="0"/>
              <a:t>IRS</a:t>
            </a:r>
            <a:r>
              <a:rPr lang="zh-CN" altLang="zh-CN" dirty="0"/>
              <a:t>）：交易双方约定在未来的一定期限内，根据同种货币的一定名义本金交换利息现金流。</a:t>
            </a:r>
            <a:endParaRPr lang="en-US" altLang="zh-CN" dirty="0"/>
          </a:p>
          <a:p>
            <a:pPr>
              <a:defRPr/>
            </a:pPr>
            <a:r>
              <a:rPr kumimoji="1" lang="zh-CN" altLang="en-US" dirty="0"/>
              <a:t>一个例子：</a:t>
            </a:r>
            <a:r>
              <a:rPr kumimoji="1" lang="en-US" altLang="zh-CN" dirty="0"/>
              <a:t>3</a:t>
            </a:r>
            <a:r>
              <a:rPr kumimoji="1" lang="zh-CN" altLang="en-US" dirty="0"/>
              <a:t>个月</a:t>
            </a:r>
            <a:r>
              <a:rPr kumimoji="1" lang="en-US" altLang="zh-CN" dirty="0"/>
              <a:t>SHIBOR+1%</a:t>
            </a:r>
            <a:r>
              <a:rPr kumimoji="1" lang="zh-CN" altLang="en-US" dirty="0"/>
              <a:t>换</a:t>
            </a:r>
            <a:r>
              <a:rPr kumimoji="1" lang="en-US" altLang="zh-CN" dirty="0"/>
              <a:t>2.88%</a:t>
            </a:r>
          </a:p>
          <a:p>
            <a:pPr>
              <a:defRPr/>
            </a:pPr>
            <a:endParaRPr kumimoji="1" lang="zh-CN" altLang="en-US" dirty="0"/>
          </a:p>
        </p:txBody>
      </p:sp>
      <p:sp>
        <p:nvSpPr>
          <p:cNvPr id="44035" name="灯片编号占位符 3">
            <a:extLst>
              <a:ext uri="{FF2B5EF4-FFF2-40B4-BE49-F238E27FC236}">
                <a16:creationId xmlns:a16="http://schemas.microsoft.com/office/drawing/2014/main" id="{A1752C3F-56A6-3A43-8961-E4FCF6615CE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6138338-3AD0-9245-A9F5-199FBD19F465}" type="slidenum">
              <a:rPr lang="zh-CN" altLang="en-US" smtClean="0">
                <a:solidFill>
                  <a:srgbClr val="7F7F7F"/>
                </a:solidFill>
                <a:latin typeface="Adobe Jenson Pro Capt" panose="020A0503050201030203" pitchFamily="18" charset="0"/>
              </a:rPr>
              <a:pPr/>
              <a:t>20</a:t>
            </a:fld>
            <a:endParaRPr lang="zh-CN" altLang="en-US">
              <a:solidFill>
                <a:srgbClr val="7F7F7F"/>
              </a:solidFill>
              <a:latin typeface="Adobe Jenson Pro Capt" panose="020A0503050201030203" pitchFamily="18" charset="0"/>
            </a:endParaRPr>
          </a:p>
        </p:txBody>
      </p:sp>
      <p:pic>
        <p:nvPicPr>
          <p:cNvPr id="44036" name="图片 4">
            <a:extLst>
              <a:ext uri="{FF2B5EF4-FFF2-40B4-BE49-F238E27FC236}">
                <a16:creationId xmlns:a16="http://schemas.microsoft.com/office/drawing/2014/main" id="{8C5C95DB-CBFA-5842-92EA-7AEA010F27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3397250"/>
            <a:ext cx="9144000" cy="291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a:extLst>
              <a:ext uri="{FF2B5EF4-FFF2-40B4-BE49-F238E27FC236}">
                <a16:creationId xmlns:a16="http://schemas.microsoft.com/office/drawing/2014/main" id="{7F61F05B-58B5-874A-8F94-42FA29BA9ADB}"/>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利率期权</a:t>
            </a:r>
          </a:p>
        </p:txBody>
      </p:sp>
      <p:sp>
        <p:nvSpPr>
          <p:cNvPr id="3" name="文本占位符 2">
            <a:extLst>
              <a:ext uri="{FF2B5EF4-FFF2-40B4-BE49-F238E27FC236}">
                <a16:creationId xmlns:a16="http://schemas.microsoft.com/office/drawing/2014/main" id="{BBD73422-5993-BE4B-B984-4FA3C2CA8570}"/>
              </a:ext>
            </a:extLst>
          </p:cNvPr>
          <p:cNvSpPr>
            <a:spLocks noGrp="1"/>
          </p:cNvSpPr>
          <p:nvPr>
            <p:ph idx="1"/>
          </p:nvPr>
        </p:nvSpPr>
        <p:spPr>
          <a:xfrm>
            <a:off x="457200" y="1341438"/>
            <a:ext cx="8229600" cy="5183187"/>
          </a:xfrm>
        </p:spPr>
        <p:txBody>
          <a:bodyPr/>
          <a:lstStyle/>
          <a:p>
            <a:pPr>
              <a:defRPr/>
            </a:pPr>
            <a:r>
              <a:rPr lang="zh-CN" altLang="en-US" dirty="0"/>
              <a:t>期权概述</a:t>
            </a:r>
            <a:endParaRPr lang="en-US" altLang="zh-CN" dirty="0"/>
          </a:p>
          <a:p>
            <a:pPr lvl="1">
              <a:defRPr/>
            </a:pPr>
            <a:r>
              <a:rPr lang="zh-CN" altLang="en-US" dirty="0"/>
              <a:t>期权的定义</a:t>
            </a:r>
            <a:endParaRPr lang="en-US" altLang="zh-CN" dirty="0"/>
          </a:p>
          <a:p>
            <a:pPr lvl="1">
              <a:defRPr/>
            </a:pPr>
            <a:r>
              <a:rPr lang="zh-CN" altLang="en-US" dirty="0"/>
              <a:t>期权的分类</a:t>
            </a:r>
            <a:endParaRPr lang="en-US" altLang="zh-CN" dirty="0"/>
          </a:p>
          <a:p>
            <a:pPr lvl="1">
              <a:defRPr/>
            </a:pPr>
            <a:r>
              <a:rPr lang="zh-CN" altLang="en-US" dirty="0"/>
              <a:t>期权的盈亏</a:t>
            </a:r>
            <a:endParaRPr lang="en-US" altLang="zh-CN" dirty="0"/>
          </a:p>
          <a:p>
            <a:pPr lvl="1">
              <a:defRPr/>
            </a:pPr>
            <a:r>
              <a:rPr lang="zh-CN" altLang="en-US" dirty="0"/>
              <a:t>期权与期货</a:t>
            </a:r>
          </a:p>
        </p:txBody>
      </p:sp>
      <p:grpSp>
        <p:nvGrpSpPr>
          <p:cNvPr id="45059" name="组合 5">
            <a:extLst>
              <a:ext uri="{FF2B5EF4-FFF2-40B4-BE49-F238E27FC236}">
                <a16:creationId xmlns:a16="http://schemas.microsoft.com/office/drawing/2014/main" id="{D6C3251E-7726-0843-805C-F4993826913E}"/>
              </a:ext>
            </a:extLst>
          </p:cNvPr>
          <p:cNvGrpSpPr>
            <a:grpSpLocks/>
          </p:cNvGrpSpPr>
          <p:nvPr/>
        </p:nvGrpSpPr>
        <p:grpSpPr bwMode="auto">
          <a:xfrm>
            <a:off x="2741613" y="1600200"/>
            <a:ext cx="6173787" cy="4495800"/>
            <a:chOff x="2513738" y="1676400"/>
            <a:chExt cx="6173062" cy="4495800"/>
          </a:xfrm>
        </p:grpSpPr>
        <p:pic>
          <p:nvPicPr>
            <p:cNvPr id="45060" name="图片 3">
              <a:extLst>
                <a:ext uri="{FF2B5EF4-FFF2-40B4-BE49-F238E27FC236}">
                  <a16:creationId xmlns:a16="http://schemas.microsoft.com/office/drawing/2014/main" id="{31D7D701-D7C8-3242-8CF1-DE9BD91EE3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200" y="1676400"/>
              <a:ext cx="5611008" cy="2267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图片 4">
              <a:extLst>
                <a:ext uri="{FF2B5EF4-FFF2-40B4-BE49-F238E27FC236}">
                  <a16:creationId xmlns:a16="http://schemas.microsoft.com/office/drawing/2014/main" id="{F204F90A-A747-414C-9F85-741EA80D7CE1}"/>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3738" y="3876354"/>
              <a:ext cx="6173062" cy="2295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a:extLst>
              <a:ext uri="{FF2B5EF4-FFF2-40B4-BE49-F238E27FC236}">
                <a16:creationId xmlns:a16="http://schemas.microsoft.com/office/drawing/2014/main" id="{248BBDD6-9CBD-9047-A5CE-F40B5145EB6B}"/>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利率期权</a:t>
            </a:r>
          </a:p>
        </p:txBody>
      </p:sp>
      <p:sp>
        <p:nvSpPr>
          <p:cNvPr id="46082" name="文本占位符 2">
            <a:extLst>
              <a:ext uri="{FF2B5EF4-FFF2-40B4-BE49-F238E27FC236}">
                <a16:creationId xmlns:a16="http://schemas.microsoft.com/office/drawing/2014/main" id="{21F1A262-8C76-904A-AB8C-E0318933B642}"/>
              </a:ext>
            </a:extLst>
          </p:cNvPr>
          <p:cNvSpPr>
            <a:spLocks noGrp="1" noChangeArrowheads="1"/>
          </p:cNvSpPr>
          <p:nvPr>
            <p:ph idx="1"/>
          </p:nvPr>
        </p:nvSpPr>
        <p:spPr>
          <a:xfrm>
            <a:off x="457200" y="1341438"/>
            <a:ext cx="8229600" cy="5183187"/>
          </a:xfrm>
        </p:spPr>
        <p:txBody>
          <a:bodyPr/>
          <a:lstStyle/>
          <a:p>
            <a:pPr>
              <a:buClr>
                <a:srgbClr val="28571F"/>
              </a:buClr>
            </a:pPr>
            <a:r>
              <a:rPr lang="zh-CN" altLang="en-US">
                <a:ea typeface="Adobe 楷体 Std R" panose="02020400000000000000" pitchFamily="18" charset="-128"/>
              </a:rPr>
              <a:t>利率上限：</a:t>
            </a:r>
            <a:r>
              <a:rPr lang="zh-CN" altLang="zh-CN">
                <a:ea typeface="Adobe 楷体 Std R" panose="02020400000000000000" pitchFamily="18" charset="-128"/>
              </a:rPr>
              <a:t>标的利率指标超过约定的行权利率水平高多少，期权多头就盈利多少</a:t>
            </a:r>
            <a:r>
              <a:rPr lang="zh-CN" altLang="en-US">
                <a:ea typeface="Adobe 楷体 Std R" panose="02020400000000000000" pitchFamily="18" charset="-128"/>
              </a:rPr>
              <a:t>；反之可以弃权</a:t>
            </a:r>
            <a:r>
              <a:rPr lang="zh-CN" altLang="zh-CN">
                <a:ea typeface="Adobe 楷体 Std R" panose="02020400000000000000" pitchFamily="18" charset="-128"/>
              </a:rPr>
              <a:t> </a:t>
            </a: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利率下限：</a:t>
            </a:r>
            <a:r>
              <a:rPr lang="zh-CN" altLang="zh-CN">
                <a:ea typeface="Adobe 楷体 Std R" panose="02020400000000000000" pitchFamily="18" charset="-128"/>
              </a:rPr>
              <a:t>标的利率指标超过约定的行权利率水平高多少，期权多头就盈利多少</a:t>
            </a:r>
            <a:r>
              <a:rPr lang="zh-CN" altLang="en-US">
                <a:ea typeface="Adobe 楷体 Std R" panose="02020400000000000000" pitchFamily="18" charset="-128"/>
              </a:rPr>
              <a:t>；反之可以弃权</a:t>
            </a:r>
            <a:r>
              <a:rPr lang="zh-CN" altLang="zh-CN">
                <a:ea typeface="Adobe 楷体 Std R" panose="02020400000000000000" pitchFamily="18" charset="-128"/>
              </a:rPr>
              <a:t> </a:t>
            </a: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利率双限：利率上下限的结合</a:t>
            </a: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利率互换期权：赋予</a:t>
            </a:r>
            <a:r>
              <a:rPr lang="zh-CN" altLang="zh-CN">
                <a:ea typeface="Adobe 楷体 Std R" panose="02020400000000000000" pitchFamily="18" charset="-128"/>
              </a:rPr>
              <a:t>期权多方以约定的利率和名义本金，在约定的期限内进行利率互换的权利 </a:t>
            </a:r>
            <a:endParaRPr lang="zh-CN" altLang="en-US">
              <a:ea typeface="Adobe 楷体 Std R" panose="02020400000000000000" pitchFamily="18" charset="-128"/>
            </a:endParaRPr>
          </a:p>
        </p:txBody>
      </p:sp>
      <p:sp>
        <p:nvSpPr>
          <p:cNvPr id="46083" name="灯片编号占位符 1">
            <a:extLst>
              <a:ext uri="{FF2B5EF4-FFF2-40B4-BE49-F238E27FC236}">
                <a16:creationId xmlns:a16="http://schemas.microsoft.com/office/drawing/2014/main" id="{92BB3120-3A4D-194E-92D2-1AFFB1B16E2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BDAF1E1-0556-BC41-ACAB-7EB1CC6C2803}" type="slidenum">
              <a:rPr lang="zh-CN" altLang="en-US" smtClean="0">
                <a:solidFill>
                  <a:srgbClr val="7F7F7F"/>
                </a:solidFill>
                <a:latin typeface="Adobe Jenson Pro Capt" panose="020A0503050201030203" pitchFamily="18" charset="0"/>
              </a:rPr>
              <a:pPr/>
              <a:t>22</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a:extLst>
              <a:ext uri="{FF2B5EF4-FFF2-40B4-BE49-F238E27FC236}">
                <a16:creationId xmlns:a16="http://schemas.microsoft.com/office/drawing/2014/main" id="{FFA456FA-72CB-D549-BF4C-F03159F4EAFA}"/>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利率上限：一个例子</a:t>
            </a:r>
          </a:p>
        </p:txBody>
      </p:sp>
      <p:pic>
        <p:nvPicPr>
          <p:cNvPr id="47106" name="内容占位符 4">
            <a:extLst>
              <a:ext uri="{FF2B5EF4-FFF2-40B4-BE49-F238E27FC236}">
                <a16:creationId xmlns:a16="http://schemas.microsoft.com/office/drawing/2014/main" id="{42DF1A44-0B5F-4A48-999F-0F73D0CCEDA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286000"/>
            <a:ext cx="8229600" cy="3065463"/>
          </a:xfrm>
        </p:spPr>
      </p:pic>
      <p:sp>
        <p:nvSpPr>
          <p:cNvPr id="47107" name="灯片编号占位符 3">
            <a:extLst>
              <a:ext uri="{FF2B5EF4-FFF2-40B4-BE49-F238E27FC236}">
                <a16:creationId xmlns:a16="http://schemas.microsoft.com/office/drawing/2014/main" id="{1789FFC2-5735-9846-ACD5-FF243E36750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8CBFA97-F161-8140-B143-88F6A206E499}" type="slidenum">
              <a:rPr lang="zh-CN" altLang="en-US" smtClean="0">
                <a:solidFill>
                  <a:srgbClr val="7F7F7F"/>
                </a:solidFill>
                <a:latin typeface="Adobe Jenson Pro Capt" panose="020A0503050201030203" pitchFamily="18" charset="0"/>
              </a:rPr>
              <a:pPr/>
              <a:t>23</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a:extLst>
              <a:ext uri="{FF2B5EF4-FFF2-40B4-BE49-F238E27FC236}">
                <a16:creationId xmlns:a16="http://schemas.microsoft.com/office/drawing/2014/main" id="{DFC257BB-97C3-194E-8E0F-AF716762054A}"/>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利率双限：一个例子</a:t>
            </a:r>
          </a:p>
        </p:txBody>
      </p:sp>
      <p:pic>
        <p:nvPicPr>
          <p:cNvPr id="48130" name="内容占位符 4">
            <a:extLst>
              <a:ext uri="{FF2B5EF4-FFF2-40B4-BE49-F238E27FC236}">
                <a16:creationId xmlns:a16="http://schemas.microsoft.com/office/drawing/2014/main" id="{23A97FB5-AE87-7C49-A62B-D1BEBEC8D3F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176463"/>
            <a:ext cx="8229600" cy="3513137"/>
          </a:xfrm>
        </p:spPr>
      </p:pic>
      <p:sp>
        <p:nvSpPr>
          <p:cNvPr id="48131" name="灯片编号占位符 3">
            <a:extLst>
              <a:ext uri="{FF2B5EF4-FFF2-40B4-BE49-F238E27FC236}">
                <a16:creationId xmlns:a16="http://schemas.microsoft.com/office/drawing/2014/main" id="{CFB64000-F073-6646-855D-7D70FBF2A41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D6ADFD6-EEBE-694A-9D55-D46734DF1742}" type="slidenum">
              <a:rPr lang="zh-CN" altLang="en-US" smtClean="0">
                <a:solidFill>
                  <a:srgbClr val="7F7F7F"/>
                </a:solidFill>
                <a:latin typeface="Adobe Jenson Pro Capt" panose="020A0503050201030203" pitchFamily="18" charset="0"/>
              </a:rPr>
              <a:pPr/>
              <a:t>24</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
            <a:extLst>
              <a:ext uri="{FF2B5EF4-FFF2-40B4-BE49-F238E27FC236}">
                <a16:creationId xmlns:a16="http://schemas.microsoft.com/office/drawing/2014/main" id="{E276B4C0-BCC0-934C-BD8E-5E62C1434C3D}"/>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信用衍生品</a:t>
            </a:r>
            <a:r>
              <a:rPr kumimoji="1" lang="en-US" altLang="zh-CN">
                <a:ea typeface="Adobe 黑体 Std R" panose="020B0400000000000000" pitchFamily="34" charset="-128"/>
              </a:rPr>
              <a:t>-I</a:t>
            </a:r>
            <a:endParaRPr kumimoji="1" lang="zh-CN" altLang="en-US">
              <a:ea typeface="Adobe 黑体 Std R" panose="020B0400000000000000" pitchFamily="34" charset="-128"/>
            </a:endParaRPr>
          </a:p>
        </p:txBody>
      </p:sp>
      <p:sp>
        <p:nvSpPr>
          <p:cNvPr id="3" name="内容占位符 2">
            <a:extLst>
              <a:ext uri="{FF2B5EF4-FFF2-40B4-BE49-F238E27FC236}">
                <a16:creationId xmlns:a16="http://schemas.microsoft.com/office/drawing/2014/main" id="{99D17507-EFEB-4C4F-9D91-321CE0CB61FE}"/>
              </a:ext>
            </a:extLst>
          </p:cNvPr>
          <p:cNvSpPr>
            <a:spLocks noGrp="1"/>
          </p:cNvSpPr>
          <p:nvPr>
            <p:ph idx="1"/>
          </p:nvPr>
        </p:nvSpPr>
        <p:spPr>
          <a:xfrm>
            <a:off x="457200" y="1341438"/>
            <a:ext cx="8229600" cy="5183187"/>
          </a:xfrm>
        </p:spPr>
        <p:txBody>
          <a:bodyPr/>
          <a:lstStyle/>
          <a:p>
            <a:pPr>
              <a:defRPr/>
            </a:pPr>
            <a:r>
              <a:rPr lang="zh-CN" altLang="zh-CN" sz="2400" dirty="0"/>
              <a:t>信用衍生产品</a:t>
            </a:r>
            <a:r>
              <a:rPr lang="zh-CN" altLang="en-US" sz="2400" dirty="0"/>
              <a:t>：</a:t>
            </a:r>
            <a:r>
              <a:rPr lang="zh-CN" altLang="zh-CN" sz="2400" dirty="0"/>
              <a:t>回报取决于第三方信用风险的金融合约，其将信用风险从贷款、债券等金融工具中分离出来进行组合和交易，专门用以转移和管理信用风险。</a:t>
            </a:r>
            <a:endParaRPr lang="en-US" altLang="zh-CN" sz="2400" dirty="0"/>
          </a:p>
          <a:p>
            <a:pPr>
              <a:defRPr/>
            </a:pPr>
            <a:r>
              <a:rPr lang="zh-CN" altLang="zh-CN" sz="2400" dirty="0"/>
              <a:t>信用违约互换（</a:t>
            </a:r>
            <a:r>
              <a:rPr lang="en-US" altLang="zh-CN" sz="2400" dirty="0"/>
              <a:t>credit default swaps</a:t>
            </a:r>
            <a:r>
              <a:rPr lang="zh-CN" altLang="zh-CN" sz="2400" dirty="0"/>
              <a:t>，</a:t>
            </a:r>
            <a:r>
              <a:rPr lang="en-US" altLang="zh-CN" sz="2400" dirty="0"/>
              <a:t>CDS</a:t>
            </a:r>
            <a:r>
              <a:rPr lang="zh-CN" altLang="zh-CN" sz="2400" dirty="0"/>
              <a:t>）</a:t>
            </a:r>
            <a:r>
              <a:rPr lang="zh-CN" altLang="en-US" sz="2400" dirty="0"/>
              <a:t>：</a:t>
            </a:r>
            <a:r>
              <a:rPr lang="en-US" altLang="zh-CN" sz="2400" dirty="0"/>
              <a:t>CDS</a:t>
            </a:r>
            <a:r>
              <a:rPr lang="zh-CN" altLang="zh-CN" sz="2400" dirty="0"/>
              <a:t>买方定期向</a:t>
            </a:r>
            <a:r>
              <a:rPr lang="en-US" altLang="zh-CN" sz="2400" dirty="0"/>
              <a:t>CDS</a:t>
            </a:r>
            <a:r>
              <a:rPr lang="zh-CN" altLang="zh-CN" sz="2400" dirty="0"/>
              <a:t>卖方支付一定费用，一旦出现事先约定的信用事件，</a:t>
            </a:r>
            <a:r>
              <a:rPr lang="en-US" altLang="zh-CN" sz="2400" dirty="0"/>
              <a:t>CDS</a:t>
            </a:r>
            <a:r>
              <a:rPr lang="zh-CN" altLang="zh-CN" sz="2400" dirty="0"/>
              <a:t>买方将有权从卖方手中获得补偿，合约终止。 </a:t>
            </a:r>
            <a:endParaRPr lang="en-US" altLang="zh-CN" sz="2400" dirty="0"/>
          </a:p>
          <a:p>
            <a:pPr>
              <a:defRPr/>
            </a:pPr>
            <a:endParaRPr lang="zh-CN" altLang="zh-CN" sz="2400" dirty="0"/>
          </a:p>
          <a:p>
            <a:pPr>
              <a:defRPr/>
            </a:pPr>
            <a:endParaRPr kumimoji="1" lang="zh-CN" altLang="en-US" dirty="0"/>
          </a:p>
        </p:txBody>
      </p:sp>
      <p:sp>
        <p:nvSpPr>
          <p:cNvPr id="49155" name="灯片编号占位符 3">
            <a:extLst>
              <a:ext uri="{FF2B5EF4-FFF2-40B4-BE49-F238E27FC236}">
                <a16:creationId xmlns:a16="http://schemas.microsoft.com/office/drawing/2014/main" id="{DBD7E0E4-4DFC-9C4C-9367-6B39368A7AB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D1C4FD2-4187-5B44-89F9-F127D277862D}" type="slidenum">
              <a:rPr lang="zh-CN" altLang="en-US" smtClean="0">
                <a:solidFill>
                  <a:srgbClr val="7F7F7F"/>
                </a:solidFill>
                <a:latin typeface="Adobe Jenson Pro Capt" panose="020A0503050201030203" pitchFamily="18" charset="0"/>
              </a:rPr>
              <a:pPr/>
              <a:t>25</a:t>
            </a:fld>
            <a:endParaRPr lang="zh-CN" altLang="en-US">
              <a:solidFill>
                <a:srgbClr val="7F7F7F"/>
              </a:solidFill>
              <a:latin typeface="Adobe Jenson Pro Capt" panose="020A0503050201030203" pitchFamily="18" charset="0"/>
            </a:endParaRPr>
          </a:p>
        </p:txBody>
      </p:sp>
      <p:pic>
        <p:nvPicPr>
          <p:cNvPr id="49156" name="图片 4">
            <a:extLst>
              <a:ext uri="{FF2B5EF4-FFF2-40B4-BE49-F238E27FC236}">
                <a16:creationId xmlns:a16="http://schemas.microsoft.com/office/drawing/2014/main" id="{42104A6A-4FEA-0044-AE71-9F2BBB5DB7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813" y="4008438"/>
            <a:ext cx="7642225" cy="188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a:extLst>
              <a:ext uri="{FF2B5EF4-FFF2-40B4-BE49-F238E27FC236}">
                <a16:creationId xmlns:a16="http://schemas.microsoft.com/office/drawing/2014/main" id="{97EC54D2-E0E6-6A49-864A-F70824B28D3A}"/>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信用衍生品</a:t>
            </a:r>
            <a:r>
              <a:rPr kumimoji="1" lang="en-US" altLang="zh-CN">
                <a:ea typeface="Adobe 黑体 Std R" panose="020B0400000000000000" pitchFamily="34" charset="-128"/>
              </a:rPr>
              <a:t>-II</a:t>
            </a:r>
            <a:endParaRPr kumimoji="1" lang="zh-CN" altLang="en-US">
              <a:ea typeface="Adobe 黑体 Std R" panose="020B0400000000000000" pitchFamily="34" charset="-128"/>
            </a:endParaRPr>
          </a:p>
        </p:txBody>
      </p:sp>
      <p:sp>
        <p:nvSpPr>
          <p:cNvPr id="3" name="内容占位符 2">
            <a:extLst>
              <a:ext uri="{FF2B5EF4-FFF2-40B4-BE49-F238E27FC236}">
                <a16:creationId xmlns:a16="http://schemas.microsoft.com/office/drawing/2014/main" id="{4C52DB29-7EBB-6845-8081-9CED9F7D7A5E}"/>
              </a:ext>
            </a:extLst>
          </p:cNvPr>
          <p:cNvSpPr>
            <a:spLocks noGrp="1"/>
          </p:cNvSpPr>
          <p:nvPr>
            <p:ph idx="1"/>
          </p:nvPr>
        </p:nvSpPr>
        <p:spPr>
          <a:xfrm>
            <a:off x="457200" y="1341438"/>
            <a:ext cx="8229600" cy="5183187"/>
          </a:xfrm>
        </p:spPr>
        <p:txBody>
          <a:bodyPr>
            <a:normAutofit fontScale="92500"/>
          </a:bodyPr>
          <a:lstStyle/>
          <a:p>
            <a:pPr>
              <a:defRPr/>
            </a:pPr>
            <a:r>
              <a:rPr lang="zh-CN" altLang="zh-CN" dirty="0"/>
              <a:t>篮子</a:t>
            </a:r>
            <a:r>
              <a:rPr lang="en-US" altLang="zh-CN" dirty="0"/>
              <a:t>CDS</a:t>
            </a:r>
            <a:r>
              <a:rPr lang="zh-CN" altLang="en-US" dirty="0"/>
              <a:t>：</a:t>
            </a:r>
            <a:r>
              <a:rPr lang="zh-CN" altLang="zh-CN" dirty="0"/>
              <a:t>以一篮子多个参考实体为标的的</a:t>
            </a:r>
            <a:r>
              <a:rPr lang="en-US" altLang="zh-CN" dirty="0"/>
              <a:t>CDS</a:t>
            </a:r>
            <a:r>
              <a:rPr lang="zh-CN" altLang="zh-CN" dirty="0"/>
              <a:t>，任何一家参考实体违约时均提供违约赔偿</a:t>
            </a:r>
            <a:endParaRPr lang="en-US" altLang="zh-CN" dirty="0"/>
          </a:p>
          <a:p>
            <a:pPr>
              <a:defRPr/>
            </a:pPr>
            <a:r>
              <a:rPr lang="zh-CN" altLang="zh-CN" dirty="0"/>
              <a:t>信用违约互换期权</a:t>
            </a:r>
            <a:r>
              <a:rPr lang="zh-CN" altLang="en-US" dirty="0"/>
              <a:t>：</a:t>
            </a:r>
            <a:r>
              <a:rPr lang="zh-CN" altLang="zh-CN" dirty="0"/>
              <a:t>以预先约定的行权价购买或出售</a:t>
            </a:r>
            <a:r>
              <a:rPr lang="en-US" altLang="zh-CN" dirty="0"/>
              <a:t>CDS</a:t>
            </a:r>
            <a:r>
              <a:rPr lang="zh-CN" altLang="zh-CN" dirty="0"/>
              <a:t>的权利</a:t>
            </a:r>
            <a:endParaRPr lang="en-US" altLang="zh-CN" dirty="0"/>
          </a:p>
          <a:p>
            <a:pPr>
              <a:defRPr/>
            </a:pPr>
            <a:r>
              <a:rPr lang="zh-CN" altLang="zh-CN" dirty="0"/>
              <a:t>信用联结票据</a:t>
            </a:r>
            <a:r>
              <a:rPr lang="zh-CN" altLang="en-US" dirty="0"/>
              <a:t>：</a:t>
            </a:r>
            <a:r>
              <a:rPr lang="zh-CN" altLang="zh-CN" dirty="0"/>
              <a:t>一种债务融资工具，</a:t>
            </a:r>
            <a:r>
              <a:rPr lang="zh-CN" altLang="en-US" dirty="0"/>
              <a:t>其</a:t>
            </a:r>
            <a:r>
              <a:rPr lang="zh-CN" altLang="zh-CN" dirty="0"/>
              <a:t>持有人承担的风险不是发行人的风险，而是</a:t>
            </a:r>
            <a:r>
              <a:rPr lang="en-US" altLang="zh-CN" dirty="0"/>
              <a:t>CLN</a:t>
            </a:r>
            <a:r>
              <a:rPr lang="zh-CN" altLang="zh-CN" dirty="0"/>
              <a:t>所挂钩标的的信用风险。可以视为债券和</a:t>
            </a:r>
            <a:r>
              <a:rPr lang="en-US" altLang="zh-CN" dirty="0"/>
              <a:t>CDS</a:t>
            </a:r>
            <a:r>
              <a:rPr lang="zh-CN" altLang="zh-CN" dirty="0"/>
              <a:t>的结合。</a:t>
            </a:r>
            <a:endParaRPr lang="en-US" altLang="zh-CN" dirty="0"/>
          </a:p>
          <a:p>
            <a:pPr>
              <a:defRPr/>
            </a:pPr>
            <a:r>
              <a:rPr lang="zh-CN" altLang="zh-CN" dirty="0"/>
              <a:t>合成型</a:t>
            </a:r>
            <a:r>
              <a:rPr lang="en-US" altLang="zh-CN" dirty="0"/>
              <a:t>CDO </a:t>
            </a:r>
            <a:r>
              <a:rPr lang="zh-CN" altLang="en-US" dirty="0"/>
              <a:t>：</a:t>
            </a:r>
            <a:r>
              <a:rPr lang="en-US" altLang="zh-CN" dirty="0"/>
              <a:t>CDS</a:t>
            </a:r>
            <a:r>
              <a:rPr lang="zh-CN" altLang="zh-CN" dirty="0"/>
              <a:t>与资产证券化设计结合产生</a:t>
            </a:r>
            <a:endParaRPr lang="en-US" altLang="zh-CN" dirty="0"/>
          </a:p>
          <a:p>
            <a:pPr>
              <a:defRPr/>
            </a:pPr>
            <a:r>
              <a:rPr lang="en-US" altLang="zh-CN" dirty="0"/>
              <a:t>CDS</a:t>
            </a:r>
            <a:r>
              <a:rPr lang="zh-CN" altLang="zh-CN" dirty="0"/>
              <a:t>指数</a:t>
            </a:r>
            <a:r>
              <a:rPr lang="zh-CN" altLang="en-US" dirty="0"/>
              <a:t>：</a:t>
            </a:r>
            <a:r>
              <a:rPr lang="zh-CN" altLang="zh-CN" dirty="0"/>
              <a:t>跟踪多个基础</a:t>
            </a:r>
            <a:r>
              <a:rPr lang="en-US" altLang="zh-CN" dirty="0"/>
              <a:t>CDS</a:t>
            </a:r>
            <a:r>
              <a:rPr lang="zh-CN" altLang="zh-CN" dirty="0"/>
              <a:t>的平均</a:t>
            </a:r>
            <a:r>
              <a:rPr lang="en-US" altLang="zh-CN" dirty="0"/>
              <a:t>CDS</a:t>
            </a:r>
            <a:r>
              <a:rPr lang="zh-CN" altLang="zh-CN" dirty="0"/>
              <a:t>利差、按一定标准编制的指数。 </a:t>
            </a:r>
            <a:endParaRPr kumimoji="1" lang="zh-CN" altLang="en-US" dirty="0"/>
          </a:p>
        </p:txBody>
      </p:sp>
      <p:sp>
        <p:nvSpPr>
          <p:cNvPr id="50179" name="灯片编号占位符 3">
            <a:extLst>
              <a:ext uri="{FF2B5EF4-FFF2-40B4-BE49-F238E27FC236}">
                <a16:creationId xmlns:a16="http://schemas.microsoft.com/office/drawing/2014/main" id="{1E2CDD83-87AF-2B4E-8F02-4D7FDDA4482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BF6547C-4627-714A-98BB-566835DFA862}" type="slidenum">
              <a:rPr lang="zh-CN" altLang="en-US" smtClean="0">
                <a:solidFill>
                  <a:srgbClr val="7F7F7F"/>
                </a:solidFill>
                <a:latin typeface="Adobe Jenson Pro Capt" panose="020A0503050201030203" pitchFamily="18" charset="0"/>
              </a:rPr>
              <a:pPr/>
              <a:t>26</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a:extLst>
              <a:ext uri="{FF2B5EF4-FFF2-40B4-BE49-F238E27FC236}">
                <a16:creationId xmlns:a16="http://schemas.microsoft.com/office/drawing/2014/main" id="{24D7DCD4-E0FB-A442-AC8F-3EDD2A17E721}"/>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信用衍生品</a:t>
            </a:r>
            <a:r>
              <a:rPr kumimoji="1" lang="en-US" altLang="zh-CN">
                <a:ea typeface="Adobe 黑体 Std R" panose="020B0400000000000000" pitchFamily="34" charset="-128"/>
              </a:rPr>
              <a:t>-III</a:t>
            </a:r>
            <a:endParaRPr kumimoji="1" lang="zh-CN" altLang="en-US">
              <a:ea typeface="Adobe 黑体 Std R" panose="020B0400000000000000" pitchFamily="34" charset="-128"/>
            </a:endParaRPr>
          </a:p>
        </p:txBody>
      </p:sp>
      <p:sp>
        <p:nvSpPr>
          <p:cNvPr id="3" name="内容占位符 2">
            <a:extLst>
              <a:ext uri="{FF2B5EF4-FFF2-40B4-BE49-F238E27FC236}">
                <a16:creationId xmlns:a16="http://schemas.microsoft.com/office/drawing/2014/main" id="{24F19399-6CAB-6645-8F76-9B1C9D6D343D}"/>
              </a:ext>
            </a:extLst>
          </p:cNvPr>
          <p:cNvSpPr>
            <a:spLocks noGrp="1"/>
          </p:cNvSpPr>
          <p:nvPr>
            <p:ph idx="1"/>
          </p:nvPr>
        </p:nvSpPr>
        <p:spPr>
          <a:xfrm>
            <a:off x="457200" y="1341438"/>
            <a:ext cx="8229600" cy="5183187"/>
          </a:xfrm>
        </p:spPr>
        <p:txBody>
          <a:bodyPr/>
          <a:lstStyle/>
          <a:p>
            <a:pPr>
              <a:defRPr/>
            </a:pPr>
            <a:r>
              <a:rPr lang="zh-CN" altLang="zh-CN" dirty="0"/>
              <a:t>信用利差期权</a:t>
            </a:r>
            <a:r>
              <a:rPr lang="zh-CN" altLang="en-US" dirty="0"/>
              <a:t>：</a:t>
            </a:r>
            <a:r>
              <a:rPr lang="zh-CN" altLang="zh-CN" dirty="0"/>
              <a:t>以某债权的信用利差为标的的期权合约。</a:t>
            </a:r>
            <a:endParaRPr lang="en-US" altLang="zh-CN" dirty="0"/>
          </a:p>
          <a:p>
            <a:pPr>
              <a:defRPr/>
            </a:pPr>
            <a:r>
              <a:rPr lang="zh-CN" altLang="zh-CN" dirty="0"/>
              <a:t>总收益互换（</a:t>
            </a:r>
            <a:r>
              <a:rPr lang="en-US" altLang="zh-CN" dirty="0"/>
              <a:t>Total Return Swaps</a:t>
            </a:r>
            <a:r>
              <a:rPr lang="zh-CN" altLang="zh-CN" dirty="0"/>
              <a:t>，</a:t>
            </a:r>
            <a:r>
              <a:rPr lang="en-US" altLang="zh-CN" dirty="0"/>
              <a:t>TRS</a:t>
            </a:r>
            <a:r>
              <a:rPr lang="zh-CN" altLang="zh-CN" dirty="0"/>
              <a:t>）</a:t>
            </a:r>
            <a:r>
              <a:rPr lang="zh-CN" altLang="en-US" dirty="0"/>
              <a:t>：</a:t>
            </a:r>
            <a:r>
              <a:rPr lang="zh-CN" altLang="zh-CN" dirty="0"/>
              <a:t>在未来约定期限内将一种或一篮子资产的总收益（包括现金流与资本利得或损失）与等值浮息债的利息（加或减利差）进行交换的产品</a:t>
            </a:r>
            <a:endParaRPr kumimoji="1" lang="zh-CN" altLang="en-US" dirty="0"/>
          </a:p>
        </p:txBody>
      </p:sp>
      <p:sp>
        <p:nvSpPr>
          <p:cNvPr id="51203" name="灯片编号占位符 3">
            <a:extLst>
              <a:ext uri="{FF2B5EF4-FFF2-40B4-BE49-F238E27FC236}">
                <a16:creationId xmlns:a16="http://schemas.microsoft.com/office/drawing/2014/main" id="{064B3E08-27DC-4B49-93B3-44B7CBCD51B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8A14C6D-8CE0-D644-97AA-5E500A03E23D}" type="slidenum">
              <a:rPr lang="zh-CN" altLang="en-US" smtClean="0">
                <a:solidFill>
                  <a:srgbClr val="7F7F7F"/>
                </a:solidFill>
                <a:latin typeface="Adobe Jenson Pro Capt" panose="020A0503050201030203" pitchFamily="18" charset="0"/>
              </a:rPr>
              <a:pPr/>
              <a:t>27</a:t>
            </a:fld>
            <a:endParaRPr lang="zh-CN" altLang="en-US">
              <a:solidFill>
                <a:srgbClr val="7F7F7F"/>
              </a:solidFill>
              <a:latin typeface="Adobe Jenson Pro Capt" panose="020A0503050201030203" pitchFamily="18" charset="0"/>
            </a:endParaRPr>
          </a:p>
        </p:txBody>
      </p:sp>
      <p:pic>
        <p:nvPicPr>
          <p:cNvPr id="51204" name="图片 4">
            <a:extLst>
              <a:ext uri="{FF2B5EF4-FFF2-40B4-BE49-F238E27FC236}">
                <a16:creationId xmlns:a16="http://schemas.microsoft.com/office/drawing/2014/main" id="{1299260E-2F6E-4241-A230-660C3CE10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343400"/>
            <a:ext cx="745490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a:extLst>
              <a:ext uri="{FF2B5EF4-FFF2-40B4-BE49-F238E27FC236}">
                <a16:creationId xmlns:a16="http://schemas.microsoft.com/office/drawing/2014/main" id="{00EFBB28-7F72-B948-9756-8A09E052AA28}"/>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中国市场上的信用衍生品</a:t>
            </a:r>
          </a:p>
        </p:txBody>
      </p:sp>
      <p:sp>
        <p:nvSpPr>
          <p:cNvPr id="3" name="内容占位符 2">
            <a:extLst>
              <a:ext uri="{FF2B5EF4-FFF2-40B4-BE49-F238E27FC236}">
                <a16:creationId xmlns:a16="http://schemas.microsoft.com/office/drawing/2014/main" id="{E341185B-104E-9048-B87F-2FD01B6CA669}"/>
              </a:ext>
            </a:extLst>
          </p:cNvPr>
          <p:cNvSpPr>
            <a:spLocks noGrp="1"/>
          </p:cNvSpPr>
          <p:nvPr>
            <p:ph idx="1"/>
          </p:nvPr>
        </p:nvSpPr>
        <p:spPr>
          <a:xfrm>
            <a:off x="457200" y="1341438"/>
            <a:ext cx="8229600" cy="5183187"/>
          </a:xfrm>
        </p:spPr>
        <p:txBody>
          <a:bodyPr>
            <a:normAutofit fontScale="92500" lnSpcReduction="10000"/>
          </a:bodyPr>
          <a:lstStyle/>
          <a:p>
            <a:pPr>
              <a:defRPr/>
            </a:pPr>
            <a:r>
              <a:rPr lang="en-US" altLang="zh-CN" dirty="0"/>
              <a:t>2010</a:t>
            </a:r>
            <a:r>
              <a:rPr lang="zh-CN" altLang="zh-CN" dirty="0"/>
              <a:t>年，中国银行间市场交易商协会启动中国市场上的信用风险缓释工具（</a:t>
            </a:r>
            <a:r>
              <a:rPr lang="en-US" altLang="zh-CN" dirty="0"/>
              <a:t>credit risk mitigation,</a:t>
            </a:r>
            <a:r>
              <a:rPr lang="zh-CN" altLang="en-US" dirty="0"/>
              <a:t> </a:t>
            </a:r>
            <a:r>
              <a:rPr lang="en-US" altLang="zh-CN" dirty="0"/>
              <a:t>CRM</a:t>
            </a:r>
            <a:r>
              <a:rPr lang="zh-CN" altLang="zh-CN" dirty="0"/>
              <a:t>），包括信用风险缓释合约（</a:t>
            </a:r>
            <a:r>
              <a:rPr lang="en-US" altLang="zh-CN" dirty="0"/>
              <a:t>credit risk mitigation agreement,</a:t>
            </a:r>
            <a:r>
              <a:rPr lang="zh-CN" altLang="en-US" dirty="0"/>
              <a:t> </a:t>
            </a:r>
            <a:r>
              <a:rPr lang="en-US" altLang="zh-CN" dirty="0"/>
              <a:t>CRMA</a:t>
            </a:r>
            <a:r>
              <a:rPr lang="zh-CN" altLang="zh-CN" dirty="0"/>
              <a:t>）和信用风险缓释凭证（</a:t>
            </a:r>
            <a:r>
              <a:rPr lang="en-US" altLang="zh-CN" dirty="0"/>
              <a:t>credit risk mitigation warrant, CRMW</a:t>
            </a:r>
            <a:r>
              <a:rPr lang="zh-CN" altLang="zh-CN" dirty="0"/>
              <a:t>）</a:t>
            </a:r>
            <a:endParaRPr lang="en-US" altLang="zh-CN" dirty="0"/>
          </a:p>
          <a:p>
            <a:pPr>
              <a:defRPr/>
            </a:pPr>
            <a:r>
              <a:rPr lang="zh-CN" altLang="en-US" dirty="0"/>
              <a:t>差异：</a:t>
            </a:r>
            <a:endParaRPr lang="en-US" altLang="zh-CN" dirty="0"/>
          </a:p>
          <a:p>
            <a:pPr lvl="1">
              <a:defRPr/>
            </a:pPr>
            <a:r>
              <a:rPr lang="zh-CN" altLang="zh-CN" dirty="0"/>
              <a:t>我国的</a:t>
            </a:r>
            <a:r>
              <a:rPr lang="en-US" altLang="zh-CN" dirty="0"/>
              <a:t>CRMA</a:t>
            </a:r>
            <a:r>
              <a:rPr lang="zh-CN" altLang="zh-CN" dirty="0"/>
              <a:t>和</a:t>
            </a:r>
            <a:r>
              <a:rPr lang="en-US" altLang="zh-CN" dirty="0"/>
              <a:t>CRMW</a:t>
            </a:r>
            <a:r>
              <a:rPr lang="zh-CN" altLang="zh-CN" dirty="0"/>
              <a:t>都是挂钩特定的单一债务，而不像</a:t>
            </a:r>
            <a:r>
              <a:rPr lang="en-US" altLang="zh-CN" dirty="0"/>
              <a:t>CDS</a:t>
            </a:r>
            <a:r>
              <a:rPr lang="zh-CN" altLang="zh-CN" dirty="0"/>
              <a:t>和</a:t>
            </a:r>
            <a:r>
              <a:rPr lang="en-US" altLang="zh-CN" dirty="0"/>
              <a:t>CLN</a:t>
            </a:r>
            <a:r>
              <a:rPr lang="zh-CN" altLang="zh-CN" dirty="0"/>
              <a:t>那样挂钩特定的发债实体；</a:t>
            </a:r>
            <a:endParaRPr lang="en-US" altLang="zh-CN" dirty="0"/>
          </a:p>
          <a:p>
            <a:pPr lvl="1">
              <a:defRPr/>
            </a:pPr>
            <a:r>
              <a:rPr lang="zh-CN" altLang="zh-CN" dirty="0"/>
              <a:t>尽管都是可交易的凭证类产品，</a:t>
            </a:r>
            <a:r>
              <a:rPr lang="en-US" altLang="zh-CN" dirty="0"/>
              <a:t>CRMW</a:t>
            </a:r>
            <a:r>
              <a:rPr lang="zh-CN" altLang="zh-CN" dirty="0"/>
              <a:t>的最初发行方是信用保护卖方，而</a:t>
            </a:r>
            <a:r>
              <a:rPr lang="en-US" altLang="zh-CN" dirty="0"/>
              <a:t>CLN</a:t>
            </a:r>
            <a:r>
              <a:rPr lang="zh-CN" altLang="zh-CN" dirty="0"/>
              <a:t>的买方是信用保护的卖方。</a:t>
            </a:r>
            <a:endParaRPr lang="en-US" altLang="zh-CN" dirty="0"/>
          </a:p>
          <a:p>
            <a:pPr>
              <a:defRPr/>
            </a:pPr>
            <a:r>
              <a:rPr lang="en-US" altLang="zh-CN" dirty="0"/>
              <a:t>2016</a:t>
            </a:r>
            <a:r>
              <a:rPr lang="zh-CN" altLang="zh-CN" dirty="0"/>
              <a:t>年</a:t>
            </a:r>
            <a:r>
              <a:rPr lang="en-US" altLang="zh-CN" dirty="0"/>
              <a:t>9</a:t>
            </a:r>
            <a:r>
              <a:rPr lang="zh-CN" altLang="zh-CN" dirty="0"/>
              <a:t>月</a:t>
            </a:r>
            <a:r>
              <a:rPr lang="en-US" altLang="zh-CN" dirty="0"/>
              <a:t>23</a:t>
            </a:r>
            <a:r>
              <a:rPr lang="zh-CN" altLang="zh-CN" dirty="0"/>
              <a:t>日，中国银行间市场交易商协会新增与国际市场工具更为一致的</a:t>
            </a:r>
            <a:r>
              <a:rPr lang="en-US" altLang="zh-CN" dirty="0"/>
              <a:t>CDS</a:t>
            </a:r>
            <a:r>
              <a:rPr lang="zh-CN" altLang="zh-CN" dirty="0"/>
              <a:t>和</a:t>
            </a:r>
            <a:r>
              <a:rPr lang="en-US" altLang="zh-CN" dirty="0"/>
              <a:t>CLN</a:t>
            </a:r>
            <a:endParaRPr lang="zh-CN" altLang="zh-CN" dirty="0"/>
          </a:p>
          <a:p>
            <a:pPr>
              <a:defRPr/>
            </a:pPr>
            <a:endParaRPr kumimoji="1" lang="zh-CN" altLang="en-US" dirty="0"/>
          </a:p>
        </p:txBody>
      </p:sp>
      <p:sp>
        <p:nvSpPr>
          <p:cNvPr id="52227" name="灯片编号占位符 3">
            <a:extLst>
              <a:ext uri="{FF2B5EF4-FFF2-40B4-BE49-F238E27FC236}">
                <a16:creationId xmlns:a16="http://schemas.microsoft.com/office/drawing/2014/main" id="{88C2E91B-32F9-6E49-8619-27A8AED6506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FDE18EC-FAB8-EE45-B29D-7DA6EC02E720}" type="slidenum">
              <a:rPr lang="zh-CN" altLang="en-US" smtClean="0">
                <a:solidFill>
                  <a:srgbClr val="7F7F7F"/>
                </a:solidFill>
                <a:latin typeface="Adobe Jenson Pro Capt" panose="020A0503050201030203" pitchFamily="18" charset="0"/>
              </a:rPr>
              <a:pPr/>
              <a:t>28</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EC79707C-CEE0-5748-8E49-48DFC77CAE93}"/>
              </a:ext>
            </a:extLst>
          </p:cNvPr>
          <p:cNvSpPr>
            <a:spLocks noGrp="1"/>
          </p:cNvSpPr>
          <p:nvPr>
            <p:ph type="title"/>
          </p:nvPr>
        </p:nvSpPr>
        <p:spPr>
          <a:xfrm>
            <a:off x="684213" y="2492375"/>
            <a:ext cx="7772400" cy="1362075"/>
          </a:xfrm>
        </p:spPr>
        <p:txBody>
          <a:bodyPr/>
          <a:lstStyle/>
          <a:p>
            <a:pPr>
              <a:defRPr/>
            </a:pPr>
            <a:r>
              <a:rPr lang="zh-CN" altLang="en-US" dirty="0"/>
              <a:t>第一节</a:t>
            </a:r>
          </a:p>
        </p:txBody>
      </p:sp>
      <p:sp>
        <p:nvSpPr>
          <p:cNvPr id="24578" name="文本占位符 4">
            <a:extLst>
              <a:ext uri="{FF2B5EF4-FFF2-40B4-BE49-F238E27FC236}">
                <a16:creationId xmlns:a16="http://schemas.microsoft.com/office/drawing/2014/main" id="{9E594D9E-EA5A-DF45-86C8-C3AE3749F65B}"/>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固定收益证券的定义与特征</a:t>
            </a:r>
          </a:p>
        </p:txBody>
      </p:sp>
      <p:sp>
        <p:nvSpPr>
          <p:cNvPr id="24579" name="灯片编号占位符 2">
            <a:extLst>
              <a:ext uri="{FF2B5EF4-FFF2-40B4-BE49-F238E27FC236}">
                <a16:creationId xmlns:a16="http://schemas.microsoft.com/office/drawing/2014/main" id="{D320C8FF-91AB-2742-A31E-43662D9EB50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CE94CBB-A265-1F4C-9B89-E51B810DABA6}" type="slidenum">
              <a:rPr lang="zh-CN" altLang="en-US" smtClean="0">
                <a:solidFill>
                  <a:srgbClr val="2A0015"/>
                </a:solidFill>
                <a:latin typeface="Adobe Jenson Pro Capt" panose="020A0503050201030203" pitchFamily="18" charset="0"/>
              </a:rPr>
              <a:pPr/>
              <a:t>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3">
            <a:extLst>
              <a:ext uri="{FF2B5EF4-FFF2-40B4-BE49-F238E27FC236}">
                <a16:creationId xmlns:a16="http://schemas.microsoft.com/office/drawing/2014/main" id="{03305CFB-83A1-F942-98E6-1D4303AE5F79}"/>
              </a:ext>
            </a:extLst>
          </p:cNvPr>
          <p:cNvSpPr>
            <a:spLocks noGrp="1" noChangeArrowheads="1"/>
          </p:cNvSpPr>
          <p:nvPr>
            <p:ph type="title"/>
          </p:nvPr>
        </p:nvSpPr>
        <p:spPr>
          <a:xfrm>
            <a:off x="684213" y="2492375"/>
            <a:ext cx="7772400" cy="1362075"/>
          </a:xfrm>
        </p:spPr>
        <p:txBody>
          <a:bodyPr/>
          <a:lstStyle/>
          <a:p>
            <a:r>
              <a:rPr lang="zh-CN" altLang="en-US" cap="none">
                <a:ea typeface="Adobe 黑体 Std R" panose="020B0400000000000000" pitchFamily="34" charset="-128"/>
              </a:rPr>
              <a:t>第四节</a:t>
            </a:r>
          </a:p>
        </p:txBody>
      </p:sp>
      <p:sp>
        <p:nvSpPr>
          <p:cNvPr id="53250" name="文本占位符 2">
            <a:extLst>
              <a:ext uri="{FF2B5EF4-FFF2-40B4-BE49-F238E27FC236}">
                <a16:creationId xmlns:a16="http://schemas.microsoft.com/office/drawing/2014/main" id="{25BA5F6B-01FF-9942-B7AA-A206345CD6EA}"/>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结构型债务工具</a:t>
            </a:r>
          </a:p>
        </p:txBody>
      </p:sp>
      <p:sp>
        <p:nvSpPr>
          <p:cNvPr id="53251" name="灯片编号占位符 1">
            <a:extLst>
              <a:ext uri="{FF2B5EF4-FFF2-40B4-BE49-F238E27FC236}">
                <a16:creationId xmlns:a16="http://schemas.microsoft.com/office/drawing/2014/main" id="{8717241A-4E1D-2445-99E5-FDC93521D83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049ED02-36F1-8345-9F57-ACCB61B305DA}" type="slidenum">
              <a:rPr lang="zh-CN" altLang="en-US" smtClean="0">
                <a:solidFill>
                  <a:srgbClr val="2A0015"/>
                </a:solidFill>
                <a:latin typeface="Adobe Jenson Pro Capt" panose="020A0503050201030203" pitchFamily="18" charset="0"/>
              </a:rPr>
              <a:pPr/>
              <a:t>29</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标题 1">
            <a:extLst>
              <a:ext uri="{FF2B5EF4-FFF2-40B4-BE49-F238E27FC236}">
                <a16:creationId xmlns:a16="http://schemas.microsoft.com/office/drawing/2014/main" id="{A24E0F24-E141-4B48-AA78-7F261851F5CC}"/>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在债务工具中嵌入衍生产品</a:t>
            </a:r>
          </a:p>
        </p:txBody>
      </p:sp>
      <p:sp>
        <p:nvSpPr>
          <p:cNvPr id="54274" name="文本占位符 2">
            <a:extLst>
              <a:ext uri="{FF2B5EF4-FFF2-40B4-BE49-F238E27FC236}">
                <a16:creationId xmlns:a16="http://schemas.microsoft.com/office/drawing/2014/main" id="{993FAA14-5760-1A49-8795-78740473F398}"/>
              </a:ext>
            </a:extLst>
          </p:cNvPr>
          <p:cNvSpPr>
            <a:spLocks noGrp="1" noChangeArrowheads="1"/>
          </p:cNvSpPr>
          <p:nvPr>
            <p:ph idx="1"/>
          </p:nvPr>
        </p:nvSpPr>
        <p:spPr>
          <a:xfrm>
            <a:off x="457200" y="1341438"/>
            <a:ext cx="8229600" cy="5183187"/>
          </a:xfrm>
        </p:spPr>
        <p:txBody>
          <a:bodyPr/>
          <a:lstStyle/>
          <a:p>
            <a:pPr>
              <a:buClr>
                <a:srgbClr val="28571F"/>
              </a:buClr>
            </a:pPr>
            <a:r>
              <a:rPr lang="zh-CN" altLang="en-US">
                <a:ea typeface="Adobe 楷体 Std R" panose="02020400000000000000" pitchFamily="18" charset="-128"/>
              </a:rPr>
              <a:t>含权债</a:t>
            </a:r>
            <a:endParaRPr lang="en-US" altLang="zh-CN">
              <a:ea typeface="Adobe 楷体 Std R" panose="02020400000000000000" pitchFamily="18" charset="-128"/>
            </a:endParaRPr>
          </a:p>
          <a:p>
            <a:pPr lvl="1"/>
            <a:r>
              <a:rPr lang="zh-CN" altLang="en-US">
                <a:ea typeface="Adobe 楷体 Std R" panose="02020400000000000000" pitchFamily="18" charset="-128"/>
              </a:rPr>
              <a:t>可赎回债（</a:t>
            </a:r>
            <a:r>
              <a:rPr lang="en-US" altLang="zh-CN">
                <a:ea typeface="Adobe 楷体 Std R" panose="02020400000000000000" pitchFamily="18" charset="-128"/>
              </a:rPr>
              <a:t>Callable bonds</a:t>
            </a:r>
            <a:r>
              <a:rPr lang="zh-CN" altLang="en-US">
                <a:ea typeface="Adobe 楷体 Std R" panose="02020400000000000000" pitchFamily="18" charset="-128"/>
              </a:rPr>
              <a:t>）：发行人有权买回</a:t>
            </a:r>
            <a:endParaRPr lang="en-US" altLang="zh-CN">
              <a:ea typeface="Adobe 楷体 Std R" panose="02020400000000000000" pitchFamily="18" charset="-128"/>
            </a:endParaRPr>
          </a:p>
          <a:p>
            <a:pPr lvl="1"/>
            <a:r>
              <a:rPr lang="zh-CN" altLang="en-US">
                <a:ea typeface="Adobe 楷体 Std R" panose="02020400000000000000" pitchFamily="18" charset="-128"/>
              </a:rPr>
              <a:t>可回售债（</a:t>
            </a:r>
            <a:r>
              <a:rPr lang="en-US" altLang="zh-CN">
                <a:ea typeface="Adobe 楷体 Std R" panose="02020400000000000000" pitchFamily="18" charset="-128"/>
              </a:rPr>
              <a:t>Puttable bonds</a:t>
            </a:r>
            <a:r>
              <a:rPr lang="zh-CN" altLang="en-US">
                <a:ea typeface="Adobe 楷体 Std R" panose="02020400000000000000" pitchFamily="18" charset="-128"/>
              </a:rPr>
              <a:t>）：投资者有权卖回</a:t>
            </a:r>
            <a:endParaRPr lang="en-US" altLang="zh-CN">
              <a:ea typeface="Adobe 楷体 Std R" panose="02020400000000000000" pitchFamily="18" charset="-128"/>
            </a:endParaRPr>
          </a:p>
          <a:p>
            <a:pPr lvl="1"/>
            <a:r>
              <a:rPr lang="zh-CN" altLang="en-US">
                <a:ea typeface="Adobe 楷体 Std R" panose="02020400000000000000" pitchFamily="18" charset="-128"/>
              </a:rPr>
              <a:t>可转换债（</a:t>
            </a:r>
            <a:r>
              <a:rPr lang="en-US" altLang="zh-CN">
                <a:ea typeface="Adobe 楷体 Std R" panose="02020400000000000000" pitchFamily="18" charset="-128"/>
              </a:rPr>
              <a:t>Convertible bonds</a:t>
            </a:r>
            <a:r>
              <a:rPr lang="zh-CN" altLang="en-US">
                <a:ea typeface="Adobe 楷体 Std R" panose="02020400000000000000" pitchFamily="18" charset="-128"/>
              </a:rPr>
              <a:t>）：投资者有权转股</a:t>
            </a:r>
            <a:endParaRPr lang="en-US" altLang="zh-CN">
              <a:ea typeface="Adobe 楷体 Std R" panose="02020400000000000000" pitchFamily="18" charset="-128"/>
            </a:endParaRPr>
          </a:p>
          <a:p>
            <a:pPr lvl="1"/>
            <a:r>
              <a:rPr lang="zh-CN" altLang="en-US">
                <a:ea typeface="Adobe 楷体 Std R" panose="02020400000000000000" pitchFamily="18" charset="-128"/>
              </a:rPr>
              <a:t>可分离债：债券和权证可分离</a:t>
            </a:r>
            <a:endParaRPr lang="en-US" altLang="zh-CN">
              <a:ea typeface="Adobe 楷体 Std R" panose="02020400000000000000" pitchFamily="18" charset="-128"/>
            </a:endParaRPr>
          </a:p>
          <a:p>
            <a:pPr lvl="1"/>
            <a:r>
              <a:rPr lang="zh-CN" altLang="en-US">
                <a:ea typeface="Adobe 楷体 Std R" panose="02020400000000000000" pitchFamily="18" charset="-128"/>
              </a:rPr>
              <a:t>可交换债券</a:t>
            </a:r>
            <a:r>
              <a:rPr lang="zh-CN" altLang="en-US">
                <a:ea typeface="Adobe 楷体 Std R" panose="02020400000000000000" pitchFamily="18" charset="-128"/>
                <a:sym typeface="Wingdings" pitchFamily="2" charset="2"/>
              </a:rPr>
              <a:t>（</a:t>
            </a:r>
            <a:r>
              <a:rPr lang="en-US" altLang="zh-CN">
                <a:ea typeface="Adobe 楷体 Std R" panose="02020400000000000000" pitchFamily="18" charset="-128"/>
                <a:sym typeface="Wingdings" pitchFamily="2" charset="2"/>
              </a:rPr>
              <a:t>Exchangeable</a:t>
            </a:r>
            <a:r>
              <a:rPr lang="zh-CN" altLang="en-US">
                <a:ea typeface="Adobe 楷体 Std R" panose="02020400000000000000" pitchFamily="18" charset="-128"/>
                <a:sym typeface="Wingdings" pitchFamily="2" charset="2"/>
              </a:rPr>
              <a:t> </a:t>
            </a:r>
            <a:r>
              <a:rPr lang="en-US" altLang="zh-CN">
                <a:ea typeface="Adobe 楷体 Std R" panose="02020400000000000000" pitchFamily="18" charset="-128"/>
                <a:sym typeface="Wingdings" pitchFamily="2" charset="2"/>
              </a:rPr>
              <a:t>bonds</a:t>
            </a:r>
            <a:r>
              <a:rPr lang="zh-CN" altLang="en-US">
                <a:ea typeface="Adobe 楷体 Std R" panose="02020400000000000000" pitchFamily="18" charset="-128"/>
                <a:sym typeface="Wingdings" pitchFamily="2" charset="2"/>
              </a:rPr>
              <a:t>）：投资者有权交换其他公司股票</a:t>
            </a: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收益联结型产品</a:t>
            </a:r>
            <a:endParaRPr lang="en-US" altLang="zh-CN">
              <a:ea typeface="Adobe 楷体 Std R" panose="02020400000000000000" pitchFamily="18" charset="-128"/>
            </a:endParaRPr>
          </a:p>
          <a:p>
            <a:pPr lvl="1">
              <a:buClr>
                <a:srgbClr val="28571F"/>
              </a:buClr>
            </a:pPr>
            <a:r>
              <a:rPr lang="zh-CN" altLang="zh-CN">
                <a:ea typeface="Adobe 楷体 Std R" panose="02020400000000000000" pitchFamily="18" charset="-128"/>
              </a:rPr>
              <a:t>固定收益证券未来的收益与某个事先设定的资产价格挂钩 </a:t>
            </a:r>
            <a:endParaRPr lang="zh-CN" altLang="en-US">
              <a:ea typeface="Adobe 楷体 Std R" panose="02020400000000000000" pitchFamily="18" charset="-128"/>
            </a:endParaRPr>
          </a:p>
        </p:txBody>
      </p:sp>
      <p:sp>
        <p:nvSpPr>
          <p:cNvPr id="54275" name="灯片编号占位符 1">
            <a:extLst>
              <a:ext uri="{FF2B5EF4-FFF2-40B4-BE49-F238E27FC236}">
                <a16:creationId xmlns:a16="http://schemas.microsoft.com/office/drawing/2014/main" id="{6F9D2927-ADA9-D24F-BC69-28DDF5E98D4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89D500F-A5A0-2449-B9E3-3D8C991491F0}" type="slidenum">
              <a:rPr lang="zh-CN" altLang="en-US" smtClean="0">
                <a:solidFill>
                  <a:srgbClr val="7F7F7F"/>
                </a:solidFill>
                <a:latin typeface="Adobe Jenson Pro Capt" panose="020A0503050201030203" pitchFamily="18" charset="0"/>
              </a:rPr>
              <a:pPr/>
              <a:t>30</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a:extLst>
              <a:ext uri="{FF2B5EF4-FFF2-40B4-BE49-F238E27FC236}">
                <a16:creationId xmlns:a16="http://schemas.microsoft.com/office/drawing/2014/main" id="{C6DC8AC9-94CD-5543-973D-17A169315DA3}"/>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资产支持证券</a:t>
            </a:r>
          </a:p>
        </p:txBody>
      </p:sp>
      <p:sp>
        <p:nvSpPr>
          <p:cNvPr id="3" name="内容占位符 2">
            <a:extLst>
              <a:ext uri="{FF2B5EF4-FFF2-40B4-BE49-F238E27FC236}">
                <a16:creationId xmlns:a16="http://schemas.microsoft.com/office/drawing/2014/main" id="{17542EE0-1CAE-3849-ACB7-57DB124B8438}"/>
              </a:ext>
            </a:extLst>
          </p:cNvPr>
          <p:cNvSpPr>
            <a:spLocks noGrp="1"/>
          </p:cNvSpPr>
          <p:nvPr>
            <p:ph idx="1"/>
          </p:nvPr>
        </p:nvSpPr>
        <p:spPr>
          <a:xfrm>
            <a:off x="457200" y="1341438"/>
            <a:ext cx="8229600" cy="5183187"/>
          </a:xfrm>
        </p:spPr>
        <p:txBody>
          <a:bodyPr/>
          <a:lstStyle/>
          <a:p>
            <a:pPr>
              <a:defRPr/>
            </a:pPr>
            <a:r>
              <a:rPr kumimoji="1" lang="zh-CN" altLang="en-US" dirty="0"/>
              <a:t>资产证券化：</a:t>
            </a:r>
            <a:r>
              <a:rPr lang="zh-CN" altLang="zh-CN" dirty="0"/>
              <a:t>将特定资产打包在一起、以整个资产池的未来现金流为支持来发行证券，发行得到的产品称为“资产支持证券”（</a:t>
            </a:r>
            <a:r>
              <a:rPr lang="en-US" altLang="zh-CN" dirty="0"/>
              <a:t>asset-backed securities</a:t>
            </a:r>
            <a:r>
              <a:rPr lang="zh-CN" altLang="zh-CN" dirty="0"/>
              <a:t>，</a:t>
            </a:r>
            <a:r>
              <a:rPr lang="en-US" altLang="zh-CN" dirty="0"/>
              <a:t>ABS</a:t>
            </a:r>
            <a:r>
              <a:rPr lang="zh-CN" altLang="zh-CN" dirty="0"/>
              <a:t>）。</a:t>
            </a:r>
            <a:endParaRPr lang="en-US" altLang="zh-CN" dirty="0"/>
          </a:p>
          <a:p>
            <a:pPr>
              <a:defRPr/>
            </a:pPr>
            <a:r>
              <a:rPr lang="zh-CN" altLang="zh-CN" dirty="0"/>
              <a:t> </a:t>
            </a:r>
            <a:r>
              <a:rPr lang="zh-CN" altLang="en-US" dirty="0"/>
              <a:t>复杂之处</a:t>
            </a:r>
            <a:endParaRPr lang="en-US" altLang="zh-CN" dirty="0"/>
          </a:p>
          <a:p>
            <a:pPr lvl="1">
              <a:defRPr/>
            </a:pPr>
            <a:r>
              <a:rPr lang="zh-CN" altLang="zh-CN" dirty="0"/>
              <a:t>优先</a:t>
            </a:r>
            <a:r>
              <a:rPr lang="en-US" altLang="zh-CN" dirty="0"/>
              <a:t>/</a:t>
            </a:r>
            <a:r>
              <a:rPr lang="zh-CN" altLang="zh-CN" dirty="0"/>
              <a:t>次级结构</a:t>
            </a:r>
            <a:endParaRPr lang="en-US" altLang="zh-CN" dirty="0"/>
          </a:p>
          <a:p>
            <a:pPr lvl="1">
              <a:defRPr/>
            </a:pPr>
            <a:r>
              <a:rPr lang="zh-CN" altLang="zh-CN" dirty="0"/>
              <a:t>基础资产可能存在提前偿付的问题，</a:t>
            </a:r>
            <a:r>
              <a:rPr lang="zh-CN" altLang="en-US" dirty="0"/>
              <a:t>一方面这意味着内嵌期权，另一方面往往相应有一些结构设计来保证特定层级现金流的稳定，加大了复杂度</a:t>
            </a:r>
            <a:endParaRPr kumimoji="1" lang="zh-CN" altLang="en-US" dirty="0"/>
          </a:p>
        </p:txBody>
      </p:sp>
      <p:sp>
        <p:nvSpPr>
          <p:cNvPr id="55299" name="灯片编号占位符 3">
            <a:extLst>
              <a:ext uri="{FF2B5EF4-FFF2-40B4-BE49-F238E27FC236}">
                <a16:creationId xmlns:a16="http://schemas.microsoft.com/office/drawing/2014/main" id="{29F4DD7F-82F1-A547-8C65-EEECAD02952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9D55A0E-3CB6-AF4E-A420-7717618B3557}" type="slidenum">
              <a:rPr lang="zh-CN" altLang="en-US" smtClean="0">
                <a:solidFill>
                  <a:srgbClr val="7F7F7F"/>
                </a:solidFill>
                <a:latin typeface="Adobe Jenson Pro Capt" panose="020A0503050201030203" pitchFamily="18" charset="0"/>
              </a:rPr>
              <a:pPr/>
              <a:t>31</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3">
            <a:extLst>
              <a:ext uri="{FF2B5EF4-FFF2-40B4-BE49-F238E27FC236}">
                <a16:creationId xmlns:a16="http://schemas.microsoft.com/office/drawing/2014/main" id="{38EFF48B-5917-3241-8B12-3C61CDF93567}"/>
              </a:ext>
            </a:extLst>
          </p:cNvPr>
          <p:cNvSpPr>
            <a:spLocks noGrp="1" noChangeArrowheads="1"/>
          </p:cNvSpPr>
          <p:nvPr>
            <p:ph type="title"/>
          </p:nvPr>
        </p:nvSpPr>
        <p:spPr>
          <a:xfrm>
            <a:off x="684213" y="2492375"/>
            <a:ext cx="7772400" cy="1362075"/>
          </a:xfrm>
        </p:spPr>
        <p:txBody>
          <a:bodyPr/>
          <a:lstStyle/>
          <a:p>
            <a:r>
              <a:rPr lang="zh-CN" altLang="en-US" cap="none">
                <a:ea typeface="Adobe 黑体 Std R" panose="020B0400000000000000" pitchFamily="34" charset="-128"/>
              </a:rPr>
              <a:t>第五节</a:t>
            </a:r>
          </a:p>
        </p:txBody>
      </p:sp>
      <p:sp>
        <p:nvSpPr>
          <p:cNvPr id="56322" name="文本占位符 2">
            <a:extLst>
              <a:ext uri="{FF2B5EF4-FFF2-40B4-BE49-F238E27FC236}">
                <a16:creationId xmlns:a16="http://schemas.microsoft.com/office/drawing/2014/main" id="{3F14F285-1BF6-694D-83AF-D50B242FA465}"/>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固定收益证券市场</a:t>
            </a:r>
          </a:p>
        </p:txBody>
      </p:sp>
      <p:sp>
        <p:nvSpPr>
          <p:cNvPr id="56323" name="灯片编号占位符 1">
            <a:extLst>
              <a:ext uri="{FF2B5EF4-FFF2-40B4-BE49-F238E27FC236}">
                <a16:creationId xmlns:a16="http://schemas.microsoft.com/office/drawing/2014/main" id="{67C92BD7-B9B6-474B-AC08-A718731904A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1062BA0-C7A1-3E46-BB08-2B697629B595}" type="slidenum">
              <a:rPr lang="zh-CN" altLang="en-US" smtClean="0">
                <a:solidFill>
                  <a:srgbClr val="2A0015"/>
                </a:solidFill>
                <a:latin typeface="Adobe Jenson Pro Capt" panose="020A0503050201030203" pitchFamily="18" charset="0"/>
              </a:rPr>
              <a:pPr/>
              <a:t>32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a:extLst>
              <a:ext uri="{FF2B5EF4-FFF2-40B4-BE49-F238E27FC236}">
                <a16:creationId xmlns:a16="http://schemas.microsoft.com/office/drawing/2014/main" id="{A609BB1C-3303-1C4B-9838-CCF9A2DA6671}"/>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一级市场机制</a:t>
            </a:r>
          </a:p>
        </p:txBody>
      </p:sp>
      <p:sp>
        <p:nvSpPr>
          <p:cNvPr id="51203" name="文本占位符 2">
            <a:extLst>
              <a:ext uri="{FF2B5EF4-FFF2-40B4-BE49-F238E27FC236}">
                <a16:creationId xmlns:a16="http://schemas.microsoft.com/office/drawing/2014/main" id="{0A3CB861-20BE-874C-B9EA-C339F0F84206}"/>
              </a:ext>
            </a:extLst>
          </p:cNvPr>
          <p:cNvSpPr>
            <a:spLocks noGrp="1" noChangeArrowheads="1"/>
          </p:cNvSpPr>
          <p:nvPr>
            <p:ph idx="1"/>
          </p:nvPr>
        </p:nvSpPr>
        <p:spPr>
          <a:xfrm>
            <a:off x="457200" y="1341438"/>
            <a:ext cx="8229600" cy="5183187"/>
          </a:xfrm>
        </p:spPr>
        <p:txBody>
          <a:bodyPr/>
          <a:lstStyle/>
          <a:p>
            <a:pPr>
              <a:buClr>
                <a:srgbClr val="28571F"/>
              </a:buClr>
              <a:defRPr/>
            </a:pPr>
            <a:r>
              <a:rPr lang="zh-CN" altLang="en-US" dirty="0">
                <a:ea typeface="Adobe 楷体 Std R" panose="02020400000000000000" pitchFamily="18" charset="-128"/>
              </a:rPr>
              <a:t>发行方式：私募发行和公募发行</a:t>
            </a:r>
            <a:endParaRPr lang="en-US" altLang="zh-CN" dirty="0">
              <a:ea typeface="Adobe 楷体 Std R" panose="02020400000000000000" pitchFamily="18" charset="-128"/>
            </a:endParaRPr>
          </a:p>
          <a:p>
            <a:pPr>
              <a:buClr>
                <a:srgbClr val="28571F"/>
              </a:buClr>
              <a:defRPr/>
            </a:pPr>
            <a:r>
              <a:rPr lang="zh-CN" altLang="en-US" dirty="0">
                <a:ea typeface="Adobe 楷体 Std R" panose="02020400000000000000" pitchFamily="18" charset="-128"/>
              </a:rPr>
              <a:t>承销方式：包销和代销</a:t>
            </a:r>
            <a:endParaRPr lang="en-US" altLang="zh-CN" dirty="0">
              <a:ea typeface="Adobe 楷体 Std R" panose="02020400000000000000" pitchFamily="18" charset="-128"/>
            </a:endParaRPr>
          </a:p>
          <a:p>
            <a:pPr>
              <a:buClr>
                <a:srgbClr val="28571F"/>
              </a:buClr>
              <a:defRPr/>
            </a:pPr>
            <a:r>
              <a:rPr lang="zh-CN" altLang="en-US" dirty="0">
                <a:ea typeface="Adobe 楷体 Std R" panose="02020400000000000000" pitchFamily="18" charset="-128"/>
              </a:rPr>
              <a:t>发行价格确定方式</a:t>
            </a:r>
            <a:endParaRPr lang="en-US" altLang="zh-CN" dirty="0">
              <a:ea typeface="Adobe 楷体 Std R" panose="02020400000000000000" pitchFamily="18" charset="-128"/>
            </a:endParaRPr>
          </a:p>
          <a:p>
            <a:pPr lvl="1">
              <a:buClr>
                <a:srgbClr val="28571F"/>
              </a:buClr>
              <a:defRPr/>
            </a:pPr>
            <a:r>
              <a:rPr lang="zh-CN" altLang="en-US" dirty="0">
                <a:ea typeface="Adobe 楷体 Std R" panose="02020400000000000000" pitchFamily="18" charset="-128"/>
              </a:rPr>
              <a:t>招标发行：</a:t>
            </a:r>
            <a:endParaRPr lang="en-US" altLang="zh-CN" dirty="0">
              <a:ea typeface="Adobe 楷体 Std R" panose="02020400000000000000" pitchFamily="18" charset="-128"/>
            </a:endParaRPr>
          </a:p>
          <a:p>
            <a:pPr lvl="2">
              <a:defRPr/>
            </a:pPr>
            <a:r>
              <a:rPr lang="zh-CN" altLang="en-US" dirty="0">
                <a:ea typeface="Adobe 楷体 Std R" panose="02020400000000000000" pitchFamily="18" charset="-128"/>
              </a:rPr>
              <a:t>非竞争性招标：</a:t>
            </a:r>
            <a:r>
              <a:rPr lang="zh-CN" altLang="zh-CN" dirty="0"/>
              <a:t>投标人只需提交竞买的数量 </a:t>
            </a:r>
            <a:endParaRPr lang="en-US" altLang="zh-CN" dirty="0">
              <a:ea typeface="Adobe 楷体 Std R" panose="02020400000000000000" pitchFamily="18" charset="-128"/>
            </a:endParaRPr>
          </a:p>
          <a:p>
            <a:pPr lvl="2">
              <a:defRPr/>
            </a:pPr>
            <a:r>
              <a:rPr lang="zh-CN" altLang="en-US" dirty="0">
                <a:ea typeface="Adobe 楷体 Std R" panose="02020400000000000000" pitchFamily="18" charset="-128"/>
              </a:rPr>
              <a:t>竞争性招标：</a:t>
            </a:r>
            <a:r>
              <a:rPr lang="zh-CN" altLang="zh-CN" dirty="0"/>
              <a:t>投标人同时需要提交竞买的价格和数量 </a:t>
            </a:r>
            <a:endParaRPr lang="en-US" altLang="zh-CN" dirty="0"/>
          </a:p>
          <a:p>
            <a:pPr lvl="2">
              <a:defRPr/>
            </a:pPr>
            <a:r>
              <a:rPr lang="zh-CN" altLang="en-US" dirty="0">
                <a:ea typeface="Adobe 楷体 Std R" panose="02020400000000000000" pitchFamily="18" charset="-128"/>
              </a:rPr>
              <a:t>价格确定：</a:t>
            </a:r>
            <a:r>
              <a:rPr lang="zh-CN" altLang="zh-CN" dirty="0"/>
              <a:t>单一价格和修正的多重价格（混合式） </a:t>
            </a:r>
            <a:endParaRPr lang="en-US" altLang="zh-CN" dirty="0">
              <a:ea typeface="Adobe 楷体 Std R" panose="02020400000000000000" pitchFamily="18" charset="-128"/>
            </a:endParaRPr>
          </a:p>
          <a:p>
            <a:pPr lvl="1">
              <a:defRPr/>
            </a:pPr>
            <a:r>
              <a:rPr lang="zh-CN" altLang="en-US" dirty="0">
                <a:ea typeface="Adobe 楷体 Std R" panose="02020400000000000000" pitchFamily="18" charset="-128"/>
              </a:rPr>
              <a:t>簿记建档发行</a:t>
            </a:r>
            <a:endParaRPr lang="en-US" altLang="zh-CN" dirty="0">
              <a:ea typeface="Adobe 楷体 Std R" panose="02020400000000000000" pitchFamily="18" charset="-128"/>
            </a:endParaRPr>
          </a:p>
          <a:p>
            <a:pPr>
              <a:defRPr/>
            </a:pPr>
            <a:r>
              <a:rPr lang="zh-CN" altLang="zh-CN" dirty="0"/>
              <a:t>预发行制度（</a:t>
            </a:r>
            <a:r>
              <a:rPr lang="en-US" altLang="zh-CN" dirty="0"/>
              <a:t>when-issued trading</a:t>
            </a:r>
            <a:r>
              <a:rPr lang="zh-CN" altLang="zh-CN" dirty="0"/>
              <a:t>）</a:t>
            </a:r>
            <a:endParaRPr lang="zh-CN" altLang="en-US" dirty="0">
              <a:ea typeface="Adobe 楷体 Std R" panose="02020400000000000000" pitchFamily="18" charset="-128"/>
            </a:endParaRPr>
          </a:p>
        </p:txBody>
      </p:sp>
      <p:sp>
        <p:nvSpPr>
          <p:cNvPr id="57347" name="灯片编号占位符 1">
            <a:extLst>
              <a:ext uri="{FF2B5EF4-FFF2-40B4-BE49-F238E27FC236}">
                <a16:creationId xmlns:a16="http://schemas.microsoft.com/office/drawing/2014/main" id="{AF6FD249-AB4F-6E45-964C-D6C9020728F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AAAAF45-1863-6548-AE42-3DEB294FD3A8}" type="slidenum">
              <a:rPr lang="zh-CN" altLang="en-US" smtClean="0">
                <a:solidFill>
                  <a:srgbClr val="7F7F7F"/>
                </a:solidFill>
                <a:latin typeface="Adobe Jenson Pro Capt" panose="020A0503050201030203" pitchFamily="18" charset="0"/>
              </a:rPr>
              <a:pPr/>
              <a:t>33</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a:extLst>
              <a:ext uri="{FF2B5EF4-FFF2-40B4-BE49-F238E27FC236}">
                <a16:creationId xmlns:a16="http://schemas.microsoft.com/office/drawing/2014/main" id="{58768C34-9035-E941-A356-AEABDE598B13}"/>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二级市场机制</a:t>
            </a:r>
          </a:p>
        </p:txBody>
      </p:sp>
      <p:sp>
        <p:nvSpPr>
          <p:cNvPr id="3" name="内容占位符 2">
            <a:extLst>
              <a:ext uri="{FF2B5EF4-FFF2-40B4-BE49-F238E27FC236}">
                <a16:creationId xmlns:a16="http://schemas.microsoft.com/office/drawing/2014/main" id="{BD0BA146-495D-924F-B95C-8B620ACF89AC}"/>
              </a:ext>
            </a:extLst>
          </p:cNvPr>
          <p:cNvSpPr>
            <a:spLocks noGrp="1"/>
          </p:cNvSpPr>
          <p:nvPr>
            <p:ph idx="1"/>
          </p:nvPr>
        </p:nvSpPr>
        <p:spPr>
          <a:xfrm>
            <a:off x="457200" y="1341438"/>
            <a:ext cx="8229600" cy="5183187"/>
          </a:xfrm>
        </p:spPr>
        <p:txBody>
          <a:bodyPr/>
          <a:lstStyle/>
          <a:p>
            <a:pPr>
              <a:defRPr/>
            </a:pPr>
            <a:r>
              <a:rPr lang="zh-CN" altLang="zh-CN" dirty="0"/>
              <a:t>中国的固定收益证券市场由上海和深圳交易所的债券交易、银行间市场以及银行对客户的柜台市场组成，后两者都属于</a:t>
            </a:r>
            <a:r>
              <a:rPr lang="en-US" altLang="zh-CN" dirty="0"/>
              <a:t>OTC</a:t>
            </a:r>
            <a:r>
              <a:rPr lang="zh-CN" altLang="zh-CN" dirty="0"/>
              <a:t>市场。</a:t>
            </a:r>
          </a:p>
          <a:p>
            <a:pPr>
              <a:defRPr/>
            </a:pPr>
            <a:r>
              <a:rPr lang="zh-CN" altLang="zh-CN" dirty="0"/>
              <a:t>中国银行间市场主要的交易方式包括询价、做市报价、请求报价、指示性报价、匿名点击、活跃券扫单成交等。 </a:t>
            </a:r>
            <a:endParaRPr kumimoji="1" lang="zh-CN" altLang="en-US" dirty="0"/>
          </a:p>
        </p:txBody>
      </p:sp>
      <p:sp>
        <p:nvSpPr>
          <p:cNvPr id="58371" name="灯片编号占位符 3">
            <a:extLst>
              <a:ext uri="{FF2B5EF4-FFF2-40B4-BE49-F238E27FC236}">
                <a16:creationId xmlns:a16="http://schemas.microsoft.com/office/drawing/2014/main" id="{60F4153F-B5EC-CA49-B7F0-4B23EE15877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BE03981-DBE9-8342-9E3B-50081D471947}" type="slidenum">
              <a:rPr lang="zh-CN" altLang="en-US" smtClean="0">
                <a:solidFill>
                  <a:srgbClr val="7F7F7F"/>
                </a:solidFill>
                <a:latin typeface="Adobe Jenson Pro Capt" panose="020A0503050201030203" pitchFamily="18" charset="0"/>
              </a:rPr>
              <a:pPr/>
              <a:t>34</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a:extLst>
              <a:ext uri="{FF2B5EF4-FFF2-40B4-BE49-F238E27FC236}">
                <a16:creationId xmlns:a16="http://schemas.microsoft.com/office/drawing/2014/main" id="{5CED01C3-491E-8844-9090-B05AA2C4BEFD}"/>
              </a:ext>
            </a:extLst>
          </p:cNvPr>
          <p:cNvSpPr>
            <a:spLocks noGrp="1" noChangeArrowheads="1"/>
          </p:cNvSpPr>
          <p:nvPr>
            <p:ph type="title"/>
          </p:nvPr>
        </p:nvSpPr>
        <p:spPr>
          <a:xfrm>
            <a:off x="492125" y="76200"/>
            <a:ext cx="8229600" cy="846138"/>
          </a:xfrm>
        </p:spPr>
        <p:txBody>
          <a:bodyPr>
            <a:normAutofit fontScale="90000"/>
          </a:bodyPr>
          <a:lstStyle/>
          <a:p>
            <a:pPr>
              <a:defRPr/>
            </a:pPr>
            <a:r>
              <a:rPr lang="zh-CN" altLang="en-US" dirty="0">
                <a:ea typeface="Adobe 黑体 Std R" panose="020B0400000000000000" pitchFamily="34" charset="-128"/>
              </a:rPr>
              <a:t>固定收益证券市场与股票市场：美国</a:t>
            </a:r>
          </a:p>
        </p:txBody>
      </p:sp>
      <p:sp>
        <p:nvSpPr>
          <p:cNvPr id="59394" name="灯片编号占位符 1">
            <a:extLst>
              <a:ext uri="{FF2B5EF4-FFF2-40B4-BE49-F238E27FC236}">
                <a16:creationId xmlns:a16="http://schemas.microsoft.com/office/drawing/2014/main" id="{9C1D7AC5-F22A-3646-A3FD-0360E66CB06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48509E6-71FA-BD48-AD2E-03A656FD2604}" type="slidenum">
              <a:rPr lang="zh-CN" altLang="en-US" smtClean="0">
                <a:solidFill>
                  <a:srgbClr val="7F7F7F"/>
                </a:solidFill>
                <a:latin typeface="Adobe Jenson Pro Capt" panose="020A0503050201030203" pitchFamily="18" charset="0"/>
              </a:rPr>
              <a:pPr/>
              <a:t>35</a:t>
            </a:fld>
            <a:endParaRPr lang="zh-CN" altLang="en-US">
              <a:solidFill>
                <a:srgbClr val="7F7F7F"/>
              </a:solidFill>
              <a:latin typeface="Adobe Jenson Pro Capt" panose="020A0503050201030203" pitchFamily="18" charset="0"/>
            </a:endParaRPr>
          </a:p>
        </p:txBody>
      </p:sp>
      <p:pic>
        <p:nvPicPr>
          <p:cNvPr id="59395" name="图片 4">
            <a:extLst>
              <a:ext uri="{FF2B5EF4-FFF2-40B4-BE49-F238E27FC236}">
                <a16:creationId xmlns:a16="http://schemas.microsoft.com/office/drawing/2014/main" id="{DA93EF06-CA95-BC40-A257-56C8FF5DF9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8" y="1363663"/>
            <a:ext cx="9144000"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a:extLst>
              <a:ext uri="{FF2B5EF4-FFF2-40B4-BE49-F238E27FC236}">
                <a16:creationId xmlns:a16="http://schemas.microsoft.com/office/drawing/2014/main" id="{58A8FDAC-95DE-5A40-8060-CBA9EE4A67B5}"/>
              </a:ext>
            </a:extLst>
          </p:cNvPr>
          <p:cNvSpPr>
            <a:spLocks noGrp="1" noChangeArrowheads="1"/>
          </p:cNvSpPr>
          <p:nvPr>
            <p:ph type="title"/>
          </p:nvPr>
        </p:nvSpPr>
        <p:spPr>
          <a:xfrm>
            <a:off x="492125" y="76200"/>
            <a:ext cx="8229600" cy="846138"/>
          </a:xfrm>
        </p:spPr>
        <p:txBody>
          <a:bodyPr>
            <a:normAutofit fontScale="90000"/>
          </a:bodyPr>
          <a:lstStyle/>
          <a:p>
            <a:pPr>
              <a:defRPr/>
            </a:pPr>
            <a:r>
              <a:rPr lang="zh-CN" altLang="en-US" dirty="0">
                <a:ea typeface="Adobe 黑体 Std R" panose="020B0400000000000000" pitchFamily="34" charset="-128"/>
              </a:rPr>
              <a:t>固定收益证券市场与股票市场：中国</a:t>
            </a:r>
          </a:p>
        </p:txBody>
      </p:sp>
      <p:sp>
        <p:nvSpPr>
          <p:cNvPr id="61442" name="灯片编号占位符 1">
            <a:extLst>
              <a:ext uri="{FF2B5EF4-FFF2-40B4-BE49-F238E27FC236}">
                <a16:creationId xmlns:a16="http://schemas.microsoft.com/office/drawing/2014/main" id="{4ED241AD-E068-9944-992E-A97AECF2652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954E006-121D-4C4C-B1CE-A8CAC02230F4}" type="slidenum">
              <a:rPr lang="zh-CN" altLang="en-US" smtClean="0">
                <a:solidFill>
                  <a:srgbClr val="7F7F7F"/>
                </a:solidFill>
                <a:latin typeface="Adobe Jenson Pro Capt" panose="020A0503050201030203" pitchFamily="18" charset="0"/>
              </a:rPr>
              <a:pPr/>
              <a:t>36</a:t>
            </a:fld>
            <a:endParaRPr lang="zh-CN" altLang="en-US">
              <a:solidFill>
                <a:srgbClr val="7F7F7F"/>
              </a:solidFill>
              <a:latin typeface="Adobe Jenson Pro Capt" panose="020A0503050201030203" pitchFamily="18" charset="0"/>
            </a:endParaRPr>
          </a:p>
        </p:txBody>
      </p:sp>
      <p:pic>
        <p:nvPicPr>
          <p:cNvPr id="61443" name="图片 4">
            <a:extLst>
              <a:ext uri="{FF2B5EF4-FFF2-40B4-BE49-F238E27FC236}">
                <a16:creationId xmlns:a16="http://schemas.microsoft.com/office/drawing/2014/main" id="{89F7B56D-DF83-5A41-ACA5-9559F6F5A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413" y="1103313"/>
            <a:ext cx="8893175" cy="542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a:extLst>
              <a:ext uri="{FF2B5EF4-FFF2-40B4-BE49-F238E27FC236}">
                <a16:creationId xmlns:a16="http://schemas.microsoft.com/office/drawing/2014/main" id="{B34DA8C1-400E-284E-A740-9D71102FFF8F}"/>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全球场外衍生品：固定收益与其他</a:t>
            </a:r>
          </a:p>
        </p:txBody>
      </p:sp>
      <p:sp>
        <p:nvSpPr>
          <p:cNvPr id="63490" name="灯片编号占位符 3">
            <a:extLst>
              <a:ext uri="{FF2B5EF4-FFF2-40B4-BE49-F238E27FC236}">
                <a16:creationId xmlns:a16="http://schemas.microsoft.com/office/drawing/2014/main" id="{46259998-E812-BC46-9A90-4D45A18442A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7789F9A-0E23-9A4D-943A-3CAD03C16087}" type="slidenum">
              <a:rPr lang="zh-CN" altLang="en-US" smtClean="0">
                <a:solidFill>
                  <a:srgbClr val="7F7F7F"/>
                </a:solidFill>
                <a:latin typeface="Adobe Jenson Pro Capt" panose="020A0503050201030203" pitchFamily="18" charset="0"/>
              </a:rPr>
              <a:pPr/>
              <a:t>37</a:t>
            </a:fld>
            <a:endParaRPr lang="zh-CN" altLang="en-US">
              <a:solidFill>
                <a:srgbClr val="7F7F7F"/>
              </a:solidFill>
              <a:latin typeface="Adobe Jenson Pro Capt" panose="020A0503050201030203" pitchFamily="18" charset="0"/>
            </a:endParaRPr>
          </a:p>
        </p:txBody>
      </p:sp>
      <p:pic>
        <p:nvPicPr>
          <p:cNvPr id="63491" name="内容占位符 6">
            <a:extLst>
              <a:ext uri="{FF2B5EF4-FFF2-40B4-BE49-F238E27FC236}">
                <a16:creationId xmlns:a16="http://schemas.microsoft.com/office/drawing/2014/main" id="{960A2FFE-CC17-D241-96E9-55D566C38D9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371600"/>
            <a:ext cx="8229600" cy="4413250"/>
          </a:xfrm>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a:extLst>
              <a:ext uri="{FF2B5EF4-FFF2-40B4-BE49-F238E27FC236}">
                <a16:creationId xmlns:a16="http://schemas.microsoft.com/office/drawing/2014/main" id="{32180884-6C16-5446-99E2-1AE428283B98}"/>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场内市场与</a:t>
            </a:r>
            <a:r>
              <a:rPr kumimoji="1" lang="en-US" altLang="zh-CN">
                <a:ea typeface="Adobe 黑体 Std R" panose="020B0400000000000000" pitchFamily="34" charset="-128"/>
              </a:rPr>
              <a:t>OTC</a:t>
            </a:r>
            <a:r>
              <a:rPr kumimoji="1" lang="zh-CN" altLang="en-US">
                <a:ea typeface="Adobe 黑体 Std R" panose="020B0400000000000000" pitchFamily="34" charset="-128"/>
              </a:rPr>
              <a:t>市场：中国</a:t>
            </a:r>
          </a:p>
        </p:txBody>
      </p:sp>
      <p:sp>
        <p:nvSpPr>
          <p:cNvPr id="64514" name="灯片编号占位符 3">
            <a:extLst>
              <a:ext uri="{FF2B5EF4-FFF2-40B4-BE49-F238E27FC236}">
                <a16:creationId xmlns:a16="http://schemas.microsoft.com/office/drawing/2014/main" id="{F7DCD1F8-DB8A-944C-82A7-B16ED7A384B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DD4EAFB-C6FC-934D-938D-6BAC01DD8ECA}" type="slidenum">
              <a:rPr lang="zh-CN" altLang="en-US" smtClean="0">
                <a:solidFill>
                  <a:srgbClr val="7F7F7F"/>
                </a:solidFill>
                <a:latin typeface="Adobe Jenson Pro Capt" panose="020A0503050201030203" pitchFamily="18" charset="0"/>
              </a:rPr>
              <a:pPr/>
              <a:t>38</a:t>
            </a:fld>
            <a:endParaRPr lang="zh-CN" altLang="en-US">
              <a:solidFill>
                <a:srgbClr val="7F7F7F"/>
              </a:solidFill>
              <a:latin typeface="Adobe Jenson Pro Capt" panose="020A0503050201030203" pitchFamily="18" charset="0"/>
            </a:endParaRPr>
          </a:p>
        </p:txBody>
      </p:sp>
      <p:sp>
        <p:nvSpPr>
          <p:cNvPr id="6" name="内容占位符 5">
            <a:extLst>
              <a:ext uri="{FF2B5EF4-FFF2-40B4-BE49-F238E27FC236}">
                <a16:creationId xmlns:a16="http://schemas.microsoft.com/office/drawing/2014/main" id="{5696263D-CE0D-2548-A8A9-1481C4480AB5}"/>
              </a:ext>
            </a:extLst>
          </p:cNvPr>
          <p:cNvSpPr>
            <a:spLocks noGrp="1"/>
          </p:cNvSpPr>
          <p:nvPr>
            <p:ph idx="1"/>
          </p:nvPr>
        </p:nvSpPr>
        <p:spPr>
          <a:xfrm>
            <a:off x="457200" y="1341438"/>
            <a:ext cx="8229600" cy="5183187"/>
          </a:xfrm>
        </p:spPr>
        <p:txBody>
          <a:bodyPr/>
          <a:lstStyle/>
          <a:p>
            <a:pPr>
              <a:defRPr/>
            </a:pPr>
            <a:endParaRPr kumimoji="1" lang="zh-CN" altLang="en-US"/>
          </a:p>
        </p:txBody>
      </p:sp>
      <p:pic>
        <p:nvPicPr>
          <p:cNvPr id="64516" name="图片 6">
            <a:extLst>
              <a:ext uri="{FF2B5EF4-FFF2-40B4-BE49-F238E27FC236}">
                <a16:creationId xmlns:a16="http://schemas.microsoft.com/office/drawing/2014/main" id="{99F1377E-FF7A-3044-8911-C9DC54CFE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123950"/>
            <a:ext cx="9144000" cy="519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3">
            <a:extLst>
              <a:ext uri="{FF2B5EF4-FFF2-40B4-BE49-F238E27FC236}">
                <a16:creationId xmlns:a16="http://schemas.microsoft.com/office/drawing/2014/main" id="{B9CF6528-4CF1-F542-A719-D3170E644E6E}"/>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固定收益证券？</a:t>
            </a:r>
          </a:p>
        </p:txBody>
      </p:sp>
      <p:sp>
        <p:nvSpPr>
          <p:cNvPr id="25602" name="文本占位符 4">
            <a:extLst>
              <a:ext uri="{FF2B5EF4-FFF2-40B4-BE49-F238E27FC236}">
                <a16:creationId xmlns:a16="http://schemas.microsoft.com/office/drawing/2014/main" id="{5401F0B5-F48B-3549-88B9-BF87AD9BA2E8}"/>
              </a:ext>
            </a:extLst>
          </p:cNvPr>
          <p:cNvSpPr>
            <a:spLocks noGrp="1" noChangeArrowheads="1"/>
          </p:cNvSpPr>
          <p:nvPr>
            <p:ph idx="1"/>
          </p:nvPr>
        </p:nvSpPr>
        <p:spPr>
          <a:xfrm>
            <a:off x="457200" y="1341438"/>
            <a:ext cx="8229600" cy="5183187"/>
          </a:xfrm>
        </p:spPr>
        <p:txBody>
          <a:bodyPr/>
          <a:lstStyle/>
          <a:p>
            <a:pPr>
              <a:buClr>
                <a:srgbClr val="28571F"/>
              </a:buClr>
            </a:pPr>
            <a:endParaRPr lang="en-US" altLang="zh-CN">
              <a:ea typeface="Adobe 楷体 Std R" panose="02020400000000000000" pitchFamily="18" charset="-128"/>
            </a:endParaRPr>
          </a:p>
          <a:p>
            <a:pPr>
              <a:buClr>
                <a:srgbClr val="28571F"/>
              </a:buClr>
            </a:pPr>
            <a:endParaRPr lang="en-US" altLang="zh-CN">
              <a:ea typeface="Adobe 楷体 Std R" panose="02020400000000000000" pitchFamily="18" charset="-128"/>
            </a:endParaRPr>
          </a:p>
          <a:p>
            <a:pPr>
              <a:buClr>
                <a:srgbClr val="28571F"/>
              </a:buClr>
            </a:pPr>
            <a:r>
              <a:rPr lang="zh-CN" altLang="zh-CN">
                <a:ea typeface="Adobe 楷体 Std R" panose="02020400000000000000" pitchFamily="18" charset="-128"/>
              </a:rPr>
              <a:t>承诺未来还本付息的债务工具以及相关衍生产品的总称</a:t>
            </a:r>
            <a:endParaRPr lang="en-US" altLang="zh-CN">
              <a:ea typeface="Adobe 楷体 Std R" panose="02020400000000000000" pitchFamily="18" charset="-128"/>
            </a:endParaRPr>
          </a:p>
          <a:p>
            <a:pPr>
              <a:buClr>
                <a:srgbClr val="28571F"/>
              </a:buClr>
            </a:pP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涵盖所有以利率风险和信用风险为主要风险特征的金融工具</a:t>
            </a:r>
          </a:p>
        </p:txBody>
      </p:sp>
      <p:sp>
        <p:nvSpPr>
          <p:cNvPr id="25603" name="灯片编号占位符 1">
            <a:extLst>
              <a:ext uri="{FF2B5EF4-FFF2-40B4-BE49-F238E27FC236}">
                <a16:creationId xmlns:a16="http://schemas.microsoft.com/office/drawing/2014/main" id="{AB6A1F5F-4C25-A947-AC0E-B17B86AFEB7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B7EDE5B-A296-BC4A-98FE-81469204A8BC}" type="slidenum">
              <a:rPr lang="zh-CN" altLang="en-US" smtClean="0">
                <a:solidFill>
                  <a:srgbClr val="7F7F7F"/>
                </a:solidFill>
                <a:latin typeface="Adobe Jenson Pro Capt" panose="020A0503050201030203" pitchFamily="18" charset="0"/>
              </a:rPr>
              <a:pPr/>
              <a:t>3</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a:extLst>
              <a:ext uri="{FF2B5EF4-FFF2-40B4-BE49-F238E27FC236}">
                <a16:creationId xmlns:a16="http://schemas.microsoft.com/office/drawing/2014/main" id="{5D41AC2C-C973-D64B-906D-925BC926502D}"/>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场内市场与</a:t>
            </a:r>
            <a:r>
              <a:rPr kumimoji="1" lang="en-US" altLang="zh-CN">
                <a:ea typeface="Adobe 黑体 Std R" panose="020B0400000000000000" pitchFamily="34" charset="-128"/>
              </a:rPr>
              <a:t>OTC</a:t>
            </a:r>
            <a:r>
              <a:rPr kumimoji="1" lang="zh-CN" altLang="en-US">
                <a:ea typeface="Adobe 黑体 Std R" panose="020B0400000000000000" pitchFamily="34" charset="-128"/>
              </a:rPr>
              <a:t>市场：全球</a:t>
            </a:r>
          </a:p>
        </p:txBody>
      </p:sp>
      <p:sp>
        <p:nvSpPr>
          <p:cNvPr id="65538" name="灯片编号占位符 3">
            <a:extLst>
              <a:ext uri="{FF2B5EF4-FFF2-40B4-BE49-F238E27FC236}">
                <a16:creationId xmlns:a16="http://schemas.microsoft.com/office/drawing/2014/main" id="{66199F17-A16E-DF4A-B493-5AAE87BD061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C83511E-24DB-D649-BB7B-8EC53F327681}" type="slidenum">
              <a:rPr lang="zh-CN" altLang="en-US" smtClean="0">
                <a:solidFill>
                  <a:srgbClr val="7F7F7F"/>
                </a:solidFill>
                <a:latin typeface="Adobe Jenson Pro Capt" panose="020A0503050201030203" pitchFamily="18" charset="0"/>
              </a:rPr>
              <a:pPr/>
              <a:t>39</a:t>
            </a:fld>
            <a:endParaRPr lang="zh-CN" altLang="en-US">
              <a:solidFill>
                <a:srgbClr val="7F7F7F"/>
              </a:solidFill>
              <a:latin typeface="Adobe Jenson Pro Capt" panose="020A0503050201030203" pitchFamily="18" charset="0"/>
            </a:endParaRPr>
          </a:p>
        </p:txBody>
      </p:sp>
      <p:pic>
        <p:nvPicPr>
          <p:cNvPr id="65539" name="内容占位符 5">
            <a:extLst>
              <a:ext uri="{FF2B5EF4-FFF2-40B4-BE49-F238E27FC236}">
                <a16:creationId xmlns:a16="http://schemas.microsoft.com/office/drawing/2014/main" id="{7BA32E99-35FB-C24D-8F35-C9CFEB48900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165225"/>
            <a:ext cx="8229600" cy="5121275"/>
          </a:xfrm>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a:extLst>
              <a:ext uri="{FF2B5EF4-FFF2-40B4-BE49-F238E27FC236}">
                <a16:creationId xmlns:a16="http://schemas.microsoft.com/office/drawing/2014/main" id="{2D7851FB-C27C-9347-824A-A3557AA45C44}"/>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全球场内利率衍生品市场</a:t>
            </a:r>
          </a:p>
        </p:txBody>
      </p:sp>
      <p:sp>
        <p:nvSpPr>
          <p:cNvPr id="66562" name="灯片编号占位符 3">
            <a:extLst>
              <a:ext uri="{FF2B5EF4-FFF2-40B4-BE49-F238E27FC236}">
                <a16:creationId xmlns:a16="http://schemas.microsoft.com/office/drawing/2014/main" id="{DA79F142-91AE-824D-B599-2C5EBDE2E0C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287E233-6101-4F4F-9E04-21BBC08D388D}" type="slidenum">
              <a:rPr lang="zh-CN" altLang="en-US" smtClean="0">
                <a:solidFill>
                  <a:srgbClr val="7F7F7F"/>
                </a:solidFill>
                <a:latin typeface="Adobe Jenson Pro Capt" panose="020A0503050201030203" pitchFamily="18" charset="0"/>
              </a:rPr>
              <a:pPr/>
              <a:t>40</a:t>
            </a:fld>
            <a:endParaRPr lang="zh-CN" altLang="en-US">
              <a:solidFill>
                <a:srgbClr val="7F7F7F"/>
              </a:solidFill>
              <a:latin typeface="Adobe Jenson Pro Capt" panose="020A0503050201030203" pitchFamily="18" charset="0"/>
            </a:endParaRPr>
          </a:p>
        </p:txBody>
      </p:sp>
      <p:pic>
        <p:nvPicPr>
          <p:cNvPr id="66563" name="内容占位符 6">
            <a:extLst>
              <a:ext uri="{FF2B5EF4-FFF2-40B4-BE49-F238E27FC236}">
                <a16:creationId xmlns:a16="http://schemas.microsoft.com/office/drawing/2014/main" id="{4E78CC39-6B42-024E-BC02-B2C37CA939A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779588"/>
            <a:ext cx="8229600" cy="4306887"/>
          </a:xfrm>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a:extLst>
              <a:ext uri="{FF2B5EF4-FFF2-40B4-BE49-F238E27FC236}">
                <a16:creationId xmlns:a16="http://schemas.microsoft.com/office/drawing/2014/main" id="{B2D5170A-A70A-484A-B98F-FD8123C6DB67}"/>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全球场外利率衍生品市场</a:t>
            </a:r>
            <a:endParaRPr lang="zh-CN" altLang="en-US">
              <a:ea typeface="Adobe 黑体 Std R" panose="020B0400000000000000" pitchFamily="34" charset="-128"/>
            </a:endParaRPr>
          </a:p>
        </p:txBody>
      </p:sp>
      <p:sp>
        <p:nvSpPr>
          <p:cNvPr id="67586" name="内容占位符 2">
            <a:extLst>
              <a:ext uri="{FF2B5EF4-FFF2-40B4-BE49-F238E27FC236}">
                <a16:creationId xmlns:a16="http://schemas.microsoft.com/office/drawing/2014/main" id="{7FA8BD27-6FEB-5443-879C-C8B0393CD2FA}"/>
              </a:ext>
            </a:extLst>
          </p:cNvPr>
          <p:cNvSpPr>
            <a:spLocks noGrp="1" noChangeArrowheads="1"/>
          </p:cNvSpPr>
          <p:nvPr>
            <p:ph idx="1"/>
          </p:nvPr>
        </p:nvSpPr>
        <p:spPr>
          <a:xfrm>
            <a:off x="457200" y="1341438"/>
            <a:ext cx="8229600" cy="5183187"/>
          </a:xfrm>
        </p:spPr>
        <p:txBody>
          <a:bodyPr/>
          <a:lstStyle/>
          <a:p>
            <a:pPr>
              <a:buClr>
                <a:srgbClr val="28571F"/>
              </a:buClr>
            </a:pPr>
            <a:r>
              <a:rPr lang="zh-CN" altLang="en-US">
                <a:ea typeface="Adobe 楷体 Std R" panose="02020400000000000000" pitchFamily="18" charset="-128"/>
              </a:rPr>
              <a:t>询价交易</a:t>
            </a: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质押式回购：</a:t>
            </a:r>
            <a:r>
              <a:rPr lang="en-US" altLang="zh-CN">
                <a:ea typeface="Adobe 楷体 Std R" panose="02020400000000000000" pitchFamily="18" charset="-128"/>
              </a:rPr>
              <a:t>1</a:t>
            </a:r>
            <a:r>
              <a:rPr lang="zh-CN" altLang="en-US">
                <a:ea typeface="Adobe 楷体 Std R" panose="02020400000000000000" pitchFamily="18" charset="-128"/>
              </a:rPr>
              <a:t>－</a:t>
            </a:r>
            <a:r>
              <a:rPr lang="en-US" altLang="zh-CN">
                <a:ea typeface="Adobe 楷体 Std R" panose="02020400000000000000" pitchFamily="18" charset="-128"/>
              </a:rPr>
              <a:t>365</a:t>
            </a:r>
            <a:r>
              <a:rPr lang="zh-CN" altLang="en-US">
                <a:ea typeface="Adobe 楷体 Std R" panose="02020400000000000000" pitchFamily="18" charset="-128"/>
              </a:rPr>
              <a:t>天</a:t>
            </a:r>
            <a:endParaRPr lang="en-US" altLang="zh-CN">
              <a:ea typeface="Adobe 楷体 Std R" panose="02020400000000000000" pitchFamily="18" charset="-128"/>
            </a:endParaRPr>
          </a:p>
          <a:p>
            <a:pPr>
              <a:buClr>
                <a:srgbClr val="28571F"/>
              </a:buClr>
            </a:pPr>
            <a:r>
              <a:rPr lang="zh-CN" altLang="en-US">
                <a:ea typeface="Adobe 楷体 Std R" panose="02020400000000000000" pitchFamily="18" charset="-128"/>
              </a:rPr>
              <a:t>买断式回购：</a:t>
            </a:r>
            <a:r>
              <a:rPr lang="en-US" altLang="zh-CN">
                <a:ea typeface="Adobe 楷体 Std R" panose="02020400000000000000" pitchFamily="18" charset="-128"/>
              </a:rPr>
              <a:t>1</a:t>
            </a:r>
            <a:r>
              <a:rPr lang="zh-CN" altLang="en-US">
                <a:ea typeface="Adobe 楷体 Std R" panose="02020400000000000000" pitchFamily="18" charset="-128"/>
              </a:rPr>
              <a:t>－</a:t>
            </a:r>
            <a:r>
              <a:rPr lang="en-US" altLang="zh-CN">
                <a:ea typeface="Adobe 楷体 Std R" panose="02020400000000000000" pitchFamily="18" charset="-128"/>
              </a:rPr>
              <a:t>91</a:t>
            </a:r>
            <a:r>
              <a:rPr lang="zh-CN" altLang="en-US">
                <a:ea typeface="Adobe 楷体 Std R" panose="02020400000000000000" pitchFamily="18" charset="-128"/>
              </a:rPr>
              <a:t>天</a:t>
            </a:r>
          </a:p>
        </p:txBody>
      </p:sp>
      <p:sp>
        <p:nvSpPr>
          <p:cNvPr id="67587" name="灯片编号占位符 3">
            <a:extLst>
              <a:ext uri="{FF2B5EF4-FFF2-40B4-BE49-F238E27FC236}">
                <a16:creationId xmlns:a16="http://schemas.microsoft.com/office/drawing/2014/main" id="{18C532F6-0317-1740-9973-813FDBBCA584}"/>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buBlip>
                <a:blip r:embed="rId2"/>
              </a:buBlip>
              <a:defRPr sz="26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buBlip>
                <a:blip r:embed="rId2"/>
              </a:buBlip>
              <a:defRPr sz="22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buBlip>
                <a:blip r:embed="rId2"/>
              </a:buBlip>
              <a:defRPr sz="2000">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anose="020A0503050201030203" pitchFamily="18" charset="0"/>
                <a:ea typeface="Adobe 楷体 Std R" panose="02020400000000000000" pitchFamily="18" charset="-128"/>
              </a:defRPr>
            </a:lvl9pPr>
          </a:lstStyle>
          <a:p>
            <a:pPr>
              <a:spcBef>
                <a:spcPct val="0"/>
              </a:spcBef>
              <a:buClrTx/>
              <a:buSzTx/>
              <a:buFontTx/>
              <a:buNone/>
            </a:pPr>
            <a:fld id="{8F37F27F-1D64-104B-A57F-ADE2F3C6B340}" type="slidenum">
              <a:rPr lang="zh-CN" altLang="en-US" sz="1200" smtClean="0">
                <a:solidFill>
                  <a:srgbClr val="7F7F7F"/>
                </a:solidFill>
                <a:latin typeface="Adobe Jenson Pro Capt" panose="020A0503050201030203" pitchFamily="18" charset="0"/>
                <a:ea typeface="宋体" panose="02010600030101010101" pitchFamily="2" charset="-122"/>
              </a:rPr>
              <a:pPr>
                <a:spcBef>
                  <a:spcPct val="0"/>
                </a:spcBef>
                <a:buClrTx/>
                <a:buSzTx/>
                <a:buFontTx/>
                <a:buNone/>
              </a:pPr>
              <a:t>41</a:t>
            </a:fld>
            <a:endParaRPr lang="zh-CN" altLang="en-US" sz="1200">
              <a:solidFill>
                <a:srgbClr val="7F7F7F"/>
              </a:solidFill>
              <a:latin typeface="Adobe Jenson Pro Capt" panose="020A0503050201030203" pitchFamily="18" charset="0"/>
              <a:ea typeface="宋体" panose="02010600030101010101" pitchFamily="2" charset="-122"/>
            </a:endParaRPr>
          </a:p>
        </p:txBody>
      </p:sp>
      <p:pic>
        <p:nvPicPr>
          <p:cNvPr id="67588" name="图片 1">
            <a:extLst>
              <a:ext uri="{FF2B5EF4-FFF2-40B4-BE49-F238E27FC236}">
                <a16:creationId xmlns:a16="http://schemas.microsoft.com/office/drawing/2014/main" id="{1FFA3EC4-9152-C943-A0AD-0D31F3F931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90613"/>
            <a:ext cx="9144000"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a:extLst>
              <a:ext uri="{FF2B5EF4-FFF2-40B4-BE49-F238E27FC236}">
                <a16:creationId xmlns:a16="http://schemas.microsoft.com/office/drawing/2014/main" id="{2D5E592A-F73E-D448-87DA-8CAC754D9762}"/>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中国债券发行规模</a:t>
            </a:r>
          </a:p>
        </p:txBody>
      </p:sp>
      <p:sp>
        <p:nvSpPr>
          <p:cNvPr id="68610" name="灯片编号占位符 3">
            <a:extLst>
              <a:ext uri="{FF2B5EF4-FFF2-40B4-BE49-F238E27FC236}">
                <a16:creationId xmlns:a16="http://schemas.microsoft.com/office/drawing/2014/main" id="{30D5DEB7-48C0-5D41-B12B-90925087CE8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1325F18-C867-304A-B055-648C0E79905D}" type="slidenum">
              <a:rPr lang="zh-CN" altLang="en-US" smtClean="0">
                <a:solidFill>
                  <a:srgbClr val="7F7F7F"/>
                </a:solidFill>
                <a:latin typeface="Adobe Jenson Pro Capt" panose="020A0503050201030203" pitchFamily="18" charset="0"/>
              </a:rPr>
              <a:pPr/>
              <a:t>42</a:t>
            </a:fld>
            <a:endParaRPr lang="zh-CN" altLang="en-US">
              <a:solidFill>
                <a:srgbClr val="7F7F7F"/>
              </a:solidFill>
              <a:latin typeface="Adobe Jenson Pro Capt" panose="020A0503050201030203" pitchFamily="18" charset="0"/>
            </a:endParaRPr>
          </a:p>
        </p:txBody>
      </p:sp>
      <p:pic>
        <p:nvPicPr>
          <p:cNvPr id="68611" name="内容占位符 6">
            <a:extLst>
              <a:ext uri="{FF2B5EF4-FFF2-40B4-BE49-F238E27FC236}">
                <a16:creationId xmlns:a16="http://schemas.microsoft.com/office/drawing/2014/main" id="{91F356E9-6E08-474F-A715-19B28321E0A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03238" y="1131888"/>
            <a:ext cx="8218487" cy="5183187"/>
          </a:xfrm>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a:extLst>
              <a:ext uri="{FF2B5EF4-FFF2-40B4-BE49-F238E27FC236}">
                <a16:creationId xmlns:a16="http://schemas.microsoft.com/office/drawing/2014/main" id="{A710C1E2-3D69-F649-806E-2F5183C114BA}"/>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中国市场发行债券期限</a:t>
            </a:r>
          </a:p>
        </p:txBody>
      </p:sp>
      <p:sp>
        <p:nvSpPr>
          <p:cNvPr id="69634" name="灯片编号占位符 3">
            <a:extLst>
              <a:ext uri="{FF2B5EF4-FFF2-40B4-BE49-F238E27FC236}">
                <a16:creationId xmlns:a16="http://schemas.microsoft.com/office/drawing/2014/main" id="{D9926659-0AC0-F045-A97C-6A343197E18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38E713-A843-A844-8B0D-1EDF00B3087D}" type="slidenum">
              <a:rPr lang="zh-CN" altLang="en-US" smtClean="0">
                <a:solidFill>
                  <a:srgbClr val="7F7F7F"/>
                </a:solidFill>
                <a:latin typeface="Adobe Jenson Pro Capt" panose="020A0503050201030203" pitchFamily="18" charset="0"/>
              </a:rPr>
              <a:pPr/>
              <a:t>43</a:t>
            </a:fld>
            <a:endParaRPr lang="zh-CN" altLang="en-US">
              <a:solidFill>
                <a:srgbClr val="7F7F7F"/>
              </a:solidFill>
              <a:latin typeface="Adobe Jenson Pro Capt" panose="020A0503050201030203" pitchFamily="18" charset="0"/>
            </a:endParaRPr>
          </a:p>
        </p:txBody>
      </p:sp>
      <p:pic>
        <p:nvPicPr>
          <p:cNvPr id="69635" name="内容占位符 6">
            <a:extLst>
              <a:ext uri="{FF2B5EF4-FFF2-40B4-BE49-F238E27FC236}">
                <a16:creationId xmlns:a16="http://schemas.microsoft.com/office/drawing/2014/main" id="{DBA0DD72-59C9-DA41-9841-E765DE76797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89150" y="1165225"/>
            <a:ext cx="4965700" cy="5183188"/>
          </a:xfrm>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a:extLst>
              <a:ext uri="{FF2B5EF4-FFF2-40B4-BE49-F238E27FC236}">
                <a16:creationId xmlns:a16="http://schemas.microsoft.com/office/drawing/2014/main" id="{5DAA2A3A-1F21-1545-BAD6-D3D1C8267D03}"/>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中国市场资产支持证券发行规模</a:t>
            </a:r>
          </a:p>
        </p:txBody>
      </p:sp>
      <p:pic>
        <p:nvPicPr>
          <p:cNvPr id="70658" name="内容占位符 4">
            <a:extLst>
              <a:ext uri="{FF2B5EF4-FFF2-40B4-BE49-F238E27FC236}">
                <a16:creationId xmlns:a16="http://schemas.microsoft.com/office/drawing/2014/main" id="{6A062EE1-8276-C040-9C74-F627B5FA296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919288"/>
            <a:ext cx="8229600" cy="4029075"/>
          </a:xfrm>
        </p:spPr>
      </p:pic>
      <p:sp>
        <p:nvSpPr>
          <p:cNvPr id="70659" name="灯片编号占位符 3">
            <a:extLst>
              <a:ext uri="{FF2B5EF4-FFF2-40B4-BE49-F238E27FC236}">
                <a16:creationId xmlns:a16="http://schemas.microsoft.com/office/drawing/2014/main" id="{924C79A4-89BC-B24D-86E1-3F80FB6D657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0CF5941-6B48-E140-82A4-67C112C77D7B}" type="slidenum">
              <a:rPr lang="zh-CN" altLang="en-US" smtClean="0">
                <a:solidFill>
                  <a:srgbClr val="7F7F7F"/>
                </a:solidFill>
                <a:latin typeface="Adobe Jenson Pro Capt" panose="020A0503050201030203" pitchFamily="18" charset="0"/>
              </a:rPr>
              <a:pPr/>
              <a:t>44</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a:extLst>
              <a:ext uri="{FF2B5EF4-FFF2-40B4-BE49-F238E27FC236}">
                <a16:creationId xmlns:a16="http://schemas.microsoft.com/office/drawing/2014/main" id="{C44B7575-8572-0743-BB15-C21B8EC357D5}"/>
              </a:ext>
            </a:extLst>
          </p:cNvPr>
          <p:cNvSpPr>
            <a:spLocks noGrp="1" noChangeArrowheads="1"/>
          </p:cNvSpPr>
          <p:nvPr>
            <p:ph type="title"/>
          </p:nvPr>
        </p:nvSpPr>
        <p:spPr>
          <a:xfrm>
            <a:off x="492125" y="76200"/>
            <a:ext cx="8229600" cy="846138"/>
          </a:xfrm>
        </p:spPr>
        <p:txBody>
          <a:bodyPr/>
          <a:lstStyle/>
          <a:p>
            <a:r>
              <a:rPr lang="zh-CN" altLang="en-US" sz="3600">
                <a:ea typeface="Adobe 黑体 Std R" panose="020B0400000000000000" pitchFamily="34" charset="-128"/>
              </a:rPr>
              <a:t>中国银行间市场成交额</a:t>
            </a:r>
          </a:p>
        </p:txBody>
      </p:sp>
      <p:pic>
        <p:nvPicPr>
          <p:cNvPr id="71682" name="内容占位符 1">
            <a:extLst>
              <a:ext uri="{FF2B5EF4-FFF2-40B4-BE49-F238E27FC236}">
                <a16:creationId xmlns:a16="http://schemas.microsoft.com/office/drawing/2014/main" id="{3BB2CFCE-BE89-2645-AB68-77A06C69545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970088"/>
            <a:ext cx="8229600" cy="3925887"/>
          </a:xfrm>
        </p:spPr>
      </p:pic>
      <p:sp>
        <p:nvSpPr>
          <p:cNvPr id="71683" name="TextBox 1">
            <a:extLst>
              <a:ext uri="{FF2B5EF4-FFF2-40B4-BE49-F238E27FC236}">
                <a16:creationId xmlns:a16="http://schemas.microsoft.com/office/drawing/2014/main" id="{0BCEBBC6-7612-394D-AFC4-6E48157AA270}"/>
              </a:ext>
            </a:extLst>
          </p:cNvPr>
          <p:cNvSpPr txBox="1">
            <a:spLocks noChangeArrowheads="1"/>
          </p:cNvSpPr>
          <p:nvPr/>
        </p:nvSpPr>
        <p:spPr bwMode="auto">
          <a:xfrm>
            <a:off x="434975" y="6173788"/>
            <a:ext cx="28416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1" hangingPunct="1">
              <a:spcBef>
                <a:spcPct val="0"/>
              </a:spcBef>
              <a:buClrTx/>
              <a:buSzTx/>
              <a:buFontTx/>
              <a:buNone/>
            </a:pPr>
            <a:r>
              <a:rPr lang="zh-CN" altLang="en-US" sz="1200">
                <a:solidFill>
                  <a:schemeClr val="tx1"/>
                </a:solidFill>
                <a:latin typeface="Adobe Jenson Pro Capt" panose="020A0503050201030203" pitchFamily="18" charset="0"/>
                <a:ea typeface="Adobe 黑体 Std R" panose="020B0400000000000000" pitchFamily="34" charset="-128"/>
                <a:cs typeface="Arial" panose="020B0604020202020204" pitchFamily="34" charset="0"/>
              </a:rPr>
              <a:t>数据来源：</a:t>
            </a:r>
            <a:r>
              <a:rPr lang="en-US" altLang="zh-CN" sz="1200">
                <a:solidFill>
                  <a:schemeClr val="tx1"/>
                </a:solidFill>
                <a:latin typeface="Adobe Jenson Pro Capt" panose="020A0503050201030203" pitchFamily="18" charset="0"/>
                <a:ea typeface="Adobe 黑体 Std R" panose="020B0400000000000000" pitchFamily="34" charset="-128"/>
                <a:cs typeface="Arial" panose="020B0604020202020204" pitchFamily="34" charset="0"/>
              </a:rPr>
              <a:t>Wind</a:t>
            </a:r>
            <a:r>
              <a:rPr lang="zh-CN" altLang="en-US" sz="1200">
                <a:solidFill>
                  <a:schemeClr val="tx1"/>
                </a:solidFill>
                <a:latin typeface="Adobe Jenson Pro Capt" panose="020A0503050201030203" pitchFamily="18" charset="0"/>
                <a:ea typeface="Adobe 黑体 Std R" panose="020B0400000000000000" pitchFamily="34" charset="-128"/>
                <a:cs typeface="Arial" panose="020B0604020202020204" pitchFamily="34" charset="0"/>
              </a:rPr>
              <a:t>资讯。</a:t>
            </a:r>
          </a:p>
        </p:txBody>
      </p:sp>
      <p:sp>
        <p:nvSpPr>
          <p:cNvPr id="71684" name="灯片编号占位符 1">
            <a:extLst>
              <a:ext uri="{FF2B5EF4-FFF2-40B4-BE49-F238E27FC236}">
                <a16:creationId xmlns:a16="http://schemas.microsoft.com/office/drawing/2014/main" id="{10286E26-D2DF-364B-9896-EC945FD951C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D3AA18B-C92D-B04E-B889-1D370FC748C2}" type="slidenum">
              <a:rPr lang="zh-CN" altLang="en-US" smtClean="0">
                <a:solidFill>
                  <a:srgbClr val="7F7F7F"/>
                </a:solidFill>
                <a:latin typeface="Adobe Jenson Pro Capt" panose="020A0503050201030203" pitchFamily="18" charset="0"/>
              </a:rPr>
              <a:pPr/>
              <a:t>45</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a:extLst>
              <a:ext uri="{FF2B5EF4-FFF2-40B4-BE49-F238E27FC236}">
                <a16:creationId xmlns:a16="http://schemas.microsoft.com/office/drawing/2014/main" id="{B3168EE4-ACF4-4E4A-8AE8-06191FACF251}"/>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中国市场债券成交占比</a:t>
            </a:r>
          </a:p>
        </p:txBody>
      </p:sp>
      <p:pic>
        <p:nvPicPr>
          <p:cNvPr id="72706" name="内容占位符 1">
            <a:extLst>
              <a:ext uri="{FF2B5EF4-FFF2-40B4-BE49-F238E27FC236}">
                <a16:creationId xmlns:a16="http://schemas.microsoft.com/office/drawing/2014/main" id="{35E33723-C928-CB49-853B-D7ADFDC5908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47763" y="1166813"/>
            <a:ext cx="6848475" cy="5181600"/>
          </a:xfrm>
        </p:spPr>
      </p:pic>
      <p:sp>
        <p:nvSpPr>
          <p:cNvPr id="72707" name="TextBox 1">
            <a:extLst>
              <a:ext uri="{FF2B5EF4-FFF2-40B4-BE49-F238E27FC236}">
                <a16:creationId xmlns:a16="http://schemas.microsoft.com/office/drawing/2014/main" id="{6911CCF2-BB77-094E-8C27-AAAD9A6A6F27}"/>
              </a:ext>
            </a:extLst>
          </p:cNvPr>
          <p:cNvSpPr txBox="1">
            <a:spLocks noChangeArrowheads="1"/>
          </p:cNvSpPr>
          <p:nvPr/>
        </p:nvSpPr>
        <p:spPr bwMode="auto">
          <a:xfrm>
            <a:off x="434975" y="6173788"/>
            <a:ext cx="28416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eaLnBrk="1" hangingPunct="1">
              <a:spcBef>
                <a:spcPct val="0"/>
              </a:spcBef>
              <a:buClrTx/>
              <a:buSzTx/>
              <a:buFontTx/>
              <a:buNone/>
            </a:pPr>
            <a:r>
              <a:rPr lang="zh-CN" altLang="en-US" sz="1200">
                <a:solidFill>
                  <a:schemeClr val="tx1"/>
                </a:solidFill>
                <a:latin typeface="Adobe Jenson Pro Capt" panose="020A0503050201030203" pitchFamily="18" charset="0"/>
                <a:ea typeface="Adobe 黑体 Std R" panose="020B0400000000000000" pitchFamily="34" charset="-128"/>
                <a:cs typeface="Arial" panose="020B0604020202020204" pitchFamily="34" charset="0"/>
              </a:rPr>
              <a:t>数据来源：</a:t>
            </a:r>
            <a:r>
              <a:rPr lang="en-US" altLang="zh-CN" sz="1200">
                <a:solidFill>
                  <a:schemeClr val="tx1"/>
                </a:solidFill>
                <a:latin typeface="Adobe Jenson Pro Capt" panose="020A0503050201030203" pitchFamily="18" charset="0"/>
                <a:ea typeface="Adobe 黑体 Std R" panose="020B0400000000000000" pitchFamily="34" charset="-128"/>
                <a:cs typeface="Arial" panose="020B0604020202020204" pitchFamily="34" charset="0"/>
              </a:rPr>
              <a:t>Wind</a:t>
            </a:r>
            <a:r>
              <a:rPr lang="zh-CN" altLang="en-US" sz="1200">
                <a:solidFill>
                  <a:schemeClr val="tx1"/>
                </a:solidFill>
                <a:latin typeface="Adobe Jenson Pro Capt" panose="020A0503050201030203" pitchFamily="18" charset="0"/>
                <a:ea typeface="Adobe 黑体 Std R" panose="020B0400000000000000" pitchFamily="34" charset="-128"/>
                <a:cs typeface="Arial" panose="020B0604020202020204" pitchFamily="34" charset="0"/>
              </a:rPr>
              <a:t>资讯。</a:t>
            </a:r>
          </a:p>
        </p:txBody>
      </p:sp>
      <p:sp>
        <p:nvSpPr>
          <p:cNvPr id="72708" name="灯片编号占位符 1">
            <a:extLst>
              <a:ext uri="{FF2B5EF4-FFF2-40B4-BE49-F238E27FC236}">
                <a16:creationId xmlns:a16="http://schemas.microsoft.com/office/drawing/2014/main" id="{D2F54A90-9FEC-904F-89AE-9DDED65F6C4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A710334-1B6B-7A45-9E47-4C02BED35AE1}" type="slidenum">
              <a:rPr lang="zh-CN" altLang="en-US" smtClean="0">
                <a:solidFill>
                  <a:srgbClr val="7F7F7F"/>
                </a:solidFill>
                <a:latin typeface="Adobe Jenson Pro Capt" panose="020A0503050201030203" pitchFamily="18" charset="0"/>
              </a:rPr>
              <a:pPr/>
              <a:t>46</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a:extLst>
              <a:ext uri="{FF2B5EF4-FFF2-40B4-BE49-F238E27FC236}">
                <a16:creationId xmlns:a16="http://schemas.microsoft.com/office/drawing/2014/main" id="{534B5F57-DFA7-0A49-9E38-2D068C697B79}"/>
              </a:ext>
            </a:extLst>
          </p:cNvPr>
          <p:cNvSpPr>
            <a:spLocks noGrp="1" noChangeArrowheads="1"/>
          </p:cNvSpPr>
          <p:nvPr>
            <p:ph type="title"/>
          </p:nvPr>
        </p:nvSpPr>
        <p:spPr>
          <a:xfrm>
            <a:off x="457200" y="152400"/>
            <a:ext cx="8229600" cy="846138"/>
          </a:xfrm>
        </p:spPr>
        <p:txBody>
          <a:bodyPr/>
          <a:lstStyle/>
          <a:p>
            <a:r>
              <a:rPr lang="zh-CN" altLang="en-US">
                <a:ea typeface="Adobe 黑体 Std R" panose="020B0400000000000000" pitchFamily="34" charset="-128"/>
              </a:rPr>
              <a:t>固定收益证券范畴</a:t>
            </a:r>
          </a:p>
        </p:txBody>
      </p:sp>
      <p:pic>
        <p:nvPicPr>
          <p:cNvPr id="27650" name="内容占位符 1">
            <a:extLst>
              <a:ext uri="{FF2B5EF4-FFF2-40B4-BE49-F238E27FC236}">
                <a16:creationId xmlns:a16="http://schemas.microsoft.com/office/drawing/2014/main" id="{20EC7D4D-4AAC-F041-938F-0802A47806D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25463" y="1219200"/>
            <a:ext cx="8093075" cy="5183187"/>
          </a:xfrm>
        </p:spPr>
      </p:pic>
      <p:sp>
        <p:nvSpPr>
          <p:cNvPr id="27651" name="灯片编号占位符 3">
            <a:extLst>
              <a:ext uri="{FF2B5EF4-FFF2-40B4-BE49-F238E27FC236}">
                <a16:creationId xmlns:a16="http://schemas.microsoft.com/office/drawing/2014/main" id="{7C7F05FD-D6DD-8F48-87B1-8F05B1F3EB63}"/>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3"/>
              </a:buBlip>
              <a:defRPr sz="3000">
                <a:solidFill>
                  <a:srgbClr val="262626"/>
                </a:solidFill>
                <a:latin typeface="Adobe Jenson Pro" panose="020A0503050201030203" pitchFamily="18" charset="0"/>
                <a:ea typeface="Adobe 楷体 Std R" panose="02020400000000000000" pitchFamily="18" charset="-128"/>
              </a:defRPr>
            </a:lvl1pPr>
            <a:lvl2pPr marL="742950" indent="-285750">
              <a:spcBef>
                <a:spcPts val="1200"/>
              </a:spcBef>
              <a:buClr>
                <a:srgbClr val="000066"/>
              </a:buClr>
              <a:buSzPct val="60000"/>
              <a:buBlip>
                <a:blip r:embed="rId3"/>
              </a:buBlip>
              <a:defRPr sz="2600">
                <a:solidFill>
                  <a:srgbClr val="262626"/>
                </a:solidFill>
                <a:latin typeface="Adobe Jenson Pro" panose="020A0503050201030203" pitchFamily="18" charset="0"/>
                <a:ea typeface="Adobe 楷体 Std R" panose="02020400000000000000" pitchFamily="18" charset="-128"/>
              </a:defRPr>
            </a:lvl2pPr>
            <a:lvl3pPr marL="1143000" indent="-228600">
              <a:spcBef>
                <a:spcPts val="1200"/>
              </a:spcBef>
              <a:buClr>
                <a:srgbClr val="28571F"/>
              </a:buClr>
              <a:buSzPct val="65000"/>
              <a:buBlip>
                <a:blip r:embed="rId3"/>
              </a:buBlip>
              <a:defRPr sz="2200">
                <a:solidFill>
                  <a:srgbClr val="262626"/>
                </a:solidFill>
                <a:latin typeface="Adobe Jenson Pro" panose="020A0503050201030203" pitchFamily="18" charset="0"/>
                <a:ea typeface="Adobe 楷体 Std R" panose="02020400000000000000" pitchFamily="18" charset="-128"/>
              </a:defRPr>
            </a:lvl3pPr>
            <a:lvl4pPr marL="1600200" indent="-228600">
              <a:spcBef>
                <a:spcPts val="1200"/>
              </a:spcBef>
              <a:buClr>
                <a:srgbClr val="000066"/>
              </a:buClr>
              <a:buSzPct val="70000"/>
              <a:buBlip>
                <a:blip r:embed="rId3"/>
              </a:buBlip>
              <a:defRPr sz="2000">
                <a:solidFill>
                  <a:srgbClr val="262626"/>
                </a:solidFill>
                <a:latin typeface="Adobe Jenson Pro" panose="020A0503050201030203" pitchFamily="18" charset="0"/>
                <a:ea typeface="Adobe 楷体 Std R" panose="02020400000000000000" pitchFamily="18" charset="-128"/>
              </a:defRPr>
            </a:lvl4pPr>
            <a:lvl5pPr marL="2057400" indent="-228600">
              <a:spcBef>
                <a:spcPts val="1200"/>
              </a:spcBef>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5pPr>
            <a:lvl6pPr marL="25146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6pPr>
            <a:lvl7pPr marL="29718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7pPr>
            <a:lvl8pPr marL="34290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8pPr>
            <a:lvl9pPr marL="3886200" indent="-228600" eaLnBrk="0" fontAlgn="base" hangingPunct="0">
              <a:spcBef>
                <a:spcPts val="1200"/>
              </a:spcBef>
              <a:spcAft>
                <a:spcPct val="0"/>
              </a:spcAft>
              <a:buClr>
                <a:srgbClr val="28571F"/>
              </a:buClr>
              <a:buSzPct val="75000"/>
              <a:buBlip>
                <a:blip r:embed="rId3"/>
              </a:buBlip>
              <a:defRPr sz="2000">
                <a:solidFill>
                  <a:srgbClr val="262626"/>
                </a:solidFill>
                <a:latin typeface="Adobe Jenson Pro" panose="020A0503050201030203" pitchFamily="18" charset="0"/>
                <a:ea typeface="Adobe 楷体 Std R" panose="02020400000000000000" pitchFamily="18" charset="-128"/>
              </a:defRPr>
            </a:lvl9pPr>
          </a:lstStyle>
          <a:p>
            <a:pPr>
              <a:spcBef>
                <a:spcPct val="0"/>
              </a:spcBef>
              <a:buClrTx/>
              <a:buSzTx/>
              <a:buFontTx/>
              <a:buNone/>
            </a:pPr>
            <a:fld id="{DD5C892C-E7CE-4F45-AF23-20AF32236BD8}" type="slidenum">
              <a:rPr lang="zh-CN" altLang="en-US" sz="1200" smtClean="0">
                <a:solidFill>
                  <a:srgbClr val="7F7F7F"/>
                </a:solidFill>
                <a:latin typeface="Adobe Jenson Pro Capt" panose="020A0503050201030203" pitchFamily="18" charset="0"/>
                <a:ea typeface="宋体" panose="02010600030101010101" pitchFamily="2" charset="-122"/>
              </a:rPr>
              <a:pPr>
                <a:spcBef>
                  <a:spcPct val="0"/>
                </a:spcBef>
                <a:buClrTx/>
                <a:buSzTx/>
                <a:buFontTx/>
                <a:buNone/>
              </a:pPr>
              <a:t>4</a:t>
            </a:fld>
            <a:endParaRPr lang="zh-CN" altLang="en-US" sz="1200">
              <a:solidFill>
                <a:srgbClr val="7F7F7F"/>
              </a:solidFill>
              <a:latin typeface="Adobe Jenson Pro Capt" panose="020A0503050201030203" pitchFamily="18" charset="0"/>
              <a:ea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a:extLst>
              <a:ext uri="{FF2B5EF4-FFF2-40B4-BE49-F238E27FC236}">
                <a16:creationId xmlns:a16="http://schemas.microsoft.com/office/drawing/2014/main" id="{79237553-6DDC-B248-93E9-36D99C960D6F}"/>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固定收益证券：风险特征</a:t>
            </a:r>
          </a:p>
        </p:txBody>
      </p:sp>
      <p:sp>
        <p:nvSpPr>
          <p:cNvPr id="3" name="内容占位符 2">
            <a:extLst>
              <a:ext uri="{FF2B5EF4-FFF2-40B4-BE49-F238E27FC236}">
                <a16:creationId xmlns:a16="http://schemas.microsoft.com/office/drawing/2014/main" id="{8E779520-89FD-A842-9FEC-437AF58F42C5}"/>
              </a:ext>
            </a:extLst>
          </p:cNvPr>
          <p:cNvSpPr>
            <a:spLocks noGrp="1"/>
          </p:cNvSpPr>
          <p:nvPr>
            <p:ph idx="1"/>
          </p:nvPr>
        </p:nvSpPr>
        <p:spPr>
          <a:xfrm>
            <a:off x="457200" y="1341438"/>
            <a:ext cx="8229600" cy="5183187"/>
          </a:xfrm>
        </p:spPr>
        <p:txBody>
          <a:bodyPr/>
          <a:lstStyle/>
          <a:p>
            <a:pPr>
              <a:defRPr/>
            </a:pPr>
            <a:r>
              <a:rPr lang="zh-CN" altLang="en-US" dirty="0"/>
              <a:t>利率风险（</a:t>
            </a:r>
            <a:r>
              <a:rPr lang="en-US" altLang="zh-CN" dirty="0"/>
              <a:t>interest rate risk</a:t>
            </a:r>
            <a:r>
              <a:rPr lang="zh-CN" altLang="en-US" dirty="0"/>
              <a:t>）</a:t>
            </a:r>
            <a:endParaRPr lang="en-US" altLang="zh-CN" dirty="0"/>
          </a:p>
          <a:p>
            <a:pPr lvl="1">
              <a:defRPr/>
            </a:pPr>
            <a:r>
              <a:rPr lang="zh-CN" altLang="en-US" dirty="0"/>
              <a:t>利率变动给固定收益证券价格带来的不确定性</a:t>
            </a:r>
            <a:endParaRPr lang="en-US" altLang="zh-CN" dirty="0"/>
          </a:p>
          <a:p>
            <a:pPr>
              <a:defRPr/>
            </a:pPr>
            <a:r>
              <a:rPr lang="zh-CN" altLang="en-US" dirty="0"/>
              <a:t>再投资风险（</a:t>
            </a:r>
            <a:r>
              <a:rPr lang="en-US" altLang="zh-CN" dirty="0"/>
              <a:t>reinvestment risk</a:t>
            </a:r>
            <a:r>
              <a:rPr lang="zh-CN" altLang="en-US" dirty="0"/>
              <a:t>）</a:t>
            </a:r>
            <a:endParaRPr lang="en-US" altLang="zh-CN" dirty="0"/>
          </a:p>
          <a:p>
            <a:pPr lvl="1">
              <a:defRPr/>
            </a:pPr>
            <a:r>
              <a:rPr lang="zh-CN" altLang="en-US" dirty="0"/>
              <a:t>市场利率变化引起投资者再收益的不确定型</a:t>
            </a:r>
            <a:endParaRPr lang="en-US" altLang="zh-CN" dirty="0"/>
          </a:p>
          <a:p>
            <a:pPr>
              <a:defRPr/>
            </a:pPr>
            <a:r>
              <a:rPr lang="zh-CN" altLang="en-US" dirty="0"/>
              <a:t>信用风险（</a:t>
            </a:r>
            <a:r>
              <a:rPr lang="en-US" altLang="zh-CN" dirty="0"/>
              <a:t>credit risk</a:t>
            </a:r>
            <a:r>
              <a:rPr lang="zh-CN" altLang="en-US" dirty="0"/>
              <a:t>）</a:t>
            </a:r>
            <a:endParaRPr lang="en-US" altLang="zh-CN" dirty="0"/>
          </a:p>
          <a:p>
            <a:pPr lvl="1">
              <a:defRPr/>
            </a:pPr>
            <a:r>
              <a:rPr lang="zh-CN" altLang="en-US" dirty="0"/>
              <a:t>债券发行者信用问题导致的风险</a:t>
            </a:r>
            <a:endParaRPr lang="en-US" altLang="zh-CN" dirty="0"/>
          </a:p>
          <a:p>
            <a:pPr lvl="1">
              <a:defRPr/>
            </a:pPr>
            <a:r>
              <a:rPr lang="zh-CN" altLang="en-US" dirty="0"/>
              <a:t>固定收益证券衍生产品交易对手不履约带来的风险</a:t>
            </a:r>
            <a:endParaRPr lang="en-US" altLang="zh-CN" dirty="0"/>
          </a:p>
          <a:p>
            <a:pPr lvl="1">
              <a:defRPr/>
            </a:pPr>
            <a:r>
              <a:rPr lang="zh-CN" altLang="en-US" dirty="0"/>
              <a:t>利率债</a:t>
            </a:r>
            <a:r>
              <a:rPr lang="en-US" altLang="zh-CN" dirty="0"/>
              <a:t>/</a:t>
            </a:r>
            <a:r>
              <a:rPr lang="zh-CN" altLang="en-US" dirty="0"/>
              <a:t>信用债</a:t>
            </a:r>
            <a:r>
              <a:rPr lang="en-US" altLang="zh-CN" dirty="0"/>
              <a:t>/</a:t>
            </a:r>
            <a:r>
              <a:rPr lang="zh-CN" altLang="en-US" dirty="0"/>
              <a:t>信用价差</a:t>
            </a:r>
            <a:r>
              <a:rPr lang="en-US" altLang="zh-CN" dirty="0"/>
              <a:t>/</a:t>
            </a:r>
            <a:r>
              <a:rPr lang="zh-CN" altLang="en-US" dirty="0"/>
              <a:t>信用评级</a:t>
            </a:r>
            <a:endParaRPr lang="en-US" altLang="zh-CN" dirty="0"/>
          </a:p>
          <a:p>
            <a:pPr>
              <a:defRPr/>
            </a:pPr>
            <a:endParaRPr kumimoji="1" lang="zh-CN" altLang="en-US" dirty="0"/>
          </a:p>
        </p:txBody>
      </p:sp>
      <p:sp>
        <p:nvSpPr>
          <p:cNvPr id="28675" name="灯片编号占位符 3">
            <a:extLst>
              <a:ext uri="{FF2B5EF4-FFF2-40B4-BE49-F238E27FC236}">
                <a16:creationId xmlns:a16="http://schemas.microsoft.com/office/drawing/2014/main" id="{E88BF07A-6796-BF49-AF64-6E76C879791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202B49E-0F15-4943-92E4-69F7A198B45D}" type="slidenum">
              <a:rPr lang="zh-CN" altLang="en-US" smtClean="0">
                <a:solidFill>
                  <a:srgbClr val="7F7F7F"/>
                </a:solidFill>
                <a:latin typeface="Adobe Jenson Pro Capt" panose="020A0503050201030203" pitchFamily="18" charset="0"/>
              </a:rPr>
              <a:pPr/>
              <a:t>5</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a:extLst>
              <a:ext uri="{FF2B5EF4-FFF2-40B4-BE49-F238E27FC236}">
                <a16:creationId xmlns:a16="http://schemas.microsoft.com/office/drawing/2014/main" id="{CC82F174-03C0-994E-A237-722EEF64E311}"/>
              </a:ext>
            </a:extLst>
          </p:cNvPr>
          <p:cNvSpPr>
            <a:spLocks noGrp="1" noChangeArrowheads="1"/>
          </p:cNvSpPr>
          <p:nvPr>
            <p:ph type="title"/>
          </p:nvPr>
        </p:nvSpPr>
        <p:spPr>
          <a:xfrm>
            <a:off x="492125" y="76200"/>
            <a:ext cx="8229600" cy="846138"/>
          </a:xfrm>
        </p:spPr>
        <p:txBody>
          <a:bodyPr/>
          <a:lstStyle/>
          <a:p>
            <a:r>
              <a:rPr kumimoji="1" lang="zh-CN" altLang="en-US">
                <a:ea typeface="Adobe 黑体 Std R" panose="020B0400000000000000" pitchFamily="34" charset="-128"/>
              </a:rPr>
              <a:t>固定收益证券：风险特征</a:t>
            </a:r>
          </a:p>
        </p:txBody>
      </p:sp>
      <p:sp>
        <p:nvSpPr>
          <p:cNvPr id="3" name="内容占位符 2">
            <a:extLst>
              <a:ext uri="{FF2B5EF4-FFF2-40B4-BE49-F238E27FC236}">
                <a16:creationId xmlns:a16="http://schemas.microsoft.com/office/drawing/2014/main" id="{503C3110-8D14-9F44-B5F0-D8C01AB5E623}"/>
              </a:ext>
            </a:extLst>
          </p:cNvPr>
          <p:cNvSpPr>
            <a:spLocks noGrp="1"/>
          </p:cNvSpPr>
          <p:nvPr>
            <p:ph idx="1"/>
          </p:nvPr>
        </p:nvSpPr>
        <p:spPr>
          <a:xfrm>
            <a:off x="457200" y="1341438"/>
            <a:ext cx="8229600" cy="5183187"/>
          </a:xfrm>
        </p:spPr>
        <p:txBody>
          <a:bodyPr/>
          <a:lstStyle/>
          <a:p>
            <a:pPr>
              <a:defRPr/>
            </a:pPr>
            <a:r>
              <a:rPr lang="zh-CN" altLang="en-US" dirty="0"/>
              <a:t>流动性风险（</a:t>
            </a:r>
            <a:r>
              <a:rPr lang="en-US" altLang="zh-CN" dirty="0"/>
              <a:t>liquidity risk</a:t>
            </a:r>
            <a:r>
              <a:rPr lang="zh-CN" altLang="en-US" dirty="0"/>
              <a:t>）</a:t>
            </a:r>
            <a:endParaRPr lang="en-US" altLang="zh-CN" dirty="0"/>
          </a:p>
          <a:p>
            <a:pPr lvl="1">
              <a:defRPr/>
            </a:pPr>
            <a:r>
              <a:rPr lang="zh-CN" altLang="en-US" dirty="0"/>
              <a:t>市场流动性（</a:t>
            </a:r>
            <a:r>
              <a:rPr lang="en-US" altLang="zh-CN" dirty="0"/>
              <a:t>market liquidity</a:t>
            </a:r>
            <a:r>
              <a:rPr lang="zh-CN" altLang="en-US" dirty="0"/>
              <a:t>）</a:t>
            </a:r>
            <a:endParaRPr lang="en-US" altLang="zh-CN" dirty="0"/>
          </a:p>
          <a:p>
            <a:pPr lvl="2">
              <a:defRPr/>
            </a:pPr>
            <a:r>
              <a:rPr lang="zh-CN" altLang="en-US" dirty="0"/>
              <a:t>资产的变现能力变化带来的风险</a:t>
            </a:r>
            <a:endParaRPr lang="en-US" altLang="zh-CN" dirty="0"/>
          </a:p>
          <a:p>
            <a:pPr lvl="2">
              <a:defRPr/>
            </a:pPr>
            <a:r>
              <a:rPr lang="zh-CN" altLang="en-US" dirty="0"/>
              <a:t>追逐流动性（</a:t>
            </a:r>
            <a:r>
              <a:rPr lang="en-US" altLang="zh-CN" dirty="0"/>
              <a:t>fly to liquidity)</a:t>
            </a:r>
          </a:p>
          <a:p>
            <a:pPr lvl="1">
              <a:defRPr/>
            </a:pPr>
            <a:r>
              <a:rPr lang="zh-CN" altLang="en-US" dirty="0"/>
              <a:t>融资流动性（</a:t>
            </a:r>
            <a:r>
              <a:rPr lang="en-US" altLang="zh-CN" dirty="0"/>
              <a:t>funding liquidity</a:t>
            </a:r>
            <a:r>
              <a:rPr lang="zh-CN" altLang="en-US" dirty="0"/>
              <a:t>）</a:t>
            </a:r>
            <a:endParaRPr lang="en-US" altLang="zh-CN" dirty="0"/>
          </a:p>
          <a:p>
            <a:pPr lvl="2">
              <a:defRPr/>
            </a:pPr>
            <a:r>
              <a:rPr lang="zh-CN" altLang="en-US" dirty="0"/>
              <a:t>金融机构或投资者融通资金、进行持续交易能力的变化</a:t>
            </a:r>
            <a:endParaRPr lang="en-US" altLang="zh-CN" dirty="0"/>
          </a:p>
          <a:p>
            <a:pPr lvl="2">
              <a:defRPr/>
            </a:pPr>
            <a:r>
              <a:rPr lang="zh-CN" altLang="en-US" dirty="0"/>
              <a:t>逐日盯市（</a:t>
            </a:r>
            <a:r>
              <a:rPr lang="en-US" altLang="zh-CN" dirty="0"/>
              <a:t>marking-to-market</a:t>
            </a:r>
            <a:r>
              <a:rPr lang="zh-CN" altLang="en-US" dirty="0"/>
              <a:t>）与融资流动性风险</a:t>
            </a:r>
            <a:endParaRPr lang="en-US" altLang="zh-CN" dirty="0"/>
          </a:p>
          <a:p>
            <a:pPr>
              <a:defRPr/>
            </a:pPr>
            <a:r>
              <a:rPr lang="zh-CN" altLang="en-US" dirty="0"/>
              <a:t>其他风险</a:t>
            </a:r>
            <a:endParaRPr lang="en-US" altLang="zh-CN" dirty="0"/>
          </a:p>
          <a:p>
            <a:pPr lvl="1">
              <a:defRPr/>
            </a:pPr>
            <a:r>
              <a:rPr lang="zh-CN" altLang="en-US" dirty="0"/>
              <a:t>通货膨胀风险、赎回风险与波动率风险等</a:t>
            </a:r>
            <a:endParaRPr kumimoji="1" lang="zh-CN" altLang="en-US" dirty="0"/>
          </a:p>
        </p:txBody>
      </p:sp>
      <p:sp>
        <p:nvSpPr>
          <p:cNvPr id="29699" name="灯片编号占位符 3">
            <a:extLst>
              <a:ext uri="{FF2B5EF4-FFF2-40B4-BE49-F238E27FC236}">
                <a16:creationId xmlns:a16="http://schemas.microsoft.com/office/drawing/2014/main" id="{1B775B0E-B27A-664D-82F7-25273B7693B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F348405-2BA8-444F-AC11-D5298694E39C}" type="slidenum">
              <a:rPr lang="zh-CN" altLang="en-US" smtClean="0">
                <a:solidFill>
                  <a:srgbClr val="7F7F7F"/>
                </a:solidFill>
                <a:latin typeface="Adobe Jenson Pro Capt" panose="020A0503050201030203" pitchFamily="18" charset="0"/>
              </a:rPr>
              <a:pPr/>
              <a:t>6</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DA7104F-129F-3A44-B4B3-43396DC307F9}"/>
              </a:ext>
            </a:extLst>
          </p:cNvPr>
          <p:cNvSpPr>
            <a:spLocks noGrp="1"/>
          </p:cNvSpPr>
          <p:nvPr>
            <p:ph type="title"/>
          </p:nvPr>
        </p:nvSpPr>
        <p:spPr>
          <a:xfrm>
            <a:off x="684213" y="2492375"/>
            <a:ext cx="7772400" cy="1362075"/>
          </a:xfrm>
        </p:spPr>
        <p:txBody>
          <a:bodyPr/>
          <a:lstStyle/>
          <a:p>
            <a:pPr>
              <a:defRPr/>
            </a:pPr>
            <a:r>
              <a:rPr lang="zh-CN" altLang="en-US" dirty="0"/>
              <a:t>第二节</a:t>
            </a:r>
          </a:p>
        </p:txBody>
      </p:sp>
      <p:sp>
        <p:nvSpPr>
          <p:cNvPr id="30722" name="文本占位符 5">
            <a:extLst>
              <a:ext uri="{FF2B5EF4-FFF2-40B4-BE49-F238E27FC236}">
                <a16:creationId xmlns:a16="http://schemas.microsoft.com/office/drawing/2014/main" id="{A4F24E33-B866-AC42-97D4-5DC0B1FFFA23}"/>
              </a:ext>
            </a:extLst>
          </p:cNvPr>
          <p:cNvSpPr>
            <a:spLocks noGrp="1" noChangeArrowheads="1"/>
          </p:cNvSpPr>
          <p:nvPr>
            <p:ph type="body" idx="1"/>
          </p:nvPr>
        </p:nvSpPr>
        <p:spPr>
          <a:xfrm>
            <a:off x="684213" y="4076700"/>
            <a:ext cx="7772400" cy="1500188"/>
          </a:xfrm>
        </p:spPr>
        <p:txBody>
          <a:bodyPr/>
          <a:lstStyle/>
          <a:p>
            <a:r>
              <a:rPr lang="zh-CN" altLang="en-US">
                <a:ea typeface="Adobe 楷体 Std R" panose="02020400000000000000" pitchFamily="18" charset="-128"/>
              </a:rPr>
              <a:t>基础性债务工具</a:t>
            </a:r>
          </a:p>
        </p:txBody>
      </p:sp>
      <p:sp>
        <p:nvSpPr>
          <p:cNvPr id="30723" name="灯片编号占位符 3">
            <a:extLst>
              <a:ext uri="{FF2B5EF4-FFF2-40B4-BE49-F238E27FC236}">
                <a16:creationId xmlns:a16="http://schemas.microsoft.com/office/drawing/2014/main" id="{786F0F59-9CA9-1642-9B70-DA1A3403369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8F7649-B015-9D4B-BE80-5DFDA80A7666}" type="slidenum">
              <a:rPr lang="zh-CN" altLang="en-US" smtClean="0">
                <a:solidFill>
                  <a:srgbClr val="2A0015"/>
                </a:solidFill>
                <a:latin typeface="Adobe Jenson Pro Capt" panose="020A0503050201030203" pitchFamily="18" charset="0"/>
              </a:rPr>
              <a:pPr/>
              <a:t>7</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
            <a:extLst>
              <a:ext uri="{FF2B5EF4-FFF2-40B4-BE49-F238E27FC236}">
                <a16:creationId xmlns:a16="http://schemas.microsoft.com/office/drawing/2014/main" id="{134F8AAB-939E-9146-9247-31C79C901D63}"/>
              </a:ext>
            </a:extLst>
          </p:cNvPr>
          <p:cNvSpPr>
            <a:spLocks noGrp="1" noChangeArrowheads="1"/>
          </p:cNvSpPr>
          <p:nvPr>
            <p:ph type="title"/>
          </p:nvPr>
        </p:nvSpPr>
        <p:spPr>
          <a:xfrm>
            <a:off x="492125" y="76200"/>
            <a:ext cx="8229600" cy="846138"/>
          </a:xfrm>
        </p:spPr>
        <p:txBody>
          <a:bodyPr/>
          <a:lstStyle/>
          <a:p>
            <a:r>
              <a:rPr lang="zh-CN" altLang="en-US">
                <a:ea typeface="Adobe 黑体 Std R" panose="020B0400000000000000" pitchFamily="34" charset="-128"/>
              </a:rPr>
              <a:t>基础性债务工具基本要素</a:t>
            </a:r>
          </a:p>
        </p:txBody>
      </p:sp>
      <p:sp>
        <p:nvSpPr>
          <p:cNvPr id="32771" name="文本占位符 2">
            <a:extLst>
              <a:ext uri="{FF2B5EF4-FFF2-40B4-BE49-F238E27FC236}">
                <a16:creationId xmlns:a16="http://schemas.microsoft.com/office/drawing/2014/main" id="{D4C1225C-7D98-0743-9C71-45F1C620B97B}"/>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711" r="-772" b="-3423"/>
            </a:stretch>
          </a:blipFill>
        </p:spPr>
        <p:txBody>
          <a:bodyPr/>
          <a:lstStyle/>
          <a:p>
            <a:pPr>
              <a:defRPr/>
            </a:pPr>
            <a:r>
              <a:rPr lang="zh-CN" altLang="en-US">
                <a:noFill/>
              </a:rPr>
              <a:t> </a:t>
            </a:r>
          </a:p>
        </p:txBody>
      </p:sp>
      <p:sp>
        <p:nvSpPr>
          <p:cNvPr id="31747" name="灯片编号占位符 1">
            <a:extLst>
              <a:ext uri="{FF2B5EF4-FFF2-40B4-BE49-F238E27FC236}">
                <a16:creationId xmlns:a16="http://schemas.microsoft.com/office/drawing/2014/main" id="{86CBD335-9DFC-DF42-A19F-4AD7A6819F7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F49E431-873C-024B-9D85-CD458D718393}" type="slidenum">
              <a:rPr lang="zh-CN" altLang="en-US" smtClean="0">
                <a:solidFill>
                  <a:srgbClr val="7F7F7F"/>
                </a:solidFill>
                <a:latin typeface="Adobe Jenson Pro Capt" panose="020A0503050201030203" pitchFamily="18" charset="0"/>
              </a:rPr>
              <a:pPr/>
              <a:t>8</a:t>
            </a:fld>
            <a:endParaRPr lang="zh-CN" altLang="en-US">
              <a:solidFill>
                <a:srgbClr val="7F7F7F"/>
              </a:solidFill>
              <a:latin typeface="Adobe Jenson Pro Capt" panose="020A0503050201030203" pitchFamily="18" charset="0"/>
            </a:endParaRPr>
          </a:p>
        </p:txBody>
      </p:sp>
    </p:spTree>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1984</Words>
  <Application>Microsoft Macintosh PowerPoint</Application>
  <PresentationFormat>全屏显示(4:3)</PresentationFormat>
  <Paragraphs>256</Paragraphs>
  <Slides>48</Slides>
  <Notes>4</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1" baseType="lpstr">
      <vt:lpstr>楷体</vt:lpstr>
      <vt:lpstr>微软雅黑</vt:lpstr>
      <vt:lpstr>Adobe 黑体 Std R</vt:lpstr>
      <vt:lpstr>Adobe 楷体 Std R</vt:lpstr>
      <vt:lpstr>Adobe Heiti Std R</vt:lpstr>
      <vt:lpstr>Adobe Jenson Pro</vt:lpstr>
      <vt:lpstr>Adobe Jenson Pro Capt</vt:lpstr>
      <vt:lpstr>Arial</vt:lpstr>
      <vt:lpstr>Calibri</vt:lpstr>
      <vt:lpstr>Garamond</vt:lpstr>
      <vt:lpstr>Wingdings</vt:lpstr>
      <vt:lpstr>1_Edge</vt:lpstr>
      <vt:lpstr>Equation</vt:lpstr>
      <vt:lpstr>第1章 固定收益证券概述</vt:lpstr>
      <vt:lpstr>PowerPoint 演示文稿</vt:lpstr>
      <vt:lpstr>第一节</vt:lpstr>
      <vt:lpstr>固定收益证券？</vt:lpstr>
      <vt:lpstr>固定收益证券范畴</vt:lpstr>
      <vt:lpstr>固定收益证券：风险特征</vt:lpstr>
      <vt:lpstr>固定收益证券：风险特征</vt:lpstr>
      <vt:lpstr>第二节</vt:lpstr>
      <vt:lpstr>基础性债务工具基本要素</vt:lpstr>
      <vt:lpstr>资本市场工具-I</vt:lpstr>
      <vt:lpstr>资本市场工具-II</vt:lpstr>
      <vt:lpstr>货币市场工具</vt:lpstr>
      <vt:lpstr>短期国债与中央银行票据</vt:lpstr>
      <vt:lpstr>同业拆借</vt:lpstr>
      <vt:lpstr>大额可转让存单</vt:lpstr>
      <vt:lpstr>商业票据与短期融资券</vt:lpstr>
      <vt:lpstr>回购</vt:lpstr>
      <vt:lpstr>汇票</vt:lpstr>
      <vt:lpstr>第三节</vt:lpstr>
      <vt:lpstr>利率远期与利率期货</vt:lpstr>
      <vt:lpstr>利率互换</vt:lpstr>
      <vt:lpstr>利率期权</vt:lpstr>
      <vt:lpstr>利率期权</vt:lpstr>
      <vt:lpstr>利率上限：一个例子</vt:lpstr>
      <vt:lpstr>利率双限：一个例子</vt:lpstr>
      <vt:lpstr>信用衍生品-I</vt:lpstr>
      <vt:lpstr>信用衍生品-II</vt:lpstr>
      <vt:lpstr>信用衍生品-III</vt:lpstr>
      <vt:lpstr>中国市场上的信用衍生品</vt:lpstr>
      <vt:lpstr>第四节</vt:lpstr>
      <vt:lpstr>在债务工具中嵌入衍生产品</vt:lpstr>
      <vt:lpstr>资产支持证券</vt:lpstr>
      <vt:lpstr>第五节</vt:lpstr>
      <vt:lpstr>一级市场机制</vt:lpstr>
      <vt:lpstr>二级市场机制</vt:lpstr>
      <vt:lpstr>固定收益证券市场与股票市场：美国</vt:lpstr>
      <vt:lpstr>固定收益证券市场与股票市场：中国</vt:lpstr>
      <vt:lpstr>全球场外衍生品：固定收益与其他</vt:lpstr>
      <vt:lpstr>场内市场与OTC市场：中国</vt:lpstr>
      <vt:lpstr>场内市场与OTC市场：全球</vt:lpstr>
      <vt:lpstr>全球场内利率衍生品市场</vt:lpstr>
      <vt:lpstr>全球场外利率衍生品市场</vt:lpstr>
      <vt:lpstr>中国债券发行规模</vt:lpstr>
      <vt:lpstr>中国市场发行债券期限</vt:lpstr>
      <vt:lpstr>中国市场资产支持证券发行规模</vt:lpstr>
      <vt:lpstr>中国银行间市场成交额</vt:lpstr>
      <vt:lpstr>中国市场债券成交占比</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2021-07-21T14:03:36Z</dcterms:modified>
</cp:coreProperties>
</file>