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782" r:id="rId1"/>
  </p:sldMasterIdLst>
  <p:notesMasterIdLst>
    <p:notesMasterId r:id="rId34"/>
  </p:notesMasterIdLst>
  <p:handoutMasterIdLst>
    <p:handoutMasterId r:id="rId35"/>
  </p:handoutMasterIdLst>
  <p:sldIdLst>
    <p:sldId id="561" r:id="rId2"/>
    <p:sldId id="615" r:id="rId3"/>
    <p:sldId id="612" r:id="rId4"/>
    <p:sldId id="616" r:id="rId5"/>
    <p:sldId id="617" r:id="rId6"/>
    <p:sldId id="618" r:id="rId7"/>
    <p:sldId id="619" r:id="rId8"/>
    <p:sldId id="620" r:id="rId9"/>
    <p:sldId id="607" r:id="rId10"/>
    <p:sldId id="608" r:id="rId11"/>
    <p:sldId id="609" r:id="rId12"/>
    <p:sldId id="657" r:id="rId13"/>
    <p:sldId id="658" r:id="rId14"/>
    <p:sldId id="660" r:id="rId15"/>
    <p:sldId id="661" r:id="rId16"/>
    <p:sldId id="662" r:id="rId17"/>
    <p:sldId id="663" r:id="rId18"/>
    <p:sldId id="664" r:id="rId19"/>
    <p:sldId id="621" r:id="rId20"/>
    <p:sldId id="665" r:id="rId21"/>
    <p:sldId id="666" r:id="rId22"/>
    <p:sldId id="667" r:id="rId23"/>
    <p:sldId id="668" r:id="rId24"/>
    <p:sldId id="669" r:id="rId25"/>
    <p:sldId id="670" r:id="rId26"/>
    <p:sldId id="671" r:id="rId27"/>
    <p:sldId id="672" r:id="rId28"/>
    <p:sldId id="673" r:id="rId29"/>
    <p:sldId id="674" r:id="rId30"/>
    <p:sldId id="675" r:id="rId31"/>
    <p:sldId id="676" r:id="rId32"/>
    <p:sldId id="606" r:id="rId3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20">
          <p15:clr>
            <a:srgbClr val="A4A3A4"/>
          </p15:clr>
        </p15:guide>
        <p15:guide id="2" pos="2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18" autoAdjust="0"/>
    <p:restoredTop sz="93537" autoAdjust="0"/>
  </p:normalViewPr>
  <p:slideViewPr>
    <p:cSldViewPr snapToObjects="1">
      <p:cViewPr varScale="1">
        <p:scale>
          <a:sx n="119" d="100"/>
          <a:sy n="119" d="100"/>
        </p:scale>
        <p:origin x="1720" y="192"/>
      </p:cViewPr>
      <p:guideLst>
        <p:guide orient="horz" pos="1920"/>
        <p:guide pos="2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6B3AF1C-4B30-7049-9F1A-A29F671A303C}"/>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BB391BC5-A85E-4E4E-8A55-266D2A1718F4}"/>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25D1EFC1-7A8B-8F4B-96E0-6EBB3E34775F}" type="datetimeFigureOut">
              <a:rPr lang="zh-CN" altLang="en-US"/>
              <a:pPr>
                <a:defRPr/>
              </a:pPr>
              <a:t>2021/7/21</a:t>
            </a:fld>
            <a:endParaRPr lang="en-US" altLang="zh-CN"/>
          </a:p>
        </p:txBody>
      </p:sp>
      <p:sp>
        <p:nvSpPr>
          <p:cNvPr id="4" name="Footer Placeholder 3">
            <a:extLst>
              <a:ext uri="{FF2B5EF4-FFF2-40B4-BE49-F238E27FC236}">
                <a16:creationId xmlns:a16="http://schemas.microsoft.com/office/drawing/2014/main" id="{E1A5308E-6805-4B45-B885-B1C11F77F880}"/>
              </a:ext>
            </a:extLst>
          </p:cNvPr>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5" name="Slide Number Placeholder 4">
            <a:extLst>
              <a:ext uri="{FF2B5EF4-FFF2-40B4-BE49-F238E27FC236}">
                <a16:creationId xmlns:a16="http://schemas.microsoft.com/office/drawing/2014/main" id="{0D568971-AB5E-694F-B034-EFE7701D2196}"/>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4EC0EB72-EA07-5A40-9537-511FD4759895}" type="slidenum">
              <a:rPr lang="zh-CN" altLang="en-US"/>
              <a:pPr>
                <a:defRPr/>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337DFF7-518B-E44C-9E98-7565E796EC8D}"/>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59BA3D28-0490-4341-8EF3-BE5D267ACC3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107B3E38-35F5-8C4F-B82F-A80D6465576E}" type="datetimeFigureOut">
              <a:rPr lang="zh-CN" altLang="en-US"/>
              <a:pPr>
                <a:defRPr/>
              </a:pPr>
              <a:t>2021/7/21</a:t>
            </a:fld>
            <a:endParaRPr lang="en-US" altLang="zh-CN"/>
          </a:p>
        </p:txBody>
      </p:sp>
      <p:sp>
        <p:nvSpPr>
          <p:cNvPr id="4" name="Slide Image Placeholder 3">
            <a:extLst>
              <a:ext uri="{FF2B5EF4-FFF2-40B4-BE49-F238E27FC236}">
                <a16:creationId xmlns:a16="http://schemas.microsoft.com/office/drawing/2014/main" id="{2EB928AF-F12C-2B4B-932C-80979F3B26EA}"/>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083D02EA-72B8-6741-86FD-A1CDB7AEA76C}"/>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43A24C46-21E1-454E-BDCD-12D41AF9EB99}"/>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7" name="Slide Number Placeholder 6">
            <a:extLst>
              <a:ext uri="{FF2B5EF4-FFF2-40B4-BE49-F238E27FC236}">
                <a16:creationId xmlns:a16="http://schemas.microsoft.com/office/drawing/2014/main" id="{60B1650C-3878-5C4A-A5BF-08761A046C92}"/>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96769E09-66E9-0941-88D4-CF9EE6E5F913}"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a:extLst>
              <a:ext uri="{FF2B5EF4-FFF2-40B4-BE49-F238E27FC236}">
                <a16:creationId xmlns:a16="http://schemas.microsoft.com/office/drawing/2014/main" id="{965C2CEB-F7D0-6D48-8BE6-709990AB721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a:extLst>
              <a:ext uri="{FF2B5EF4-FFF2-40B4-BE49-F238E27FC236}">
                <a16:creationId xmlns:a16="http://schemas.microsoft.com/office/drawing/2014/main" id="{5EB1EE68-872B-1B4C-9947-BF42263D163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2531" name="Slide Number Placeholder 3">
            <a:extLst>
              <a:ext uri="{FF2B5EF4-FFF2-40B4-BE49-F238E27FC236}">
                <a16:creationId xmlns:a16="http://schemas.microsoft.com/office/drawing/2014/main" id="{4CAF6786-7FFF-EB4B-B1B9-4E9952C4FB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F6FA30E-9930-C840-AF9F-0E4A0F5A53AB}" type="slidenum">
              <a:rPr lang="zh-CN" altLang="en-US" smtClean="0"/>
              <a:pPr>
                <a:spcBef>
                  <a:spcPct val="0"/>
                </a:spcBef>
              </a:pPr>
              <a:t>0</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pPr>
              <a:defRPr/>
            </a:pPr>
            <a:fld id="{05CEF27C-2A76-43A7-8CD7-1ECABEE0D39E}" type="slidenum">
              <a:rPr lang="zh-CN" altLang="en-US" smtClean="0"/>
              <a:pPr>
                <a:defRPr/>
              </a:pPr>
              <a:t>8</a:t>
            </a:fld>
            <a:endParaRPr lang="en-US" altLang="zh-CN"/>
          </a:p>
        </p:txBody>
      </p:sp>
    </p:spTree>
    <p:extLst>
      <p:ext uri="{BB962C8B-B14F-4D97-AF65-F5344CB8AC3E}">
        <p14:creationId xmlns:p14="http://schemas.microsoft.com/office/powerpoint/2010/main" val="4080625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pPr>
              <a:defRPr/>
            </a:pPr>
            <a:fld id="{05CEF27C-2A76-43A7-8CD7-1ECABEE0D39E}" type="slidenum">
              <a:rPr lang="zh-CN" altLang="en-US" smtClean="0"/>
              <a:pPr>
                <a:defRPr/>
              </a:pPr>
              <a:t>9</a:t>
            </a:fld>
            <a:endParaRPr lang="en-US" altLang="zh-CN"/>
          </a:p>
        </p:txBody>
      </p:sp>
    </p:spTree>
    <p:extLst>
      <p:ext uri="{BB962C8B-B14F-4D97-AF65-F5344CB8AC3E}">
        <p14:creationId xmlns:p14="http://schemas.microsoft.com/office/powerpoint/2010/main" val="367999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pPr>
              <a:defRPr/>
            </a:pPr>
            <a:fld id="{05CEF27C-2A76-43A7-8CD7-1ECABEE0D39E}" type="slidenum">
              <a:rPr lang="zh-CN" altLang="en-US" smtClean="0"/>
              <a:pPr>
                <a:defRPr/>
              </a:pPr>
              <a:t>10</a:t>
            </a:fld>
            <a:endParaRPr lang="en-US" altLang="zh-CN"/>
          </a:p>
        </p:txBody>
      </p:sp>
    </p:spTree>
    <p:extLst>
      <p:ext uri="{BB962C8B-B14F-4D97-AF65-F5344CB8AC3E}">
        <p14:creationId xmlns:p14="http://schemas.microsoft.com/office/powerpoint/2010/main" val="3297419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2188" y="768350"/>
            <a:ext cx="5114925" cy="3836988"/>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pPr>
              <a:defRPr/>
            </a:pPr>
            <a:fld id="{05CEF27C-2A76-43A7-8CD7-1ECABEE0D39E}" type="slidenum">
              <a:rPr lang="zh-CN" altLang="en-US" smtClean="0"/>
              <a:pPr>
                <a:defRPr/>
              </a:pPr>
              <a:t>13</a:t>
            </a:fld>
            <a:endParaRPr lang="en-US" altLang="zh-CN"/>
          </a:p>
        </p:txBody>
      </p:sp>
    </p:spTree>
    <p:extLst>
      <p:ext uri="{BB962C8B-B14F-4D97-AF65-F5344CB8AC3E}">
        <p14:creationId xmlns:p14="http://schemas.microsoft.com/office/powerpoint/2010/main" val="34890837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gif"/></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_标题">
    <p:spTree>
      <p:nvGrpSpPr>
        <p:cNvPr id="1" name=""/>
        <p:cNvGrpSpPr/>
        <p:nvPr/>
      </p:nvGrpSpPr>
      <p:grpSpPr>
        <a:xfrm>
          <a:off x="0" y="0"/>
          <a:ext cx="0" cy="0"/>
          <a:chOff x="0" y="0"/>
          <a:chExt cx="0" cy="0"/>
        </a:xfrm>
      </p:grpSpPr>
      <p:cxnSp>
        <p:nvCxnSpPr>
          <p:cNvPr id="3" name="直接连接符 9">
            <a:extLst>
              <a:ext uri="{FF2B5EF4-FFF2-40B4-BE49-F238E27FC236}">
                <a16:creationId xmlns:a16="http://schemas.microsoft.com/office/drawing/2014/main" id="{760B0F04-C188-B549-B1F6-20DB7048FAE4}"/>
              </a:ext>
            </a:extLst>
          </p:cNvPr>
          <p:cNvCxnSpPr/>
          <p:nvPr/>
        </p:nvCxnSpPr>
        <p:spPr>
          <a:xfrm>
            <a:off x="13692" y="6629400"/>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4F34ECDD-6BEC-A641-A6E0-346DB6FD8186}"/>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陈蓉  郑振龙</a:t>
            </a:r>
            <a:endParaRPr lang="en-US" altLang="zh-CN" sz="2000" dirty="0">
              <a:solidFill>
                <a:srgbClr val="663300"/>
              </a:solidFill>
              <a:latin typeface="Adobe Jenson Pro" panose="020A0503050201030203" pitchFamily="18" charset="0"/>
              <a:ea typeface="Adobe 黑体 Std R" panose="020B0400000000000000" pitchFamily="34"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厦门大学管理学院财务学系</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厦门大学金融工程研究中心</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efinance.org.cn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aronge.net</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dirty="0">
              <a:solidFill>
                <a:schemeClr val="tx2"/>
              </a:solidFill>
              <a:latin typeface="Adobe Jenson Pro" panose="020A0503050201030203" pitchFamily="18" charset="0"/>
              <a:ea typeface="Adobe 黑体 Std R" panose="020B0400000000000000" pitchFamily="34" charset="-128"/>
            </a:endParaRPr>
          </a:p>
          <a:p>
            <a:pPr algn="ctr">
              <a:defRPr/>
            </a:pPr>
            <a:endParaRPr lang="zh-CN" altLang="en-US" sz="2400" dirty="0">
              <a:solidFill>
                <a:schemeClr val="tx2"/>
              </a:solidFill>
              <a:latin typeface="楷体" panose="02010609060101010101" pitchFamily="49" charset="-122"/>
              <a:ea typeface="楷体" panose="02010609060101010101" pitchFamily="49" charset="-122"/>
            </a:endParaRPr>
          </a:p>
        </p:txBody>
      </p:sp>
      <p:pic>
        <p:nvPicPr>
          <p:cNvPr id="5" name="图片 4" descr="11824837100.jpg">
            <a:extLst>
              <a:ext uri="{FF2B5EF4-FFF2-40B4-BE49-F238E27FC236}">
                <a16:creationId xmlns:a16="http://schemas.microsoft.com/office/drawing/2014/main" id="{2CB70B9A-9287-4549-98CF-5E52372CFFFC}"/>
              </a:ext>
            </a:extLst>
          </p:cNvPr>
          <p:cNvPicPr>
            <a:picLocks noChangeAspect="1"/>
          </p:cNvPicPr>
          <p:nvPr/>
        </p:nvPicPr>
        <p:blipFill>
          <a:blip r:embed="rId2" cstate="print">
            <a:duotone>
              <a:schemeClr val="accent3">
                <a:shade val="45000"/>
                <a:satMod val="135000"/>
              </a:schemeClr>
              <a:prstClr val="white"/>
            </a:duotone>
          </a:blip>
          <a:stretch>
            <a:fillRect/>
          </a:stretch>
        </p:blipFill>
        <p:spPr>
          <a:xfrm>
            <a:off x="3840456" y="4724400"/>
            <a:ext cx="1556792" cy="1556792"/>
          </a:xfrm>
          <a:prstGeom prst="rect">
            <a:avLst/>
          </a:prstGeom>
          <a:ln>
            <a:noFill/>
          </a:ln>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
        <p:nvSpPr>
          <p:cNvPr id="8" name="Rectangle 6">
            <a:extLst>
              <a:ext uri="{FF2B5EF4-FFF2-40B4-BE49-F238E27FC236}">
                <a16:creationId xmlns:a16="http://schemas.microsoft.com/office/drawing/2014/main" id="{EBC99384-0A0E-C948-B31B-012B45DC1CF6}"/>
              </a:ext>
            </a:extLst>
          </p:cNvPr>
          <p:cNvSpPr txBox="1">
            <a:spLocks noChangeArrowheads="1"/>
          </p:cNvSpPr>
          <p:nvPr userDrawn="1"/>
        </p:nvSpPr>
        <p:spPr bwMode="auto">
          <a:xfrm>
            <a:off x="1752600" y="66294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extLst>
      <p:ext uri="{BB962C8B-B14F-4D97-AF65-F5344CB8AC3E}">
        <p14:creationId xmlns:p14="http://schemas.microsoft.com/office/powerpoint/2010/main" val="422807619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5379F69D-DA49-B942-B11D-6D6887E8EC46}"/>
              </a:ext>
            </a:extLst>
          </p:cNvPr>
          <p:cNvSpPr>
            <a:spLocks noGrp="1" noChangeArrowheads="1"/>
          </p:cNvSpPr>
          <p:nvPr>
            <p:ph type="sldNum" sz="quarter" idx="10"/>
          </p:nvPr>
        </p:nvSpPr>
        <p:spPr>
          <a:ln/>
        </p:spPr>
        <p:txBody>
          <a:bodyPr/>
          <a:lstStyle>
            <a:lvl1pPr>
              <a:defRPr/>
            </a:lvl1pPr>
          </a:lstStyle>
          <a:p>
            <a:pPr>
              <a:defRPr/>
            </a:pPr>
            <a:fld id="{431ADB97-0340-5F4D-8E27-43D7BB4B08FD}" type="slidenum">
              <a:rPr lang="zh-CN" altLang="en-US"/>
              <a:pPr>
                <a:defRPr/>
              </a:pPr>
              <a:t>‹#›</a:t>
            </a:fld>
            <a:endParaRPr lang="zh-CN" altLang="en-US"/>
          </a:p>
        </p:txBody>
      </p:sp>
    </p:spTree>
    <p:extLst>
      <p:ext uri="{BB962C8B-B14F-4D97-AF65-F5344CB8AC3E}">
        <p14:creationId xmlns:p14="http://schemas.microsoft.com/office/powerpoint/2010/main" val="230169078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C9E2302-F3F2-744E-9CF2-4E5983874A95}"/>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3" name="Rectangle 5">
            <a:extLst>
              <a:ext uri="{FF2B5EF4-FFF2-40B4-BE49-F238E27FC236}">
                <a16:creationId xmlns:a16="http://schemas.microsoft.com/office/drawing/2014/main" id="{018A3E8E-0393-4D43-AD50-73D536D2878D}"/>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6">
            <a:extLst>
              <a:ext uri="{FF2B5EF4-FFF2-40B4-BE49-F238E27FC236}">
                <a16:creationId xmlns:a16="http://schemas.microsoft.com/office/drawing/2014/main" id="{49F781D2-7F75-5849-B7AA-DDA2B5C9ED8C}"/>
              </a:ext>
            </a:extLst>
          </p:cNvPr>
          <p:cNvSpPr>
            <a:spLocks noGrp="1" noChangeArrowheads="1"/>
          </p:cNvSpPr>
          <p:nvPr>
            <p:ph type="sldNum" sz="quarter" idx="12"/>
          </p:nvPr>
        </p:nvSpPr>
        <p:spPr/>
        <p:txBody>
          <a:bodyPr/>
          <a:lstStyle>
            <a:lvl1pPr>
              <a:defRPr/>
            </a:lvl1pPr>
          </a:lstStyle>
          <a:p>
            <a:pPr>
              <a:defRPr/>
            </a:pPr>
            <a:fld id="{6C6ACF66-27C9-E746-8599-50C9BC731847}" type="slidenum">
              <a:rPr lang="zh-CN" altLang="en-US"/>
              <a:pPr>
                <a:defRPr/>
              </a:pPr>
              <a:t>‹#›</a:t>
            </a:fld>
            <a:endParaRPr lang="zh-CN" altLang="en-US"/>
          </a:p>
        </p:txBody>
      </p:sp>
    </p:spTree>
    <p:extLst>
      <p:ext uri="{BB962C8B-B14F-4D97-AF65-F5344CB8AC3E}">
        <p14:creationId xmlns:p14="http://schemas.microsoft.com/office/powerpoint/2010/main" val="342255467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B68D77F1-2B35-3740-9EB4-16E247A5838B}"/>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E5BDF000-AA42-7844-88E2-859FE221090B}"/>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9FEBEC4E-E0C6-9145-862C-80143C12A2FF}"/>
              </a:ext>
            </a:extLst>
          </p:cNvPr>
          <p:cNvSpPr>
            <a:spLocks noGrp="1" noChangeArrowheads="1"/>
          </p:cNvSpPr>
          <p:nvPr>
            <p:ph type="sldNum" sz="quarter" idx="12"/>
          </p:nvPr>
        </p:nvSpPr>
        <p:spPr/>
        <p:txBody>
          <a:bodyPr/>
          <a:lstStyle>
            <a:lvl1pPr>
              <a:defRPr/>
            </a:lvl1pPr>
          </a:lstStyle>
          <a:p>
            <a:pPr>
              <a:defRPr/>
            </a:pPr>
            <a:fld id="{D7863D5F-89BC-8D40-B446-961DEE3117D2}" type="slidenum">
              <a:rPr lang="zh-CN" altLang="en-US"/>
              <a:pPr>
                <a:defRPr/>
              </a:pPr>
              <a:t>‹#›</a:t>
            </a:fld>
            <a:endParaRPr lang="zh-CN" altLang="en-US"/>
          </a:p>
        </p:txBody>
      </p:sp>
    </p:spTree>
    <p:extLst>
      <p:ext uri="{BB962C8B-B14F-4D97-AF65-F5344CB8AC3E}">
        <p14:creationId xmlns:p14="http://schemas.microsoft.com/office/powerpoint/2010/main" val="354302397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003F5DE3-A9D7-544A-87B8-FE6EFA761D73}"/>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A36B84E8-5364-2D4B-B116-AE71418A684E}"/>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AC7990F0-4354-3944-8FFF-A8971B1FFA29}"/>
              </a:ext>
            </a:extLst>
          </p:cNvPr>
          <p:cNvSpPr>
            <a:spLocks noGrp="1" noChangeArrowheads="1"/>
          </p:cNvSpPr>
          <p:nvPr>
            <p:ph type="sldNum" sz="quarter" idx="12"/>
          </p:nvPr>
        </p:nvSpPr>
        <p:spPr/>
        <p:txBody>
          <a:bodyPr/>
          <a:lstStyle>
            <a:lvl1pPr>
              <a:defRPr/>
            </a:lvl1pPr>
          </a:lstStyle>
          <a:p>
            <a:pPr>
              <a:defRPr/>
            </a:pPr>
            <a:fld id="{2019AD63-F61C-8242-9330-6946483514EF}" type="slidenum">
              <a:rPr lang="zh-CN" altLang="en-US"/>
              <a:pPr>
                <a:defRPr/>
              </a:pPr>
              <a:t>‹#›</a:t>
            </a:fld>
            <a:endParaRPr lang="zh-CN" altLang="en-US"/>
          </a:p>
        </p:txBody>
      </p:sp>
    </p:spTree>
    <p:extLst>
      <p:ext uri="{BB962C8B-B14F-4D97-AF65-F5344CB8AC3E}">
        <p14:creationId xmlns:p14="http://schemas.microsoft.com/office/powerpoint/2010/main" val="217078899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ABEA6E89-35AF-C04E-BE66-7F1A39A25ED1}"/>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7B5C7379-4962-9B44-9981-20D6D956A478}"/>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F0AFFD1B-A0EE-8E4A-A39B-ADB244839A80}"/>
              </a:ext>
            </a:extLst>
          </p:cNvPr>
          <p:cNvSpPr>
            <a:spLocks noGrp="1" noChangeArrowheads="1"/>
          </p:cNvSpPr>
          <p:nvPr>
            <p:ph type="sldNum" sz="quarter" idx="12"/>
          </p:nvPr>
        </p:nvSpPr>
        <p:spPr/>
        <p:txBody>
          <a:bodyPr/>
          <a:lstStyle>
            <a:lvl1pPr>
              <a:defRPr/>
            </a:lvl1pPr>
          </a:lstStyle>
          <a:p>
            <a:pPr>
              <a:defRPr/>
            </a:pPr>
            <a:fld id="{A6A1F7AB-040E-C64E-AA89-B7340E21DCAF}" type="slidenum">
              <a:rPr lang="zh-CN" altLang="en-US"/>
              <a:pPr>
                <a:defRPr/>
              </a:pPr>
              <a:t>‹#›</a:t>
            </a:fld>
            <a:endParaRPr lang="zh-CN" altLang="en-US"/>
          </a:p>
        </p:txBody>
      </p:sp>
    </p:spTree>
    <p:extLst>
      <p:ext uri="{BB962C8B-B14F-4D97-AF65-F5344CB8AC3E}">
        <p14:creationId xmlns:p14="http://schemas.microsoft.com/office/powerpoint/2010/main" val="710346377"/>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4931F88-AC4E-AD4C-940F-73B88FDB0B91}"/>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289F66DE-442B-D648-8A8B-52F080E023CF}"/>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0E513D06-9505-0D4C-9FE7-33DA7F70BA23}"/>
              </a:ext>
            </a:extLst>
          </p:cNvPr>
          <p:cNvSpPr>
            <a:spLocks noGrp="1" noChangeArrowheads="1"/>
          </p:cNvSpPr>
          <p:nvPr>
            <p:ph type="sldNum" sz="quarter" idx="12"/>
          </p:nvPr>
        </p:nvSpPr>
        <p:spPr/>
        <p:txBody>
          <a:bodyPr/>
          <a:lstStyle>
            <a:lvl1pPr>
              <a:defRPr/>
            </a:lvl1pPr>
          </a:lstStyle>
          <a:p>
            <a:pPr>
              <a:defRPr/>
            </a:pPr>
            <a:fld id="{CC382AE9-71F6-CD4E-AF5F-939F4D8052BC}" type="slidenum">
              <a:rPr lang="zh-CN" altLang="en-US"/>
              <a:pPr>
                <a:defRPr/>
              </a:pPr>
              <a:t>‹#›</a:t>
            </a:fld>
            <a:endParaRPr lang="zh-CN" altLang="en-US"/>
          </a:p>
        </p:txBody>
      </p:sp>
    </p:spTree>
    <p:extLst>
      <p:ext uri="{BB962C8B-B14F-4D97-AF65-F5344CB8AC3E}">
        <p14:creationId xmlns:p14="http://schemas.microsoft.com/office/powerpoint/2010/main" val="171087928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D6A8FA67-2CC9-9A45-BEBF-634AB0F76C2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188" y="14288"/>
            <a:ext cx="25654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a:extLst>
              <a:ext uri="{FF2B5EF4-FFF2-40B4-BE49-F238E27FC236}">
                <a16:creationId xmlns:a16="http://schemas.microsoft.com/office/drawing/2014/main" id="{1C46ABB5-40EF-6149-9AC9-E0276F1907F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325"/>
            <a:ext cx="91440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11">
            <a:extLst>
              <a:ext uri="{FF2B5EF4-FFF2-40B4-BE49-F238E27FC236}">
                <a16:creationId xmlns:a16="http://schemas.microsoft.com/office/drawing/2014/main" id="{31615E99-1778-5F46-A10E-AE04D5A960E3}"/>
              </a:ext>
            </a:extLst>
          </p:cNvPr>
          <p:cNvSpPr txBox="1">
            <a:spLocks noChangeArrowheads="1"/>
          </p:cNvSpPr>
          <p:nvPr userDrawn="1"/>
        </p:nvSpPr>
        <p:spPr bwMode="auto">
          <a:xfrm>
            <a:off x="2051050" y="2636838"/>
            <a:ext cx="5689600" cy="1570037"/>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9600">
                <a:latin typeface="Bradley Hand ITC" pitchFamily="66" charset="0"/>
                <a:ea typeface="Adobe 仿宋 Std R" pitchFamily="18" charset="-122"/>
                <a:cs typeface="Arial Unicode MS" pitchFamily="34" charset="-122"/>
              </a:rPr>
              <a:t>The End.</a:t>
            </a:r>
            <a:endParaRPr lang="zh-CN" altLang="en-US" sz="9600">
              <a:latin typeface="Bradley Hand ITC" pitchFamily="66" charset="0"/>
              <a:ea typeface="Adobe 仿宋 Std R" pitchFamily="18" charset="-122"/>
              <a:cs typeface="Arial Unicode MS" pitchFamily="34" charset="-122"/>
            </a:endParaRPr>
          </a:p>
        </p:txBody>
      </p:sp>
      <p:sp>
        <p:nvSpPr>
          <p:cNvPr id="5" name="矩形 4">
            <a:extLst>
              <a:ext uri="{FF2B5EF4-FFF2-40B4-BE49-F238E27FC236}">
                <a16:creationId xmlns:a16="http://schemas.microsoft.com/office/drawing/2014/main" id="{5909A634-1104-D741-B286-98B0114DF43B}"/>
              </a:ext>
            </a:extLst>
          </p:cNvPr>
          <p:cNvSpPr/>
          <p:nvPr userDrawn="1"/>
        </p:nvSpPr>
        <p:spPr>
          <a:xfrm>
            <a:off x="395288" y="1052513"/>
            <a:ext cx="8353425" cy="360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 name="矩形 5">
            <a:extLst>
              <a:ext uri="{FF2B5EF4-FFF2-40B4-BE49-F238E27FC236}">
                <a16:creationId xmlns:a16="http://schemas.microsoft.com/office/drawing/2014/main" id="{8158296C-0390-C04E-9E30-900BF14B175A}"/>
              </a:ext>
            </a:extLst>
          </p:cNvPr>
          <p:cNvSpPr/>
          <p:nvPr userDrawn="1"/>
        </p:nvSpPr>
        <p:spPr>
          <a:xfrm>
            <a:off x="8172450" y="6394450"/>
            <a:ext cx="973138" cy="463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Tree>
    <p:extLst>
      <p:ext uri="{BB962C8B-B14F-4D97-AF65-F5344CB8AC3E}">
        <p14:creationId xmlns:p14="http://schemas.microsoft.com/office/powerpoint/2010/main" val="320270854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ndin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36F995B3-79EB-524E-8205-325EF847035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188" y="14288"/>
            <a:ext cx="25654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a:extLst>
              <a:ext uri="{FF2B5EF4-FFF2-40B4-BE49-F238E27FC236}">
                <a16:creationId xmlns:a16="http://schemas.microsoft.com/office/drawing/2014/main" id="{8145159F-EFD0-0B4B-B076-83D122BE4AD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325"/>
            <a:ext cx="91440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a:extLst>
              <a:ext uri="{FF2B5EF4-FFF2-40B4-BE49-F238E27FC236}">
                <a16:creationId xmlns:a16="http://schemas.microsoft.com/office/drawing/2014/main" id="{BDB87331-78FB-1B49-B6C5-055C474CC8A6}"/>
              </a:ext>
            </a:extLst>
          </p:cNvPr>
          <p:cNvSpPr/>
          <p:nvPr userDrawn="1"/>
        </p:nvSpPr>
        <p:spPr>
          <a:xfrm>
            <a:off x="395288" y="1052513"/>
            <a:ext cx="8353425" cy="360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 name="矩形 4">
            <a:extLst>
              <a:ext uri="{FF2B5EF4-FFF2-40B4-BE49-F238E27FC236}">
                <a16:creationId xmlns:a16="http://schemas.microsoft.com/office/drawing/2014/main" id="{A7EFA0AF-C795-064E-B641-5C442F7E3682}"/>
              </a:ext>
            </a:extLst>
          </p:cNvPr>
          <p:cNvSpPr/>
          <p:nvPr userDrawn="1"/>
        </p:nvSpPr>
        <p:spPr>
          <a:xfrm>
            <a:off x="8172450" y="6394450"/>
            <a:ext cx="973138" cy="463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6" name="Picture 2">
            <a:extLst>
              <a:ext uri="{FF2B5EF4-FFF2-40B4-BE49-F238E27FC236}">
                <a16:creationId xmlns:a16="http://schemas.microsoft.com/office/drawing/2014/main" id="{6A5EE9B9-DF32-F24E-9738-BA1DD2CE7BF2}"/>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0600" y="0"/>
            <a:ext cx="7315200" cy="650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440128FF-9B58-9940-808B-16B9FAF203AF}"/>
              </a:ext>
            </a:extLst>
          </p:cNvPr>
          <p:cNvSpPr>
            <a:spLocks noChangeArrowheads="1"/>
          </p:cNvSpPr>
          <p:nvPr userDrawn="1"/>
        </p:nvSpPr>
        <p:spPr bwMode="auto">
          <a:xfrm>
            <a:off x="2895600" y="3962400"/>
            <a:ext cx="4572000" cy="6461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b="1" dirty="0">
                <a:latin typeface="Adobe 黑体 Std R" panose="020B0400000000000000" pitchFamily="34" charset="-128"/>
                <a:ea typeface="Adobe 黑体 Std R" panose="020B0400000000000000" pitchFamily="34" charset="-128"/>
              </a:rPr>
              <a:t>厦门大学财务系   陈蓉 郑振龙 </a:t>
            </a:r>
            <a:endParaRPr lang="en-US" altLang="zh-CN" b="1" dirty="0">
              <a:latin typeface="Adobe 黑体 Std R" panose="020B0400000000000000" pitchFamily="34" charset="-128"/>
              <a:ea typeface="Adobe 黑体 Std R" panose="020B0400000000000000" pitchFamily="34" charset="-128"/>
            </a:endParaRPr>
          </a:p>
          <a:p>
            <a:pPr eaLnBrk="1" hangingPunct="1">
              <a:defRPr/>
            </a:pPr>
            <a:r>
              <a:rPr lang="en-US" altLang="zh-CN" b="1" dirty="0">
                <a:latin typeface="Adobe Jenson Pro Capt" panose="020A0503050201030203" pitchFamily="18" charset="0"/>
              </a:rPr>
              <a:t>  </a:t>
            </a:r>
            <a:r>
              <a:rPr lang="zh-CN" altLang="en-US" b="1" dirty="0">
                <a:latin typeface="Adobe Jenson Pro Capt" panose="020A0503050201030203" pitchFamily="18" charset="0"/>
              </a:rPr>
              <a:t>       </a:t>
            </a:r>
            <a:r>
              <a:rPr lang="en-US" altLang="zh-CN" b="1" dirty="0">
                <a:latin typeface="Adobe Jenson Pro Capt" panose="020A0503050201030203" pitchFamily="18" charset="0"/>
              </a:rPr>
              <a:t> </a:t>
            </a:r>
            <a:r>
              <a:rPr lang="en-US" altLang="zh-CN" b="1" dirty="0" err="1">
                <a:latin typeface="Adobe Jenson Pro Capt" panose="020A0503050201030203" pitchFamily="18" charset="0"/>
              </a:rPr>
              <a:t>aronge@xmu.edu.cn</a:t>
            </a:r>
            <a:endParaRPr lang="zh-CN" altLang="en-US" b="1" dirty="0">
              <a:latin typeface="Adobe Jenson Pro Capt" panose="020A0503050201030203" pitchFamily="18" charset="0"/>
            </a:endParaRPr>
          </a:p>
        </p:txBody>
      </p:sp>
    </p:spTree>
    <p:extLst>
      <p:ext uri="{BB962C8B-B14F-4D97-AF65-F5344CB8AC3E}">
        <p14:creationId xmlns:p14="http://schemas.microsoft.com/office/powerpoint/2010/main" val="18740595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6"/>
                                        </p:tgtEl>
                                      </p:cBhvr>
                                    </p:animEffect>
                                    <p:anim calcmode="lin" valueType="num">
                                      <p:cBhvr>
                                        <p:cTn id="7" dur="2000"/>
                                        <p:tgtEl>
                                          <p:spTgt spid="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6"/>
                                        </p:tgtEl>
                                        <p:attrNameLst>
                                          <p:attrName>ppt_h</p:attrName>
                                        </p:attrNameLst>
                                      </p:cBhvr>
                                      <p:tavLst>
                                        <p:tav tm="0">
                                          <p:val>
                                            <p:strVal val="ppt_h"/>
                                          </p:val>
                                        </p:tav>
                                        <p:tav tm="100000">
                                          <p:val>
                                            <p:strVal val="ppt_h"/>
                                          </p:val>
                                        </p:tav>
                                      </p:tavLst>
                                    </p:anim>
                                    <p:set>
                                      <p:cBhvr>
                                        <p:cTn id="9"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Title and Content_VisualStudio">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 name="Picture 3" descr="blueband.tif">
            <a:extLst>
              <a:ext uri="{FF2B5EF4-FFF2-40B4-BE49-F238E27FC236}">
                <a16:creationId xmlns:a16="http://schemas.microsoft.com/office/drawing/2014/main" id="{F7314E06-AC13-B64C-8018-ED319EF05C0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153150"/>
            <a:ext cx="81280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椭圆 5">
            <a:extLst>
              <a:ext uri="{FF2B5EF4-FFF2-40B4-BE49-F238E27FC236}">
                <a16:creationId xmlns:a16="http://schemas.microsoft.com/office/drawing/2014/main" id="{39FE1DDB-C303-EF43-AC66-077DC1BA76D0}"/>
              </a:ext>
            </a:extLst>
          </p:cNvPr>
          <p:cNvSpPr/>
          <p:nvPr userDrawn="1"/>
        </p:nvSpPr>
        <p:spPr bwMode="auto">
          <a:xfrm>
            <a:off x="360363" y="6208713"/>
            <a:ext cx="630237" cy="344487"/>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09728" tIns="54864" rIns="109728" bIns="54864" anchor="ctr"/>
          <a:lstStyle/>
          <a:p>
            <a:pPr algn="ctr" defTabSz="1096963" eaLnBrk="1" hangingPunct="1">
              <a:defRPr/>
            </a:pPr>
            <a:fld id="{F8E2C8CB-4BE1-894A-B575-7391C845878D}" type="slidenum">
              <a:rPr lang="zh-CN" altLang="en-US" sz="1000">
                <a:solidFill>
                  <a:schemeClr val="bg2"/>
                </a:solidFill>
                <a:latin typeface="Segoe" pitchFamily="34" charset="0"/>
              </a:rPr>
              <a:pPr algn="ctr" defTabSz="1096963" eaLnBrk="1" hangingPunct="1">
                <a:defRPr/>
              </a:pPr>
              <a:t>‹#›</a:t>
            </a:fld>
            <a:endParaRPr lang="zh-CN" altLang="en-US" sz="1400" dirty="0">
              <a:solidFill>
                <a:schemeClr val="bg2"/>
              </a:solidFill>
              <a:latin typeface="Segoe" pitchFamily="34" charset="0"/>
            </a:endParaRPr>
          </a:p>
        </p:txBody>
      </p:sp>
      <p:cxnSp>
        <p:nvCxnSpPr>
          <p:cNvPr id="7" name="直接连接符 12">
            <a:extLst>
              <a:ext uri="{FF2B5EF4-FFF2-40B4-BE49-F238E27FC236}">
                <a16:creationId xmlns:a16="http://schemas.microsoft.com/office/drawing/2014/main" id="{5F799499-78F4-F14A-B155-5F09F472476E}"/>
              </a:ext>
            </a:extLst>
          </p:cNvPr>
          <p:cNvCxnSpPr/>
          <p:nvPr userDrawn="1"/>
        </p:nvCxnSpPr>
        <p:spPr>
          <a:xfrm flipV="1">
            <a:off x="359833" y="1291771"/>
            <a:ext cx="8382001" cy="3629"/>
          </a:xfrm>
          <a:prstGeom prst="line">
            <a:avLst/>
          </a:prstGeom>
          <a:ln w="38100">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8" name="TextBox 15">
            <a:extLst>
              <a:ext uri="{FF2B5EF4-FFF2-40B4-BE49-F238E27FC236}">
                <a16:creationId xmlns:a16="http://schemas.microsoft.com/office/drawing/2014/main" id="{BE5A35FD-43CA-C44F-A95E-1E1421D96AC5}"/>
              </a:ext>
            </a:extLst>
          </p:cNvPr>
          <p:cNvSpPr txBox="1">
            <a:spLocks noChangeArrowheads="1"/>
          </p:cNvSpPr>
          <p:nvPr userDrawn="1"/>
        </p:nvSpPr>
        <p:spPr bwMode="auto">
          <a:xfrm>
            <a:off x="2514600" y="6259513"/>
            <a:ext cx="6227763" cy="3079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en-US" altLang="zh-CN" sz="1400">
                <a:solidFill>
                  <a:schemeClr val="bg2"/>
                </a:solidFill>
                <a:latin typeface="微软雅黑" panose="020B0503020204020204" pitchFamily="34" charset="-122"/>
                <a:ea typeface="微软雅黑" panose="020B0503020204020204" pitchFamily="34" charset="-122"/>
              </a:rPr>
              <a:t>©</a:t>
            </a:r>
            <a:r>
              <a:rPr lang="zh-CN" altLang="en-US" sz="1400">
                <a:solidFill>
                  <a:schemeClr val="bg2"/>
                </a:solidFill>
                <a:latin typeface="微软雅黑" panose="020B0503020204020204" pitchFamily="34" charset="-122"/>
                <a:ea typeface="微软雅黑" panose="020B0503020204020204" pitchFamily="34" charset="-122"/>
              </a:rPr>
              <a:t> 版权所有：厦门大学金融系  陈蓉  郑振龙</a:t>
            </a:r>
          </a:p>
        </p:txBody>
      </p:sp>
      <p:sp>
        <p:nvSpPr>
          <p:cNvPr id="2" name="Title 1"/>
          <p:cNvSpPr>
            <a:spLocks noGrp="1"/>
          </p:cNvSpPr>
          <p:nvPr>
            <p:ph type="title"/>
          </p:nvPr>
        </p:nvSpPr>
        <p:spPr>
          <a:xfrm>
            <a:off x="369772" y="457200"/>
            <a:ext cx="8372061" cy="838200"/>
          </a:xfrm>
          <a:prstGeom prst="rect">
            <a:avLst/>
          </a:prstGeom>
        </p:spPr>
        <p:txBody>
          <a:bodyPr anchor="ctr"/>
          <a:lstStyle>
            <a:lvl1pPr>
              <a:defRPr sz="4000" b="1" baseline="0">
                <a:latin typeface="Times New Roman" pitchFamily="18" charset="0"/>
                <a:ea typeface="华文中宋" pitchFamily="2" charset="-122"/>
              </a:defRPr>
            </a:lvl1pPr>
          </a:lstStyle>
          <a:p>
            <a:r>
              <a:rPr lang="en-US" dirty="0"/>
              <a:t>Click to edit Master title style</a:t>
            </a:r>
          </a:p>
        </p:txBody>
      </p:sp>
      <p:sp>
        <p:nvSpPr>
          <p:cNvPr id="4" name="Text Placeholder 5"/>
          <p:cNvSpPr>
            <a:spLocks noGrp="1"/>
          </p:cNvSpPr>
          <p:nvPr>
            <p:ph type="body" sz="quarter" idx="10"/>
          </p:nvPr>
        </p:nvSpPr>
        <p:spPr>
          <a:xfrm>
            <a:off x="359833" y="1524001"/>
            <a:ext cx="8382000" cy="4038599"/>
          </a:xfrm>
          <a:prstGeom prst="rect">
            <a:avLst/>
          </a:prstGeom>
        </p:spPr>
        <p:txBody>
          <a:bodyPr/>
          <a:lstStyle>
            <a:lvl1pPr marL="449263" indent="-449263">
              <a:lnSpc>
                <a:spcPct val="100000"/>
              </a:lnSpc>
              <a:spcAft>
                <a:spcPts val="600"/>
              </a:spcAft>
              <a:buSzPct val="100000"/>
              <a:buFontTx/>
              <a:buBlip>
                <a:blip r:embed="rId4"/>
              </a:buBlip>
              <a:defRPr sz="2800" b="0" baseline="0">
                <a:solidFill>
                  <a:srgbClr val="4A4744"/>
                </a:solidFill>
                <a:latin typeface="Arial" pitchFamily="34" charset="0"/>
                <a:ea typeface="微软雅黑" pitchFamily="34" charset="-122"/>
              </a:defRPr>
            </a:lvl1pPr>
            <a:lvl2pPr marL="711200" indent="-420688">
              <a:lnSpc>
                <a:spcPct val="100000"/>
              </a:lnSpc>
              <a:buSzPct val="100000"/>
              <a:buFontTx/>
              <a:buBlip>
                <a:blip r:embed="rId4"/>
              </a:buBlip>
              <a:defRPr sz="2400" baseline="0">
                <a:solidFill>
                  <a:srgbClr val="4A4744"/>
                </a:solidFill>
                <a:latin typeface="Arial" pitchFamily="34" charset="0"/>
                <a:ea typeface="微软雅黑" pitchFamily="34" charset="-122"/>
              </a:defRPr>
            </a:lvl2pPr>
            <a:lvl3pPr marL="900113" indent="-379413">
              <a:lnSpc>
                <a:spcPct val="100000"/>
              </a:lnSpc>
              <a:buSzPct val="100000"/>
              <a:buFontTx/>
              <a:buBlip>
                <a:blip r:embed="rId4"/>
              </a:buBlip>
              <a:defRPr sz="2400" baseline="0">
                <a:solidFill>
                  <a:srgbClr val="4A4744"/>
                </a:solidFill>
                <a:latin typeface="Arial" pitchFamily="34" charset="0"/>
                <a:ea typeface="微软雅黑" pitchFamily="34" charset="-122"/>
              </a:defRPr>
            </a:lvl3pPr>
            <a:lvl4pPr marL="1160463" indent="-447675">
              <a:lnSpc>
                <a:spcPct val="100000"/>
              </a:lnSpc>
              <a:buSzPct val="100000"/>
              <a:buFontTx/>
              <a:buBlip>
                <a:blip r:embed="rId4"/>
              </a:buBlip>
              <a:defRPr sz="2000" baseline="0">
                <a:solidFill>
                  <a:srgbClr val="4A4744"/>
                </a:solidFill>
                <a:latin typeface="Arial" pitchFamily="34" charset="0"/>
                <a:ea typeface="微软雅黑" pitchFamily="34" charset="-122"/>
              </a:defRPr>
            </a:lvl4pPr>
            <a:lvl5pPr marL="1349375" indent="-393700">
              <a:lnSpc>
                <a:spcPct val="100000"/>
              </a:lnSpc>
              <a:buSzPct val="100000"/>
              <a:buFontTx/>
              <a:buBlip>
                <a:blip r:embed="rId4"/>
              </a:buBlip>
              <a:defRPr sz="2000" baseline="0">
                <a:solidFill>
                  <a:srgbClr val="4A4744"/>
                </a:solidFill>
                <a:latin typeface="Arial" pitchFamily="34" charset="0"/>
                <a:ea typeface="微软雅黑"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816541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标题">
    <p:spTree>
      <p:nvGrpSpPr>
        <p:cNvPr id="1" name=""/>
        <p:cNvGrpSpPr/>
        <p:nvPr/>
      </p:nvGrpSpPr>
      <p:grpSpPr>
        <a:xfrm>
          <a:off x="0" y="0"/>
          <a:ext cx="0" cy="0"/>
          <a:chOff x="0" y="0"/>
          <a:chExt cx="0" cy="0"/>
        </a:xfrm>
      </p:grpSpPr>
      <p:cxnSp>
        <p:nvCxnSpPr>
          <p:cNvPr id="3" name="直接连接符 9">
            <a:extLst>
              <a:ext uri="{FF2B5EF4-FFF2-40B4-BE49-F238E27FC236}">
                <a16:creationId xmlns:a16="http://schemas.microsoft.com/office/drawing/2014/main" id="{4D0EF769-1537-DA45-9D1D-7D0C3880BE88}"/>
              </a:ext>
            </a:extLst>
          </p:cNvPr>
          <p:cNvCxnSpPr/>
          <p:nvPr/>
        </p:nvCxnSpPr>
        <p:spPr>
          <a:xfrm>
            <a:off x="13692" y="6629400"/>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90942D92-8570-C047-AEA7-1B1034556A97}"/>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陈蓉  教授 、博导</a:t>
            </a:r>
            <a:endParaRPr lang="en-US" altLang="zh-CN" sz="2000">
              <a:solidFill>
                <a:srgbClr val="663300"/>
              </a:solidFill>
              <a:latin typeface="Adobe Jenson Pro" panose="020A0503050201030203" pitchFamily="18" charset="0"/>
              <a:ea typeface="Adobe 黑体 Std R" panose="020B0400000000000000" pitchFamily="34" charset="-128"/>
              <a:cs typeface="Arial" panose="020B0604020202020204" pitchFamily="34" charset="0"/>
            </a:endParaRPr>
          </a:p>
          <a:p>
            <a:pPr algn="ctr" eaLnBrk="1" hangingPunct="1">
              <a:defRPr/>
            </a:pPr>
            <a:r>
              <a:rPr lang="zh-CN" altLang="en-US">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厦门大学管理学院财务系</a:t>
            </a:r>
            <a:endParaRPr lang="en-US" altLang="zh-CN">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r>
              <a:rPr lang="zh-CN" altLang="en-US">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厦门大学金融工程研究中心</a:t>
            </a:r>
            <a:endParaRPr lang="en-US" altLang="zh-CN">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aronge.net</a:t>
            </a:r>
          </a:p>
          <a:p>
            <a:pPr algn="ctr" eaLnBrk="1" hangingPunct="1">
              <a:defRPr/>
            </a:pPr>
            <a:r>
              <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a:solidFill>
                <a:schemeClr val="tx2"/>
              </a:solidFill>
              <a:latin typeface="Adobe Jenson Pro" panose="020A0503050201030203" pitchFamily="18" charset="0"/>
              <a:ea typeface="Adobe 黑体 Std R" panose="020B0400000000000000" pitchFamily="34" charset="-128"/>
            </a:endParaRPr>
          </a:p>
          <a:p>
            <a:pPr algn="ctr">
              <a:defRPr/>
            </a:pPr>
            <a:endParaRPr lang="zh-CN" altLang="en-US" sz="2400">
              <a:solidFill>
                <a:schemeClr val="tx2"/>
              </a:solidFill>
              <a:latin typeface="楷体" panose="02010609060101010101" pitchFamily="49" charset="-122"/>
              <a:ea typeface="楷体" panose="02010609060101010101" pitchFamily="49" charset="-122"/>
            </a:endParaRPr>
          </a:p>
        </p:txBody>
      </p:sp>
      <p:pic>
        <p:nvPicPr>
          <p:cNvPr id="5" name="图片 4" descr="11824837100.jpg">
            <a:extLst>
              <a:ext uri="{FF2B5EF4-FFF2-40B4-BE49-F238E27FC236}">
                <a16:creationId xmlns:a16="http://schemas.microsoft.com/office/drawing/2014/main" id="{D130B2F3-650C-CE4E-A6BE-49113C32B6CB}"/>
              </a:ext>
            </a:extLst>
          </p:cNvPr>
          <p:cNvPicPr>
            <a:picLocks noChangeAspect="1"/>
          </p:cNvPicPr>
          <p:nvPr/>
        </p:nvPicPr>
        <p:blipFill>
          <a:blip r:embed="rId2" cstate="print">
            <a:duotone>
              <a:schemeClr val="accent3">
                <a:shade val="45000"/>
                <a:satMod val="135000"/>
              </a:schemeClr>
              <a:prstClr val="white"/>
            </a:duotone>
          </a:blip>
          <a:stretch>
            <a:fillRect/>
          </a:stretch>
        </p:blipFill>
        <p:spPr>
          <a:xfrm>
            <a:off x="3840456" y="4724400"/>
            <a:ext cx="1556792" cy="1556792"/>
          </a:xfrm>
          <a:prstGeom prst="rect">
            <a:avLst/>
          </a:prstGeom>
          <a:ln>
            <a:noFill/>
          </a:ln>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24824966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a:extLst>
              <a:ext uri="{FF2B5EF4-FFF2-40B4-BE49-F238E27FC236}">
                <a16:creationId xmlns:a16="http://schemas.microsoft.com/office/drawing/2014/main" id="{AE25261E-1F39-3C48-B331-FEDDFBB8B46B}"/>
              </a:ext>
            </a:extLst>
          </p:cNvPr>
          <p:cNvSpPr>
            <a:spLocks noGrp="1" noChangeArrowheads="1"/>
          </p:cNvSpPr>
          <p:nvPr>
            <p:ph type="sldNum" sz="quarter" idx="10"/>
          </p:nvPr>
        </p:nvSpPr>
        <p:spPr>
          <a:ln/>
        </p:spPr>
        <p:txBody>
          <a:bodyPr/>
          <a:lstStyle>
            <a:lvl1pPr>
              <a:defRPr/>
            </a:lvl1pPr>
          </a:lstStyle>
          <a:p>
            <a:pPr>
              <a:defRPr/>
            </a:pPr>
            <a:fld id="{F3F1B351-ED76-4D45-8EC1-F26ECBD82979}" type="slidenum">
              <a:rPr lang="zh-CN" altLang="en-US"/>
              <a:pPr>
                <a:defRPr/>
              </a:pPr>
              <a:t>‹#›</a:t>
            </a:fld>
            <a:endParaRPr lang="zh-CN" altLang="en-US"/>
          </a:p>
        </p:txBody>
      </p:sp>
    </p:spTree>
    <p:extLst>
      <p:ext uri="{BB962C8B-B14F-4D97-AF65-F5344CB8AC3E}">
        <p14:creationId xmlns:p14="http://schemas.microsoft.com/office/powerpoint/2010/main" val="104725649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2125" y="76200"/>
            <a:ext cx="8229600" cy="846931"/>
          </a:xfrm>
        </p:spPr>
        <p:txBody>
          <a:bodyPr/>
          <a:lstStyle>
            <a:lvl1pPr>
              <a:defRPr>
                <a:latin typeface="Adobe Jenson Pro Capt" pitchFamily="18" charset="0"/>
                <a:ea typeface="Adobe 黑体 Std R" pitchFamily="34" charset="-122"/>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457200" y="1340768"/>
            <a:ext cx="8229600" cy="5184576"/>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Rectangle 6">
            <a:extLst>
              <a:ext uri="{FF2B5EF4-FFF2-40B4-BE49-F238E27FC236}">
                <a16:creationId xmlns:a16="http://schemas.microsoft.com/office/drawing/2014/main" id="{117E67D6-0F87-CC48-A651-DA1889935B26}"/>
              </a:ext>
            </a:extLst>
          </p:cNvPr>
          <p:cNvSpPr>
            <a:spLocks noGrp="1" noChangeArrowheads="1"/>
          </p:cNvSpPr>
          <p:nvPr>
            <p:ph type="sldNum" sz="quarter" idx="10"/>
          </p:nvPr>
        </p:nvSpPr>
        <p:spPr/>
        <p:txBody>
          <a:bodyPr/>
          <a:lstStyle>
            <a:lvl1pPr>
              <a:defRPr>
                <a:solidFill>
                  <a:srgbClr val="7F7F7F"/>
                </a:solidFill>
              </a:defRPr>
            </a:lvl1pPr>
          </a:lstStyle>
          <a:p>
            <a:pPr>
              <a:defRPr/>
            </a:pPr>
            <a:fld id="{923144D4-4537-FE42-A10B-59D0A9F39BA6}" type="slidenum">
              <a:rPr lang="zh-CN" altLang="en-US"/>
              <a:pPr>
                <a:defRPr/>
              </a:pPr>
              <a:t>‹#›</a:t>
            </a:fld>
            <a:endParaRPr lang="zh-CN" altLang="en-US"/>
          </a:p>
        </p:txBody>
      </p:sp>
    </p:spTree>
    <p:extLst>
      <p:ext uri="{BB962C8B-B14F-4D97-AF65-F5344CB8AC3E}">
        <p14:creationId xmlns:p14="http://schemas.microsoft.com/office/powerpoint/2010/main" val="411814151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83568" y="2492896"/>
            <a:ext cx="7772400" cy="1362075"/>
          </a:xfrm>
        </p:spPr>
        <p:txBody>
          <a:bodyPr/>
          <a:lstStyle>
            <a:lvl1pPr algn="l">
              <a:defRPr sz="4000" b="0" cap="all" baseline="0">
                <a:solidFill>
                  <a:srgbClr val="002060"/>
                </a:solidFill>
                <a:latin typeface="Adobe Jenson Pro" pitchFamily="18" charset="0"/>
              </a:defRPr>
            </a:lvl1pPr>
          </a:lstStyle>
          <a:p>
            <a:r>
              <a:rPr lang="zh-CN" altLang="en-US"/>
              <a:t>单击此处编辑母版标题样式</a:t>
            </a:r>
            <a:endParaRPr lang="zh-CN" altLang="en-US" dirty="0"/>
          </a:p>
        </p:txBody>
      </p:sp>
      <p:sp>
        <p:nvSpPr>
          <p:cNvPr id="3" name="文本占位符 2"/>
          <p:cNvSpPr>
            <a:spLocks noGrp="1"/>
          </p:cNvSpPr>
          <p:nvPr>
            <p:ph type="body" idx="1"/>
          </p:nvPr>
        </p:nvSpPr>
        <p:spPr>
          <a:xfrm>
            <a:off x="683568" y="4077072"/>
            <a:ext cx="7772400" cy="1500187"/>
          </a:xfrm>
        </p:spPr>
        <p:txBody>
          <a:bodyPr/>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4" name="Rectangle 6">
            <a:extLst>
              <a:ext uri="{FF2B5EF4-FFF2-40B4-BE49-F238E27FC236}">
                <a16:creationId xmlns:a16="http://schemas.microsoft.com/office/drawing/2014/main" id="{51C5950F-6FF1-4A42-B40E-7469837754BC}"/>
              </a:ext>
            </a:extLst>
          </p:cNvPr>
          <p:cNvSpPr>
            <a:spLocks noGrp="1" noChangeArrowheads="1"/>
          </p:cNvSpPr>
          <p:nvPr>
            <p:ph type="sldNum" sz="quarter" idx="10"/>
          </p:nvPr>
        </p:nvSpPr>
        <p:spPr>
          <a:ln/>
        </p:spPr>
        <p:txBody>
          <a:bodyPr/>
          <a:lstStyle>
            <a:lvl1pPr>
              <a:defRPr/>
            </a:lvl1pPr>
          </a:lstStyle>
          <a:p>
            <a:pPr>
              <a:defRPr/>
            </a:pPr>
            <a:fld id="{2A5BFC33-41C1-D84C-9298-82D78BC1CEA4}" type="slidenum">
              <a:rPr lang="zh-CN" altLang="en-US"/>
              <a:pPr>
                <a:defRPr/>
              </a:pPr>
              <a:t>‹#›</a:t>
            </a:fld>
            <a:endParaRPr lang="zh-CN" altLang="en-US"/>
          </a:p>
        </p:txBody>
      </p:sp>
    </p:spTree>
    <p:extLst>
      <p:ext uri="{BB962C8B-B14F-4D97-AF65-F5344CB8AC3E}">
        <p14:creationId xmlns:p14="http://schemas.microsoft.com/office/powerpoint/2010/main" val="113096749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B344F556-EBC8-8947-B845-4979D3834A64}"/>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D53F2ADC-C404-BA4E-977F-F362A8BDFB96}"/>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E1D13053-625D-7D4C-BDF4-A5CA8C1934BF}"/>
              </a:ext>
            </a:extLst>
          </p:cNvPr>
          <p:cNvSpPr>
            <a:spLocks noGrp="1" noChangeArrowheads="1"/>
          </p:cNvSpPr>
          <p:nvPr>
            <p:ph type="sldNum" sz="quarter" idx="12"/>
          </p:nvPr>
        </p:nvSpPr>
        <p:spPr/>
        <p:txBody>
          <a:bodyPr/>
          <a:lstStyle>
            <a:lvl1pPr>
              <a:defRPr/>
            </a:lvl1pPr>
          </a:lstStyle>
          <a:p>
            <a:pPr>
              <a:defRPr/>
            </a:pPr>
            <a:fld id="{8B174FE1-0C6D-2F47-A76E-3F47AD6B2FC0}" type="slidenum">
              <a:rPr lang="zh-CN" altLang="en-US"/>
              <a:pPr>
                <a:defRPr/>
              </a:pPr>
              <a:t>‹#›</a:t>
            </a:fld>
            <a:endParaRPr lang="zh-CN" altLang="en-US"/>
          </a:p>
        </p:txBody>
      </p:sp>
    </p:spTree>
    <p:extLst>
      <p:ext uri="{BB962C8B-B14F-4D97-AF65-F5344CB8AC3E}">
        <p14:creationId xmlns:p14="http://schemas.microsoft.com/office/powerpoint/2010/main" val="183472184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a:extLst>
              <a:ext uri="{FF2B5EF4-FFF2-40B4-BE49-F238E27FC236}">
                <a16:creationId xmlns:a16="http://schemas.microsoft.com/office/drawing/2014/main" id="{1A907F4B-2C94-8E4B-95ED-7CB2CB6E01D2}"/>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8" name="Rectangle 5">
            <a:extLst>
              <a:ext uri="{FF2B5EF4-FFF2-40B4-BE49-F238E27FC236}">
                <a16:creationId xmlns:a16="http://schemas.microsoft.com/office/drawing/2014/main" id="{677FCB86-5041-4E4F-ABBB-D76A892F49F6}"/>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9" name="Rectangle 6">
            <a:extLst>
              <a:ext uri="{FF2B5EF4-FFF2-40B4-BE49-F238E27FC236}">
                <a16:creationId xmlns:a16="http://schemas.microsoft.com/office/drawing/2014/main" id="{8694E98C-C233-CA4A-98A9-BD82C79F9CD0}"/>
              </a:ext>
            </a:extLst>
          </p:cNvPr>
          <p:cNvSpPr>
            <a:spLocks noGrp="1" noChangeArrowheads="1"/>
          </p:cNvSpPr>
          <p:nvPr>
            <p:ph type="sldNum" sz="quarter" idx="12"/>
          </p:nvPr>
        </p:nvSpPr>
        <p:spPr/>
        <p:txBody>
          <a:bodyPr/>
          <a:lstStyle>
            <a:lvl1pPr>
              <a:defRPr/>
            </a:lvl1pPr>
          </a:lstStyle>
          <a:p>
            <a:pPr>
              <a:defRPr/>
            </a:pPr>
            <a:fld id="{ACA9BF7D-C15A-8D4E-A48B-8D5FBB3C41EA}" type="slidenum">
              <a:rPr lang="zh-CN" altLang="en-US"/>
              <a:pPr>
                <a:defRPr/>
              </a:pPr>
              <a:t>‹#›</a:t>
            </a:fld>
            <a:endParaRPr lang="zh-CN" altLang="en-US"/>
          </a:p>
        </p:txBody>
      </p:sp>
    </p:spTree>
    <p:extLst>
      <p:ext uri="{BB962C8B-B14F-4D97-AF65-F5344CB8AC3E}">
        <p14:creationId xmlns:p14="http://schemas.microsoft.com/office/powerpoint/2010/main" val="1825013213"/>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a:extLst>
              <a:ext uri="{FF2B5EF4-FFF2-40B4-BE49-F238E27FC236}">
                <a16:creationId xmlns:a16="http://schemas.microsoft.com/office/drawing/2014/main" id="{BC963B46-38D8-DF49-A3A7-E0A4564C5674}"/>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5">
            <a:extLst>
              <a:ext uri="{FF2B5EF4-FFF2-40B4-BE49-F238E27FC236}">
                <a16:creationId xmlns:a16="http://schemas.microsoft.com/office/drawing/2014/main" id="{E73FD1BB-7479-7343-B1B2-388FB431678B}"/>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6">
            <a:extLst>
              <a:ext uri="{FF2B5EF4-FFF2-40B4-BE49-F238E27FC236}">
                <a16:creationId xmlns:a16="http://schemas.microsoft.com/office/drawing/2014/main" id="{E943516A-6C2B-5344-8312-ED6FCCB35836}"/>
              </a:ext>
            </a:extLst>
          </p:cNvPr>
          <p:cNvSpPr>
            <a:spLocks noGrp="1" noChangeArrowheads="1"/>
          </p:cNvSpPr>
          <p:nvPr>
            <p:ph type="sldNum" sz="quarter" idx="12"/>
          </p:nvPr>
        </p:nvSpPr>
        <p:spPr/>
        <p:txBody>
          <a:bodyPr/>
          <a:lstStyle>
            <a:lvl1pPr>
              <a:defRPr/>
            </a:lvl1pPr>
          </a:lstStyle>
          <a:p>
            <a:pPr>
              <a:defRPr/>
            </a:pPr>
            <a:fld id="{80A2D1EA-055E-6E4C-88E3-EF43E50383C5}" type="slidenum">
              <a:rPr lang="zh-CN" altLang="en-US"/>
              <a:pPr>
                <a:defRPr/>
              </a:pPr>
              <a:t>‹#›</a:t>
            </a:fld>
            <a:endParaRPr lang="zh-CN" altLang="en-US"/>
          </a:p>
        </p:txBody>
      </p:sp>
    </p:spTree>
    <p:extLst>
      <p:ext uri="{BB962C8B-B14F-4D97-AF65-F5344CB8AC3E}">
        <p14:creationId xmlns:p14="http://schemas.microsoft.com/office/powerpoint/2010/main" val="208696035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ECD67F2D-5926-134B-8BBF-156411AD2BBC}"/>
              </a:ext>
            </a:extLst>
          </p:cNvPr>
          <p:cNvSpPr>
            <a:spLocks noGrp="1" noChangeArrowheads="1"/>
          </p:cNvSpPr>
          <p:nvPr>
            <p:ph type="sldNum" sz="quarter" idx="10"/>
          </p:nvPr>
        </p:nvSpPr>
        <p:spPr>
          <a:ln/>
        </p:spPr>
        <p:txBody>
          <a:bodyPr/>
          <a:lstStyle>
            <a:lvl1pPr>
              <a:defRPr/>
            </a:lvl1pPr>
          </a:lstStyle>
          <a:p>
            <a:pPr>
              <a:defRPr/>
            </a:pPr>
            <a:fld id="{22C98024-DDC0-6D47-ACB4-723489EC3E3A}" type="slidenum">
              <a:rPr lang="zh-CN" altLang="en-US"/>
              <a:pPr>
                <a:defRPr/>
              </a:pPr>
              <a:t>‹#›</a:t>
            </a:fld>
            <a:endParaRPr lang="zh-CN" altLang="en-US"/>
          </a:p>
        </p:txBody>
      </p:sp>
    </p:spTree>
    <p:extLst>
      <p:ext uri="{BB962C8B-B14F-4D97-AF65-F5344CB8AC3E}">
        <p14:creationId xmlns:p14="http://schemas.microsoft.com/office/powerpoint/2010/main" val="196643963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454AAB6-E3C6-8F41-A65D-763C6957CB12}"/>
              </a:ext>
            </a:extLst>
          </p:cNvPr>
          <p:cNvSpPr>
            <a:spLocks noGrp="1" noChangeArrowheads="1"/>
          </p:cNvSpPr>
          <p:nvPr>
            <p:ph type="title"/>
          </p:nvPr>
        </p:nvSpPr>
        <p:spPr bwMode="auto">
          <a:xfrm>
            <a:off x="457200" y="127000"/>
            <a:ext cx="82296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36000" numCol="1" anchor="b" anchorCtr="0" compatLnSpc="1">
            <a:prstTxWarp prst="textNoShape">
              <a:avLst/>
            </a:prstTxWarp>
          </a:bodyPr>
          <a:lstStyle/>
          <a:p>
            <a:pPr lvl="0"/>
            <a:r>
              <a:rPr lang="zh-TW" altLang="en-US"/>
              <a:t>按一下此處編輯母版標題樣式</a:t>
            </a:r>
            <a:endParaRPr lang="zh-CN" altLang="en-US"/>
          </a:p>
        </p:txBody>
      </p:sp>
      <p:sp>
        <p:nvSpPr>
          <p:cNvPr id="1027" name="Rectangle 3">
            <a:extLst>
              <a:ext uri="{FF2B5EF4-FFF2-40B4-BE49-F238E27FC236}">
                <a16:creationId xmlns:a16="http://schemas.microsoft.com/office/drawing/2014/main" id="{DF325124-D0C1-644F-BE83-F40BE4C0C4AF}"/>
              </a:ext>
            </a:extLst>
          </p:cNvPr>
          <p:cNvSpPr>
            <a:spLocks noGrp="1" noChangeArrowheads="1"/>
          </p:cNvSpPr>
          <p:nvPr>
            <p:ph type="body" idx="1"/>
          </p:nvPr>
        </p:nvSpPr>
        <p:spPr bwMode="auto">
          <a:xfrm>
            <a:off x="457200" y="1341438"/>
            <a:ext cx="8229600" cy="51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a:extLst>
              <a:ext uri="{FF2B5EF4-FFF2-40B4-BE49-F238E27FC236}">
                <a16:creationId xmlns:a16="http://schemas.microsoft.com/office/drawing/2014/main" id="{13648C8D-B028-B04B-9300-AA70BEED44C6}"/>
              </a:ext>
            </a:extLst>
          </p:cNvPr>
          <p:cNvSpPr>
            <a:spLocks noGrp="1" noChangeArrowheads="1"/>
          </p:cNvSpPr>
          <p:nvPr>
            <p:ph type="sldNum" sz="quarter" idx="4"/>
          </p:nvPr>
        </p:nvSpPr>
        <p:spPr bwMode="auto">
          <a:xfrm>
            <a:off x="6588125" y="6524625"/>
            <a:ext cx="2133600" cy="2889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2A0015"/>
                </a:solidFill>
                <a:latin typeface="Adobe Jenson Pro Capt" panose="020A0503050201030203" pitchFamily="18" charset="0"/>
                <a:cs typeface="Arial" panose="020B0604020202020204" pitchFamily="34" charset="0"/>
              </a:defRPr>
            </a:lvl1pPr>
          </a:lstStyle>
          <a:p>
            <a:pPr>
              <a:defRPr/>
            </a:pPr>
            <a:fld id="{E4FDEE51-EA8A-994F-896F-81EE742D1554}" type="slidenum">
              <a:rPr lang="zh-CN" altLang="en-US"/>
              <a:pPr>
                <a:defRPr/>
              </a:pPr>
              <a:t>‹#›</a:t>
            </a:fld>
            <a:endParaRPr lang="zh-CN" altLang="en-US"/>
          </a:p>
        </p:txBody>
      </p:sp>
      <p:cxnSp>
        <p:nvCxnSpPr>
          <p:cNvPr id="7" name="直接连接符 6">
            <a:extLst>
              <a:ext uri="{FF2B5EF4-FFF2-40B4-BE49-F238E27FC236}">
                <a16:creationId xmlns:a16="http://schemas.microsoft.com/office/drawing/2014/main" id="{0DB15537-4B7E-8748-89B3-E6214D019B2D}"/>
              </a:ext>
            </a:extLst>
          </p:cNvPr>
          <p:cNvCxnSpPr/>
          <p:nvPr userDrawn="1"/>
        </p:nvCxnSpPr>
        <p:spPr>
          <a:xfrm>
            <a:off x="0" y="6477000"/>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D26F8B53-D87C-5F41-AA64-2A97BD839B64}"/>
              </a:ext>
            </a:extLst>
          </p:cNvPr>
          <p:cNvCxnSpPr/>
          <p:nvPr userDrawn="1"/>
        </p:nvCxnSpPr>
        <p:spPr>
          <a:xfrm>
            <a:off x="467544" y="990600"/>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0" name="Rectangle 6">
            <a:extLst>
              <a:ext uri="{FF2B5EF4-FFF2-40B4-BE49-F238E27FC236}">
                <a16:creationId xmlns:a16="http://schemas.microsoft.com/office/drawing/2014/main" id="{A64BBBE4-DD2F-B74C-8EF6-FCCE29A6E520}"/>
              </a:ext>
            </a:extLst>
          </p:cNvPr>
          <p:cNvSpPr txBox="1">
            <a:spLocks noChangeArrowheads="1"/>
          </p:cNvSpPr>
          <p:nvPr userDrawn="1"/>
        </p:nvSpPr>
        <p:spPr bwMode="auto">
          <a:xfrm>
            <a:off x="1752600" y="65532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4323" r:id="rId1"/>
    <p:sldLayoutId id="2147484310" r:id="rId2"/>
    <p:sldLayoutId id="2147484306" r:id="rId3"/>
    <p:sldLayoutId id="2147484311" r:id="rId4"/>
    <p:sldLayoutId id="2147484307" r:id="rId5"/>
    <p:sldLayoutId id="2147484312" r:id="rId6"/>
    <p:sldLayoutId id="2147484313" r:id="rId7"/>
    <p:sldLayoutId id="2147484314" r:id="rId8"/>
    <p:sldLayoutId id="2147484308" r:id="rId9"/>
    <p:sldLayoutId id="2147484309" r:id="rId10"/>
    <p:sldLayoutId id="2147484315" r:id="rId11"/>
    <p:sldLayoutId id="2147484316" r:id="rId12"/>
    <p:sldLayoutId id="2147484317" r:id="rId13"/>
    <p:sldLayoutId id="2147484318" r:id="rId14"/>
    <p:sldLayoutId id="2147484319" r:id="rId15"/>
    <p:sldLayoutId id="2147484320" r:id="rId16"/>
    <p:sldLayoutId id="2147484321" r:id="rId17"/>
    <p:sldLayoutId id="2147484322" r:id="rId18"/>
  </p:sldLayoutIdLst>
  <p:transition/>
  <p:hf hdr="0" ftr="0" dt="0"/>
  <p:txStyles>
    <p:titleStyle>
      <a:lvl1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2pPr>
      <a:lvl3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3pPr>
      <a:lvl4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4pPr>
      <a:lvl5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ts val="1200"/>
        </a:spcBef>
        <a:spcAft>
          <a:spcPct val="0"/>
        </a:spcAft>
        <a:buClr>
          <a:srgbClr val="28571F"/>
        </a:buClr>
        <a:buSzPct val="65000"/>
        <a:buBlip>
          <a:blip r:embed="rId20"/>
        </a:buBlip>
        <a:defRPr sz="3000">
          <a:solidFill>
            <a:srgbClr val="262626"/>
          </a:solidFill>
          <a:latin typeface="Adobe Jenson Pro" pitchFamily="18" charset="0"/>
          <a:ea typeface="Adobe 楷体 Std R" pitchFamily="18" charset="-122"/>
          <a:cs typeface="+mn-cs"/>
        </a:defRPr>
      </a:lvl1pPr>
      <a:lvl2pPr marL="669925" indent="-325438" algn="l" rtl="0" eaLnBrk="0" fontAlgn="base" hangingPunct="0">
        <a:spcBef>
          <a:spcPts val="1200"/>
        </a:spcBef>
        <a:spcAft>
          <a:spcPct val="0"/>
        </a:spcAft>
        <a:buClr>
          <a:srgbClr val="000066"/>
        </a:buClr>
        <a:buSzPct val="60000"/>
        <a:buBlip>
          <a:blip r:embed="rId20"/>
        </a:buBlip>
        <a:defRPr sz="2600">
          <a:solidFill>
            <a:srgbClr val="262626"/>
          </a:solidFill>
          <a:latin typeface="Adobe Jenson Pro" pitchFamily="18" charset="0"/>
          <a:ea typeface="Adobe 楷体 Std R" pitchFamily="18" charset="-122"/>
        </a:defRPr>
      </a:lvl2pPr>
      <a:lvl3pPr marL="1022350" indent="-350838" algn="l" rtl="0" eaLnBrk="0" fontAlgn="base" hangingPunct="0">
        <a:spcBef>
          <a:spcPts val="1200"/>
        </a:spcBef>
        <a:spcAft>
          <a:spcPct val="0"/>
        </a:spcAft>
        <a:buClr>
          <a:srgbClr val="28571F"/>
        </a:buClr>
        <a:buSzPct val="65000"/>
        <a:buBlip>
          <a:blip r:embed="rId20"/>
        </a:buBlip>
        <a:defRPr sz="2200">
          <a:solidFill>
            <a:srgbClr val="262626"/>
          </a:solidFill>
          <a:latin typeface="Adobe Jenson Pro" pitchFamily="18" charset="0"/>
          <a:ea typeface="Adobe 楷体 Std R" pitchFamily="18" charset="-122"/>
        </a:defRPr>
      </a:lvl3pPr>
      <a:lvl4pPr marL="1339850" indent="-315913" algn="l" rtl="0" eaLnBrk="0" fontAlgn="base" hangingPunct="0">
        <a:spcBef>
          <a:spcPts val="1200"/>
        </a:spcBef>
        <a:spcAft>
          <a:spcPct val="0"/>
        </a:spcAft>
        <a:buClr>
          <a:srgbClr val="000066"/>
        </a:buClr>
        <a:buSzPct val="70000"/>
        <a:buBlip>
          <a:blip r:embed="rId20"/>
        </a:buBlip>
        <a:defRPr sz="2000">
          <a:solidFill>
            <a:srgbClr val="262626"/>
          </a:solidFill>
          <a:latin typeface="Adobe Jenson Pro" pitchFamily="18" charset="0"/>
          <a:ea typeface="Adobe 楷体 Std R" pitchFamily="18" charset="-122"/>
        </a:defRPr>
      </a:lvl4pPr>
      <a:lvl5pPr marL="1681163" indent="-339725" algn="l" rtl="0" eaLnBrk="0" fontAlgn="base" hangingPunct="0">
        <a:spcBef>
          <a:spcPts val="1200"/>
        </a:spcBef>
        <a:spcAft>
          <a:spcPct val="0"/>
        </a:spcAft>
        <a:buClr>
          <a:srgbClr val="28571F"/>
        </a:buClr>
        <a:buSzPct val="75000"/>
        <a:buBlip>
          <a:blip r:embed="rId20"/>
        </a:buBlip>
        <a:defRPr sz="2000">
          <a:solidFill>
            <a:srgbClr val="262626"/>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10.wmf"/></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2.wmf"/><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11.wmf"/><Relationship Id="rId4"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15.png"/><Relationship Id="rId4" Type="http://schemas.openxmlformats.org/officeDocument/2006/relationships/image" Target="../media/image14.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16.w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1.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2">
            <a:extLst>
              <a:ext uri="{FF2B5EF4-FFF2-40B4-BE49-F238E27FC236}">
                <a16:creationId xmlns:a16="http://schemas.microsoft.com/office/drawing/2014/main" id="{6F97ED90-07EB-3349-A337-FF79F5DE6CEB}"/>
              </a:ext>
            </a:extLst>
          </p:cNvPr>
          <p:cNvSpPr>
            <a:spLocks noGrp="1" noChangeArrowheads="1"/>
          </p:cNvSpPr>
          <p:nvPr>
            <p:ph type="title"/>
          </p:nvPr>
        </p:nvSpPr>
        <p:spPr/>
        <p:txBody>
          <a:bodyPr/>
          <a:lstStyle/>
          <a:p>
            <a:r>
              <a:rPr lang="zh-CN" altLang="en-US" dirty="0"/>
              <a:t>第</a:t>
            </a:r>
            <a:r>
              <a:rPr lang="en-US" altLang="zh-CN" dirty="0"/>
              <a:t>2</a:t>
            </a:r>
            <a:r>
              <a:rPr lang="zh-CN" altLang="en-US" dirty="0"/>
              <a:t>章 利率</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不同经济含义的利率</a:t>
            </a:r>
          </a:p>
        </p:txBody>
      </p:sp>
      <p:sp>
        <p:nvSpPr>
          <p:cNvPr id="3" name="文本占位符 2"/>
          <p:cNvSpPr>
            <a:spLocks noGrp="1"/>
          </p:cNvSpPr>
          <p:nvPr>
            <p:ph idx="1"/>
          </p:nvPr>
        </p:nvSpPr>
        <p:spPr>
          <a:xfrm>
            <a:off x="514350" y="1862826"/>
            <a:ext cx="8553450" cy="3888432"/>
          </a:xfrm>
        </p:spPr>
        <p:txBody>
          <a:bodyPr/>
          <a:lstStyle/>
          <a:p>
            <a:r>
              <a:rPr lang="zh-CN" altLang="en-US" dirty="0"/>
              <a:t>名义利率与真实利率</a:t>
            </a:r>
            <a:endParaRPr lang="en-US" altLang="zh-CN" dirty="0"/>
          </a:p>
          <a:p>
            <a:r>
              <a:rPr lang="zh-CN" altLang="en-US" dirty="0"/>
              <a:t>无风险利率与有风险利率</a:t>
            </a:r>
            <a:endParaRPr lang="en-US" altLang="zh-CN" dirty="0"/>
          </a:p>
          <a:p>
            <a:pPr lvl="1"/>
            <a:r>
              <a:rPr lang="zh-CN" altLang="en-US" dirty="0"/>
              <a:t>无风险利率：</a:t>
            </a:r>
            <a:r>
              <a:rPr lang="zh-CN" altLang="zh-CN" dirty="0"/>
              <a:t>到期回报</a:t>
            </a:r>
            <a:r>
              <a:rPr lang="zh-CN" altLang="zh-CN" dirty="0">
                <a:solidFill>
                  <a:srgbClr val="FF0000"/>
                </a:solidFill>
              </a:rPr>
              <a:t>没有风险</a:t>
            </a:r>
            <a:r>
              <a:rPr lang="zh-CN" altLang="zh-CN" dirty="0"/>
              <a:t>的回报率</a:t>
            </a:r>
            <a:endParaRPr lang="en-US" altLang="zh-CN" dirty="0"/>
          </a:p>
          <a:p>
            <a:pPr lvl="2"/>
            <a:r>
              <a:rPr lang="zh-CN" altLang="en-US" dirty="0"/>
              <a:t>并不意味着</a:t>
            </a:r>
            <a:r>
              <a:rPr lang="zh-CN" altLang="en-US" dirty="0">
                <a:solidFill>
                  <a:srgbClr val="FF0000"/>
                </a:solidFill>
              </a:rPr>
              <a:t>每天的市场价格</a:t>
            </a:r>
            <a:r>
              <a:rPr lang="zh-CN" altLang="en-US" dirty="0"/>
              <a:t>是</a:t>
            </a:r>
            <a:r>
              <a:rPr lang="zh-CN" altLang="en-US" dirty="0">
                <a:solidFill>
                  <a:srgbClr val="FF0000"/>
                </a:solidFill>
              </a:rPr>
              <a:t>不变</a:t>
            </a:r>
            <a:r>
              <a:rPr lang="zh-CN" altLang="en-US" dirty="0"/>
              <a:t>的</a:t>
            </a:r>
            <a:endParaRPr lang="en-US" altLang="zh-CN" dirty="0"/>
          </a:p>
          <a:p>
            <a:pPr lvl="1"/>
            <a:r>
              <a:rPr lang="zh-CN" altLang="zh-CN" dirty="0"/>
              <a:t>有风险利率＝无风险利率＋</a:t>
            </a:r>
            <a:r>
              <a:rPr lang="zh-CN" altLang="zh-CN" dirty="0">
                <a:solidFill>
                  <a:srgbClr val="FF0000"/>
                </a:solidFill>
              </a:rPr>
              <a:t>风险溢酬</a:t>
            </a:r>
            <a:r>
              <a:rPr lang="zh-CN" altLang="en-US" dirty="0"/>
              <a:t>（</a:t>
            </a:r>
            <a:r>
              <a:rPr lang="en-US" altLang="zh-CN" dirty="0"/>
              <a:t>risk premium</a:t>
            </a:r>
            <a:r>
              <a:rPr lang="zh-CN" altLang="en-US" dirty="0"/>
              <a:t>）</a:t>
            </a:r>
            <a:endParaRPr lang="zh-CN" altLang="zh-CN" dirty="0">
              <a:solidFill>
                <a:srgbClr val="FF0000"/>
              </a:solidFill>
            </a:endParaRPr>
          </a:p>
          <a:p>
            <a:pPr lvl="2"/>
            <a:r>
              <a:rPr lang="zh-CN" altLang="zh-CN" dirty="0"/>
              <a:t>风险溢酬</a:t>
            </a:r>
            <a:r>
              <a:rPr lang="zh-CN" altLang="en-US" dirty="0"/>
              <a:t>：</a:t>
            </a:r>
            <a:r>
              <a:rPr lang="zh-CN" altLang="zh-CN" dirty="0">
                <a:solidFill>
                  <a:srgbClr val="FF0000"/>
                </a:solidFill>
              </a:rPr>
              <a:t>预期</a:t>
            </a:r>
            <a:r>
              <a:rPr lang="zh-CN" altLang="en-US" dirty="0">
                <a:solidFill>
                  <a:srgbClr val="FF0000"/>
                </a:solidFill>
              </a:rPr>
              <a:t>风险</a:t>
            </a:r>
            <a:r>
              <a:rPr lang="zh-CN" altLang="zh-CN" dirty="0"/>
              <a:t>收益</a:t>
            </a:r>
            <a:endParaRPr lang="en-US" altLang="zh-CN" dirty="0"/>
          </a:p>
          <a:p>
            <a:r>
              <a:rPr lang="zh-CN" altLang="en-US" dirty="0"/>
              <a:t>不同投资期限的利率</a:t>
            </a:r>
            <a:endParaRPr lang="en-US" altLang="zh-CN" dirty="0"/>
          </a:p>
          <a:p>
            <a:r>
              <a:rPr lang="zh-CN" altLang="en-US" dirty="0"/>
              <a:t>到期收益率、即期利率与远期利率</a:t>
            </a:r>
            <a:endParaRPr lang="en-US" altLang="zh-CN" dirty="0"/>
          </a:p>
          <a:p>
            <a:pPr lvl="1"/>
            <a:endParaRPr lang="zh-CN" altLang="en-US" dirty="0"/>
          </a:p>
        </p:txBody>
      </p:sp>
    </p:spTree>
    <p:extLst>
      <p:ext uri="{BB962C8B-B14F-4D97-AF65-F5344CB8AC3E}">
        <p14:creationId xmlns:p14="http://schemas.microsoft.com/office/powerpoint/2010/main" val="8216097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同一利率的不同表达方式</a:t>
            </a:r>
          </a:p>
        </p:txBody>
      </p:sp>
      <p:sp>
        <p:nvSpPr>
          <p:cNvPr id="3" name="文本占位符 2"/>
          <p:cNvSpPr>
            <a:spLocks noGrp="1"/>
          </p:cNvSpPr>
          <p:nvPr>
            <p:ph idx="1"/>
          </p:nvPr>
        </p:nvSpPr>
        <p:spPr/>
        <p:txBody>
          <a:bodyPr/>
          <a:lstStyle/>
          <a:p>
            <a:r>
              <a:rPr lang="en-US" dirty="0"/>
              <a:t>“</a:t>
            </a:r>
            <a:r>
              <a:rPr lang="zh-CN" altLang="en-US" dirty="0"/>
              <a:t>每年计</a:t>
            </a:r>
            <a:r>
              <a:rPr lang="en-US" dirty="0"/>
              <a:t>m</a:t>
            </a:r>
            <a:r>
              <a:rPr lang="zh-CN" altLang="en-US" dirty="0"/>
              <a:t>次复利的</a:t>
            </a:r>
            <a:r>
              <a:rPr lang="en-US" dirty="0"/>
              <a:t>n</a:t>
            </a:r>
            <a:r>
              <a:rPr lang="zh-CN" altLang="en-US" dirty="0"/>
              <a:t>年期年利率</a:t>
            </a:r>
            <a:r>
              <a:rPr lang="en-US" dirty="0"/>
              <a:t>”</a:t>
            </a:r>
            <a:endParaRPr lang="en-US" altLang="zh-CN" dirty="0"/>
          </a:p>
          <a:p>
            <a:r>
              <a:rPr lang="en-US" dirty="0"/>
              <a:t>4</a:t>
            </a:r>
            <a:r>
              <a:rPr lang="zh-CN" altLang="en-US" dirty="0"/>
              <a:t>个时间的要素</a:t>
            </a:r>
            <a:endParaRPr lang="en-US" altLang="zh-CN" dirty="0"/>
          </a:p>
          <a:p>
            <a:pPr lvl="1"/>
            <a:r>
              <a:rPr lang="zh-CN" altLang="en-US" dirty="0"/>
              <a:t>利率的期限</a:t>
            </a:r>
            <a:r>
              <a:rPr lang="en-US" dirty="0"/>
              <a:t>n</a:t>
            </a:r>
            <a:endParaRPr lang="en-US" altLang="zh-CN" dirty="0"/>
          </a:p>
          <a:p>
            <a:pPr lvl="1"/>
            <a:r>
              <a:rPr lang="zh-CN" altLang="en-US" dirty="0"/>
              <a:t>利率的时间单位 ：年</a:t>
            </a:r>
            <a:r>
              <a:rPr lang="en-US" altLang="zh-CN" dirty="0"/>
              <a:t>/</a:t>
            </a:r>
            <a:r>
              <a:rPr lang="zh-CN" altLang="en-US" dirty="0"/>
              <a:t>月</a:t>
            </a:r>
            <a:r>
              <a:rPr lang="en-US" altLang="zh-CN" dirty="0"/>
              <a:t>/</a:t>
            </a:r>
            <a:r>
              <a:rPr lang="zh-CN" altLang="en-US" dirty="0"/>
              <a:t>日</a:t>
            </a:r>
            <a:endParaRPr lang="en-US" altLang="zh-CN" dirty="0"/>
          </a:p>
          <a:p>
            <a:pPr lvl="1"/>
            <a:r>
              <a:rPr lang="zh-CN" altLang="en-US" dirty="0"/>
              <a:t>计复利的频率</a:t>
            </a:r>
            <a:r>
              <a:rPr lang="en-US" dirty="0"/>
              <a:t>m</a:t>
            </a:r>
            <a:endParaRPr lang="en-US" altLang="zh-CN" dirty="0"/>
          </a:p>
          <a:p>
            <a:pPr lvl="1"/>
            <a:r>
              <a:rPr lang="zh-CN" altLang="en-US" dirty="0"/>
              <a:t>每年或每月具体计息天数的规定</a:t>
            </a:r>
            <a:endParaRPr lang="en-US" altLang="zh-CN" dirty="0"/>
          </a:p>
          <a:p>
            <a:pPr lvl="2"/>
            <a:endParaRPr lang="zh-CN" altLang="en-US" dirty="0"/>
          </a:p>
        </p:txBody>
      </p:sp>
    </p:spTree>
    <p:extLst>
      <p:ext uri="{BB962C8B-B14F-4D97-AF65-F5344CB8AC3E}">
        <p14:creationId xmlns:p14="http://schemas.microsoft.com/office/powerpoint/2010/main" val="3549504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A45466-6AF4-4FD1-9A49-A265B52E160E}"/>
              </a:ext>
            </a:extLst>
          </p:cNvPr>
          <p:cNvSpPr>
            <a:spLocks noGrp="1"/>
          </p:cNvSpPr>
          <p:nvPr>
            <p:ph type="title"/>
          </p:nvPr>
        </p:nvSpPr>
        <p:spPr/>
        <p:txBody>
          <a:bodyPr/>
          <a:lstStyle/>
          <a:p>
            <a:r>
              <a:rPr lang="zh-CN" altLang="en-US" dirty="0"/>
              <a:t>单利</a:t>
            </a:r>
            <a:endParaRPr lang="en-US" dirty="0"/>
          </a:p>
        </p:txBody>
      </p:sp>
      <p:sp>
        <p:nvSpPr>
          <p:cNvPr id="3" name="内容占位符 2">
            <a:extLst>
              <a:ext uri="{FF2B5EF4-FFF2-40B4-BE49-F238E27FC236}">
                <a16:creationId xmlns:a16="http://schemas.microsoft.com/office/drawing/2014/main" id="{E6DD9B55-6425-490D-808D-84B4611C86D1}"/>
              </a:ext>
            </a:extLst>
          </p:cNvPr>
          <p:cNvSpPr>
            <a:spLocks noGrp="1"/>
          </p:cNvSpPr>
          <p:nvPr>
            <p:ph idx="1"/>
          </p:nvPr>
        </p:nvSpPr>
        <p:spPr/>
        <p:txBody>
          <a:bodyPr/>
          <a:lstStyle/>
          <a:p>
            <a:r>
              <a:rPr lang="zh-CN" altLang="en-US" dirty="0"/>
              <a:t>本金投资所获得的利息不计入本金再次生息</a:t>
            </a:r>
            <a:endParaRPr lang="en-US" dirty="0"/>
          </a:p>
        </p:txBody>
      </p:sp>
      <p:sp>
        <p:nvSpPr>
          <p:cNvPr id="4" name="灯片编号占位符 3">
            <a:extLst>
              <a:ext uri="{FF2B5EF4-FFF2-40B4-BE49-F238E27FC236}">
                <a16:creationId xmlns:a16="http://schemas.microsoft.com/office/drawing/2014/main" id="{4C67B031-82F3-4200-A7F0-9460123485BB}"/>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11</a:t>
            </a:fld>
            <a:endParaRPr lang="zh-CN" altLang="en-US" dirty="0"/>
          </a:p>
        </p:txBody>
      </p:sp>
      <p:sp>
        <p:nvSpPr>
          <p:cNvPr id="6" name="Rectangle 2">
            <a:extLst>
              <a:ext uri="{FF2B5EF4-FFF2-40B4-BE49-F238E27FC236}">
                <a16:creationId xmlns:a16="http://schemas.microsoft.com/office/drawing/2014/main" id="{B354882C-5A0C-498C-9F21-780D23274195}"/>
              </a:ext>
            </a:extLst>
          </p:cNvPr>
          <p:cNvSpPr>
            <a:spLocks noChangeArrowheads="1"/>
          </p:cNvSpPr>
          <p:nvPr/>
        </p:nvSpPr>
        <p:spPr bwMode="auto">
          <a:xfrm>
            <a:off x="3028951" y="2472921"/>
            <a:ext cx="14997869"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endParaRPr lang="en-US"/>
          </a:p>
        </p:txBody>
      </p:sp>
      <p:graphicFrame>
        <p:nvGraphicFramePr>
          <p:cNvPr id="7" name="对象 6">
            <a:extLst>
              <a:ext uri="{FF2B5EF4-FFF2-40B4-BE49-F238E27FC236}">
                <a16:creationId xmlns:a16="http://schemas.microsoft.com/office/drawing/2014/main" id="{1BD74011-9E75-46BA-96C5-2D884C8FB88E}"/>
              </a:ext>
            </a:extLst>
          </p:cNvPr>
          <p:cNvGraphicFramePr>
            <a:graphicFrameLocks noChangeAspect="1"/>
          </p:cNvGraphicFramePr>
          <p:nvPr/>
        </p:nvGraphicFramePr>
        <p:xfrm>
          <a:off x="3028951" y="2646044"/>
          <a:ext cx="2286000" cy="1608666"/>
        </p:xfrm>
        <a:graphic>
          <a:graphicData uri="http://schemas.openxmlformats.org/presentationml/2006/ole">
            <mc:AlternateContent xmlns:mc="http://schemas.openxmlformats.org/markup-compatibility/2006">
              <mc:Choice xmlns:v="urn:schemas-microsoft-com:vml" Requires="v">
                <p:oleObj spid="_x0000_s1035" name="Equation" r:id="rId3" imgW="1358640" imgH="939600" progId="Equation.DSMT4">
                  <p:embed/>
                </p:oleObj>
              </mc:Choice>
              <mc:Fallback>
                <p:oleObj name="Equation" r:id="rId3" imgW="1358640" imgH="939600" progId="Equation.DSMT4">
                  <p:embed/>
                  <p:pic>
                    <p:nvPicPr>
                      <p:cNvPr id="7" name="对象 6">
                        <a:extLst>
                          <a:ext uri="{FF2B5EF4-FFF2-40B4-BE49-F238E27FC236}">
                            <a16:creationId xmlns:a16="http://schemas.microsoft.com/office/drawing/2014/main" id="{1BD74011-9E75-46BA-96C5-2D884C8FB88E}"/>
                          </a:ext>
                        </a:extLst>
                      </p:cNvPr>
                      <p:cNvPicPr>
                        <a:picLocks noChangeAspect="1" noChangeArrowheads="1"/>
                      </p:cNvPicPr>
                      <p:nvPr/>
                    </p:nvPicPr>
                    <p:blipFill>
                      <a:blip r:embed="rId4"/>
                      <a:srcRect/>
                      <a:stretch>
                        <a:fillRect/>
                      </a:stretch>
                    </p:blipFill>
                    <p:spPr bwMode="auto">
                      <a:xfrm>
                        <a:off x="3028951" y="2646044"/>
                        <a:ext cx="2286000" cy="1608666"/>
                      </a:xfrm>
                      <a:prstGeom prst="rect">
                        <a:avLst/>
                      </a:prstGeom>
                      <a:noFill/>
                    </p:spPr>
                  </p:pic>
                </p:oleObj>
              </mc:Fallback>
            </mc:AlternateContent>
          </a:graphicData>
        </a:graphic>
      </p:graphicFrame>
    </p:spTree>
    <p:extLst>
      <p:ext uri="{BB962C8B-B14F-4D97-AF65-F5344CB8AC3E}">
        <p14:creationId xmlns:p14="http://schemas.microsoft.com/office/powerpoint/2010/main" val="16982418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1AECCB-1014-43BB-B618-D7D1ABDB20DD}"/>
              </a:ext>
            </a:extLst>
          </p:cNvPr>
          <p:cNvSpPr>
            <a:spLocks noGrp="1"/>
          </p:cNvSpPr>
          <p:nvPr>
            <p:ph type="title"/>
          </p:nvPr>
        </p:nvSpPr>
        <p:spPr/>
        <p:txBody>
          <a:bodyPr/>
          <a:lstStyle/>
          <a:p>
            <a:r>
              <a:rPr lang="zh-CN" altLang="en-US" dirty="0"/>
              <a:t>普通复利</a:t>
            </a:r>
            <a:endParaRPr 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69D5525D-E40A-47CE-BB04-70F33A269E45}"/>
                  </a:ext>
                </a:extLst>
              </p:cNvPr>
              <p:cNvSpPr>
                <a:spLocks noGrp="1"/>
              </p:cNvSpPr>
              <p:nvPr>
                <p:ph idx="1"/>
              </p:nvPr>
            </p:nvSpPr>
            <p:spPr/>
            <p:txBody>
              <a:bodyPr/>
              <a:lstStyle/>
              <a:p>
                <a:pPr fontAlgn="ctr"/>
                <a:r>
                  <a:rPr lang="zh-CN" altLang="zh-CN" dirty="0"/>
                  <a:t>普通复利是指每年计有限次复利</a:t>
                </a:r>
                <a:endParaRPr lang="en-US" altLang="zh-CN" dirty="0"/>
              </a:p>
              <a:p>
                <a:pPr fontAlgn="ctr"/>
                <a:r>
                  <a:rPr lang="zh-CN" altLang="zh-CN" dirty="0"/>
                  <a:t>所使用的即期利率期限应与现金流期限匹配， </a:t>
                </a:r>
                <a14:m>
                  <m:oMath xmlns:m="http://schemas.openxmlformats.org/officeDocument/2006/math">
                    <m:r>
                      <a:rPr lang="en-US" altLang="zh-CN" i="1">
                        <a:latin typeface="Cambria Math" panose="02040503050406030204" pitchFamily="18" charset="0"/>
                      </a:rPr>
                      <m:t>𝑛</m:t>
                    </m:r>
                  </m:oMath>
                </a14:m>
                <a:r>
                  <a:rPr lang="zh-CN" altLang="zh-CN" dirty="0"/>
                  <a:t>年期现金流应使用</a:t>
                </a:r>
                <a14:m>
                  <m:oMath xmlns:m="http://schemas.openxmlformats.org/officeDocument/2006/math">
                    <m:r>
                      <a:rPr lang="en-US" altLang="zh-CN" i="1">
                        <a:latin typeface="Cambria Math" panose="02040503050406030204" pitchFamily="18" charset="0"/>
                      </a:rPr>
                      <m:t>𝑛</m:t>
                    </m:r>
                  </m:oMath>
                </a14:m>
                <a:r>
                  <a:rPr lang="zh-CN" altLang="zh-CN" dirty="0"/>
                  <a:t>年期即期利率</a:t>
                </a:r>
              </a:p>
              <a:p>
                <a:pPr fontAlgn="ctr"/>
                <a:r>
                  <a:rPr lang="zh-CN" altLang="zh-CN" dirty="0"/>
                  <a:t>在计算现值和终值时，由于金融市场的惯例是报出年比例利率，因此要先将年比例利率转化为单期复利利率，再进行计算</a:t>
                </a:r>
              </a:p>
              <a:p>
                <a:pPr fontAlgn="ctr"/>
                <a:r>
                  <a:rPr lang="zh-CN" altLang="zh-CN" dirty="0"/>
                  <a:t>在计算现值和终值时，利率</a:t>
                </a:r>
                <a14:m>
                  <m:oMath xmlns:m="http://schemas.openxmlformats.org/officeDocument/2006/math">
                    <m:r>
                      <a:rPr lang="en-US" altLang="zh-CN" i="1">
                        <a:latin typeface="Cambria Math" panose="02040503050406030204" pitchFamily="18" charset="0"/>
                      </a:rPr>
                      <m:t>𝑅</m:t>
                    </m:r>
                  </m:oMath>
                </a14:m>
                <a:r>
                  <a:rPr lang="zh-CN" altLang="zh-CN" dirty="0"/>
                  <a:t>的时间单位和期数</a:t>
                </a:r>
                <a14:m>
                  <m:oMath xmlns:m="http://schemas.openxmlformats.org/officeDocument/2006/math">
                    <m:r>
                      <a:rPr lang="en-US" altLang="zh-CN" i="1">
                        <a:latin typeface="Cambria Math" panose="02040503050406030204" pitchFamily="18" charset="0"/>
                      </a:rPr>
                      <m:t>𝑁</m:t>
                    </m:r>
                  </m:oMath>
                </a14:m>
                <a:r>
                  <a:rPr lang="zh-CN" altLang="zh-CN" dirty="0"/>
                  <a:t>的时间单位应相同</a:t>
                </a:r>
              </a:p>
              <a:p>
                <a:endParaRPr lang="en-US" dirty="0"/>
              </a:p>
            </p:txBody>
          </p:sp>
        </mc:Choice>
        <mc:Fallback xmlns="">
          <p:sp>
            <p:nvSpPr>
              <p:cNvPr id="3" name="内容占位符 2">
                <a:extLst>
                  <a:ext uri="{FF2B5EF4-FFF2-40B4-BE49-F238E27FC236}">
                    <a16:creationId xmlns:a16="http://schemas.microsoft.com/office/drawing/2014/main" id="{69D5525D-E40A-47CE-BB04-70F33A269E45}"/>
                  </a:ext>
                </a:extLst>
              </p:cNvPr>
              <p:cNvSpPr>
                <a:spLocks noGrp="1" noRot="1" noChangeAspect="1" noMove="1" noResize="1" noEditPoints="1" noAdjustHandles="1" noChangeArrowheads="1" noChangeShapeType="1" noTextEdit="1"/>
              </p:cNvSpPr>
              <p:nvPr>
                <p:ph idx="1"/>
              </p:nvPr>
            </p:nvSpPr>
            <p:spPr>
              <a:blipFill>
                <a:blip r:embed="rId2"/>
                <a:stretch>
                  <a:fillRect t="-1467" r="-772"/>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35D64CBF-F139-49D4-88E0-5F3BFEECB96F}"/>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12</a:t>
            </a:fld>
            <a:endParaRPr lang="zh-CN" altLang="en-US" dirty="0"/>
          </a:p>
        </p:txBody>
      </p:sp>
    </p:spTree>
    <p:extLst>
      <p:ext uri="{BB962C8B-B14F-4D97-AF65-F5344CB8AC3E}">
        <p14:creationId xmlns:p14="http://schemas.microsoft.com/office/powerpoint/2010/main" val="3061321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连续复利</a:t>
            </a:r>
          </a:p>
        </p:txBody>
      </p:sp>
      <p:sp>
        <p:nvSpPr>
          <p:cNvPr id="3" name="文本占位符 2"/>
          <p:cNvSpPr>
            <a:spLocks noGrp="1"/>
          </p:cNvSpPr>
          <p:nvPr>
            <p:ph idx="1"/>
          </p:nvPr>
        </p:nvSpPr>
        <p:spPr/>
        <p:txBody>
          <a:bodyPr/>
          <a:lstStyle/>
          <a:p>
            <a:r>
              <a:rPr lang="zh-CN" altLang="en-US" dirty="0"/>
              <a:t>当普通复利中的每年复利频率趋于无穷大时，我们就得到了连续复利连续复利与普通复利的差异在于复利频率</a:t>
            </a:r>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pPr lvl="1"/>
            <a:endParaRPr lang="zh-CN" altLang="en-US" dirty="0"/>
          </a:p>
        </p:txBody>
      </p:sp>
      <p:graphicFrame>
        <p:nvGraphicFramePr>
          <p:cNvPr id="94210" name="Object 2"/>
          <p:cNvGraphicFramePr>
            <a:graphicFrameLocks noChangeAspect="1"/>
          </p:cNvGraphicFramePr>
          <p:nvPr/>
        </p:nvGraphicFramePr>
        <p:xfrm>
          <a:off x="2967200" y="3050958"/>
          <a:ext cx="2933700" cy="628650"/>
        </p:xfrm>
        <a:graphic>
          <a:graphicData uri="http://schemas.openxmlformats.org/presentationml/2006/ole">
            <mc:AlternateContent xmlns:mc="http://schemas.openxmlformats.org/markup-compatibility/2006">
              <mc:Choice xmlns:v="urn:schemas-microsoft-com:vml" Requires="v">
                <p:oleObj spid="_x0000_s2069" name="Equation" r:id="rId4" imgW="2133360" imgH="457200" progId="Equation.DSMT4">
                  <p:embed/>
                </p:oleObj>
              </mc:Choice>
              <mc:Fallback>
                <p:oleObj name="Equation" r:id="rId4" imgW="2133360" imgH="457200" progId="Equation.DSMT4">
                  <p:embed/>
                  <p:pic>
                    <p:nvPicPr>
                      <p:cNvPr id="9421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7200" y="3050958"/>
                        <a:ext cx="2933700" cy="628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4211" name="Object 3"/>
          <p:cNvGraphicFramePr>
            <a:graphicFrameLocks noChangeAspect="1"/>
          </p:cNvGraphicFramePr>
          <p:nvPr/>
        </p:nvGraphicFramePr>
        <p:xfrm>
          <a:off x="3110075" y="3771900"/>
          <a:ext cx="2647950" cy="857250"/>
        </p:xfrm>
        <a:graphic>
          <a:graphicData uri="http://schemas.openxmlformats.org/presentationml/2006/ole">
            <mc:AlternateContent xmlns:mc="http://schemas.openxmlformats.org/markup-compatibility/2006">
              <mc:Choice xmlns:v="urn:schemas-microsoft-com:vml" Requires="v">
                <p:oleObj spid="_x0000_s2070" name="Equation" r:id="rId6" imgW="1981080" imgH="634680" progId="Equation.DSMT4">
                  <p:embed/>
                </p:oleObj>
              </mc:Choice>
              <mc:Fallback>
                <p:oleObj name="Equation" r:id="rId6" imgW="1981080" imgH="634680" progId="Equation.DSMT4">
                  <p:embed/>
                  <p:pic>
                    <p:nvPicPr>
                      <p:cNvPr id="94211"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10075" y="3771900"/>
                        <a:ext cx="2647950" cy="857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1732040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4B7A1F-01E6-4922-9324-346E48FB7E93}"/>
              </a:ext>
            </a:extLst>
          </p:cNvPr>
          <p:cNvSpPr>
            <a:spLocks noGrp="1"/>
          </p:cNvSpPr>
          <p:nvPr>
            <p:ph type="title"/>
          </p:nvPr>
        </p:nvSpPr>
        <p:spPr/>
        <p:txBody>
          <a:bodyPr/>
          <a:lstStyle/>
          <a:p>
            <a:r>
              <a:rPr lang="en-US" dirty="0" err="1"/>
              <a:t>复利频率与终值</a:t>
            </a:r>
            <a:endParaRPr lang="en-US" dirty="0"/>
          </a:p>
        </p:txBody>
      </p:sp>
      <p:pic>
        <p:nvPicPr>
          <p:cNvPr id="5" name="内容占位符 4">
            <a:extLst>
              <a:ext uri="{FF2B5EF4-FFF2-40B4-BE49-F238E27FC236}">
                <a16:creationId xmlns:a16="http://schemas.microsoft.com/office/drawing/2014/main" id="{E6320800-8787-4850-88F5-1BA700F32C5B}"/>
              </a:ext>
            </a:extLst>
          </p:cNvPr>
          <p:cNvPicPr>
            <a:picLocks noGrp="1" noChangeAspect="1"/>
          </p:cNvPicPr>
          <p:nvPr>
            <p:ph idx="1"/>
          </p:nvPr>
        </p:nvPicPr>
        <p:blipFill>
          <a:blip r:embed="rId2"/>
          <a:stretch>
            <a:fillRect/>
          </a:stretch>
        </p:blipFill>
        <p:spPr>
          <a:xfrm>
            <a:off x="1480829" y="2562800"/>
            <a:ext cx="6172200" cy="2367597"/>
          </a:xfrm>
          <a:prstGeom prst="rect">
            <a:avLst/>
          </a:prstGeom>
        </p:spPr>
      </p:pic>
      <p:sp>
        <p:nvSpPr>
          <p:cNvPr id="4" name="灯片编号占位符 3">
            <a:extLst>
              <a:ext uri="{FF2B5EF4-FFF2-40B4-BE49-F238E27FC236}">
                <a16:creationId xmlns:a16="http://schemas.microsoft.com/office/drawing/2014/main" id="{135B19B2-5276-4D1E-9735-007840922A12}"/>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14</a:t>
            </a:fld>
            <a:endParaRPr lang="zh-CN" altLang="en-US" dirty="0"/>
          </a:p>
        </p:txBody>
      </p:sp>
    </p:spTree>
    <p:extLst>
      <p:ext uri="{BB962C8B-B14F-4D97-AF65-F5344CB8AC3E}">
        <p14:creationId xmlns:p14="http://schemas.microsoft.com/office/powerpoint/2010/main" val="10069429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0042A2-3461-4D17-8146-F04F3BAAE74C}"/>
              </a:ext>
            </a:extLst>
          </p:cNvPr>
          <p:cNvSpPr>
            <a:spLocks noGrp="1"/>
          </p:cNvSpPr>
          <p:nvPr>
            <p:ph type="title"/>
          </p:nvPr>
        </p:nvSpPr>
        <p:spPr/>
        <p:txBody>
          <a:bodyPr/>
          <a:lstStyle/>
          <a:p>
            <a:r>
              <a:rPr lang="en-US" dirty="0" err="1"/>
              <a:t>普通复利与连续复利的转换</a:t>
            </a:r>
            <a:endParaRPr lang="en-US" dirty="0"/>
          </a:p>
        </p:txBody>
      </p:sp>
      <p:sp>
        <p:nvSpPr>
          <p:cNvPr id="3" name="内容占位符 2">
            <a:extLst>
              <a:ext uri="{FF2B5EF4-FFF2-40B4-BE49-F238E27FC236}">
                <a16:creationId xmlns:a16="http://schemas.microsoft.com/office/drawing/2014/main" id="{1F9A2828-38F2-4F8B-BE85-A4AF5FFCB8B9}"/>
              </a:ext>
            </a:extLst>
          </p:cNvPr>
          <p:cNvSpPr>
            <a:spLocks noGrp="1"/>
          </p:cNvSpPr>
          <p:nvPr>
            <p:ph idx="1"/>
          </p:nvPr>
        </p:nvSpPr>
        <p:spPr/>
        <p:txBody>
          <a:bodyPr/>
          <a:lstStyle/>
          <a:p>
            <a:r>
              <a:rPr lang="zh-CN" altLang="en-US" dirty="0"/>
              <a:t>在给定现值和终值的情况下，计复利频率不同的利率之间是可以互相转换的。</a:t>
            </a:r>
            <a:endParaRPr lang="en-US" dirty="0"/>
          </a:p>
        </p:txBody>
      </p:sp>
      <p:sp>
        <p:nvSpPr>
          <p:cNvPr id="4" name="灯片编号占位符 3">
            <a:extLst>
              <a:ext uri="{FF2B5EF4-FFF2-40B4-BE49-F238E27FC236}">
                <a16:creationId xmlns:a16="http://schemas.microsoft.com/office/drawing/2014/main" id="{52A7BF2D-B8D7-4CE6-9B9C-4DADE784C22B}"/>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15</a:t>
            </a:fld>
            <a:endParaRPr lang="zh-CN" altLang="en-US" dirty="0"/>
          </a:p>
        </p:txBody>
      </p:sp>
      <p:graphicFrame>
        <p:nvGraphicFramePr>
          <p:cNvPr id="6" name="对象 5">
            <a:extLst>
              <a:ext uri="{FF2B5EF4-FFF2-40B4-BE49-F238E27FC236}">
                <a16:creationId xmlns:a16="http://schemas.microsoft.com/office/drawing/2014/main" id="{0D7323CE-9146-4693-8353-174ADEE90A8A}"/>
              </a:ext>
            </a:extLst>
          </p:cNvPr>
          <p:cNvGraphicFramePr>
            <a:graphicFrameLocks noChangeAspect="1"/>
          </p:cNvGraphicFramePr>
          <p:nvPr/>
        </p:nvGraphicFramePr>
        <p:xfrm>
          <a:off x="2264569" y="2857500"/>
          <a:ext cx="4872038" cy="685800"/>
        </p:xfrm>
        <a:graphic>
          <a:graphicData uri="http://schemas.openxmlformats.org/presentationml/2006/ole">
            <mc:AlternateContent xmlns:mc="http://schemas.openxmlformats.org/markup-compatibility/2006">
              <mc:Choice xmlns:v="urn:schemas-microsoft-com:vml" Requires="v">
                <p:oleObj spid="_x0000_s3083" name="Equation" r:id="rId3" imgW="3429000" imgH="482600" progId="Equation.DSMT4">
                  <p:embed/>
                </p:oleObj>
              </mc:Choice>
              <mc:Fallback>
                <p:oleObj name="Equation" r:id="rId3" imgW="3429000" imgH="482600" progId="Equation.DSMT4">
                  <p:embed/>
                  <p:pic>
                    <p:nvPicPr>
                      <p:cNvPr id="6" name="对象 5">
                        <a:extLst>
                          <a:ext uri="{FF2B5EF4-FFF2-40B4-BE49-F238E27FC236}">
                            <a16:creationId xmlns:a16="http://schemas.microsoft.com/office/drawing/2014/main" id="{0D7323CE-9146-4693-8353-174ADEE90A8A}"/>
                          </a:ext>
                        </a:extLst>
                      </p:cNvPr>
                      <p:cNvPicPr/>
                      <p:nvPr/>
                    </p:nvPicPr>
                    <p:blipFill>
                      <a:blip r:embed="rId4"/>
                      <a:stretch>
                        <a:fillRect/>
                      </a:stretch>
                    </p:blipFill>
                    <p:spPr>
                      <a:xfrm>
                        <a:off x="2264569" y="2857500"/>
                        <a:ext cx="4872038" cy="685800"/>
                      </a:xfrm>
                      <a:prstGeom prst="rect">
                        <a:avLst/>
                      </a:prstGeom>
                    </p:spPr>
                  </p:pic>
                </p:oleObj>
              </mc:Fallback>
            </mc:AlternateContent>
          </a:graphicData>
        </a:graphic>
      </p:graphicFrame>
      <p:pic>
        <p:nvPicPr>
          <p:cNvPr id="7" name="图片 6">
            <a:extLst>
              <a:ext uri="{FF2B5EF4-FFF2-40B4-BE49-F238E27FC236}">
                <a16:creationId xmlns:a16="http://schemas.microsoft.com/office/drawing/2014/main" id="{356E7BDD-9D17-4279-B718-4E87E54759E9}"/>
              </a:ext>
            </a:extLst>
          </p:cNvPr>
          <p:cNvPicPr>
            <a:picLocks noChangeAspect="1"/>
          </p:cNvPicPr>
          <p:nvPr/>
        </p:nvPicPr>
        <p:blipFill>
          <a:blip r:embed="rId5"/>
          <a:stretch>
            <a:fillRect/>
          </a:stretch>
        </p:blipFill>
        <p:spPr>
          <a:xfrm>
            <a:off x="1200150" y="3943350"/>
            <a:ext cx="6858000" cy="1495317"/>
          </a:xfrm>
          <a:prstGeom prst="rect">
            <a:avLst/>
          </a:prstGeom>
        </p:spPr>
      </p:pic>
    </p:spTree>
    <p:extLst>
      <p:ext uri="{BB962C8B-B14F-4D97-AF65-F5344CB8AC3E}">
        <p14:creationId xmlns:p14="http://schemas.microsoft.com/office/powerpoint/2010/main" val="7153238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1354BE-855D-4098-9364-4CDB95990FF3}"/>
              </a:ext>
            </a:extLst>
          </p:cNvPr>
          <p:cNvSpPr>
            <a:spLocks noGrp="1"/>
          </p:cNvSpPr>
          <p:nvPr>
            <p:ph type="title"/>
          </p:nvPr>
        </p:nvSpPr>
        <p:spPr/>
        <p:txBody>
          <a:bodyPr/>
          <a:lstStyle/>
          <a:p>
            <a:r>
              <a:rPr lang="zh-CN" altLang="en-US" dirty="0">
                <a:solidFill>
                  <a:schemeClr val="tx2"/>
                </a:solidFill>
              </a:rPr>
              <a:t>对数收益率与百分比收益率</a:t>
            </a:r>
            <a:br>
              <a:rPr lang="en-US" altLang="zh-CN" dirty="0">
                <a:solidFill>
                  <a:schemeClr val="tx2"/>
                </a:solidFill>
              </a:rPr>
            </a:br>
            <a:br>
              <a:rPr lang="en-US" altLang="zh-CN" dirty="0">
                <a:solidFill>
                  <a:schemeClr val="tx2"/>
                </a:solidFill>
              </a:rPr>
            </a:br>
            <a:r>
              <a:rPr lang="zh-CN" altLang="en-US" dirty="0">
                <a:solidFill>
                  <a:schemeClr val="tx2"/>
                </a:solidFill>
              </a:rPr>
              <a:t>对数收益率与百分比收益率</a:t>
            </a:r>
            <a:br>
              <a:rPr lang="en-US" altLang="zh-CN" dirty="0">
                <a:solidFill>
                  <a:schemeClr val="tx2"/>
                </a:solidFill>
              </a:rPr>
            </a:br>
            <a:br>
              <a:rPr lang="en-US" altLang="zh-CN" dirty="0">
                <a:solidFill>
                  <a:schemeClr val="tx2"/>
                </a:solidFill>
              </a:rPr>
            </a:br>
            <a:r>
              <a:rPr lang="zh-CN" altLang="en-US" dirty="0">
                <a:solidFill>
                  <a:schemeClr val="tx2"/>
                </a:solidFill>
              </a:rPr>
              <a:t>对数收益率与百分比收益率</a:t>
            </a:r>
            <a:endParaRPr lang="en-US" dirty="0">
              <a:solidFill>
                <a:schemeClr val="tx2"/>
              </a:solidFill>
            </a:endParaRPr>
          </a:p>
        </p:txBody>
      </p:sp>
      <p:sp>
        <p:nvSpPr>
          <p:cNvPr id="3" name="内容占位符 2">
            <a:extLst>
              <a:ext uri="{FF2B5EF4-FFF2-40B4-BE49-F238E27FC236}">
                <a16:creationId xmlns:a16="http://schemas.microsoft.com/office/drawing/2014/main" id="{67E34F4A-02C2-4957-B6A5-0D557D6FBCF2}"/>
              </a:ext>
            </a:extLst>
          </p:cNvPr>
          <p:cNvSpPr>
            <a:spLocks noGrp="1"/>
          </p:cNvSpPr>
          <p:nvPr>
            <p:ph idx="1"/>
          </p:nvPr>
        </p:nvSpPr>
        <p:spPr>
          <a:xfrm>
            <a:off x="467545" y="1805676"/>
            <a:ext cx="7223822" cy="3888432"/>
          </a:xfrm>
        </p:spPr>
        <p:txBody>
          <a:bodyPr/>
          <a:lstStyle/>
          <a:p>
            <a:r>
              <a:rPr lang="zh-CN" altLang="en-US" dirty="0">
                <a:solidFill>
                  <a:srgbClr val="FF0000"/>
                </a:solidFill>
              </a:rPr>
              <a:t>对数收益率</a:t>
            </a:r>
            <a:r>
              <a:rPr lang="zh-CN" altLang="en-US" dirty="0"/>
              <a:t>与百分比收益率</a:t>
            </a:r>
            <a:endParaRPr lang="en-US" altLang="zh-CN" dirty="0"/>
          </a:p>
          <a:p>
            <a:endParaRPr lang="en-US" dirty="0"/>
          </a:p>
          <a:p>
            <a:endParaRPr lang="en-US" b="1" dirty="0"/>
          </a:p>
        </p:txBody>
      </p:sp>
      <p:sp>
        <p:nvSpPr>
          <p:cNvPr id="4" name="灯片编号占位符 3">
            <a:extLst>
              <a:ext uri="{FF2B5EF4-FFF2-40B4-BE49-F238E27FC236}">
                <a16:creationId xmlns:a16="http://schemas.microsoft.com/office/drawing/2014/main" id="{CA0B61B3-5C8F-40A2-8786-149CF1E685F7}"/>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16</a:t>
            </a:fld>
            <a:endParaRPr lang="zh-CN" altLang="en-US" dirty="0"/>
          </a:p>
        </p:txBody>
      </p:sp>
      <p:sp>
        <p:nvSpPr>
          <p:cNvPr id="5" name="Rectangle 2">
            <a:extLst>
              <a:ext uri="{FF2B5EF4-FFF2-40B4-BE49-F238E27FC236}">
                <a16:creationId xmlns:a16="http://schemas.microsoft.com/office/drawing/2014/main" id="{89759862-F345-4D5F-AA33-960F5D96CD55}"/>
              </a:ext>
            </a:extLst>
          </p:cNvPr>
          <p:cNvSpPr>
            <a:spLocks noChangeArrowheads="1"/>
          </p:cNvSpPr>
          <p:nvPr/>
        </p:nvSpPr>
        <p:spPr bwMode="auto">
          <a:xfrm>
            <a:off x="1176267" y="62697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a:p>
        </p:txBody>
      </p:sp>
      <p:graphicFrame>
        <p:nvGraphicFramePr>
          <p:cNvPr id="6" name="对象 5">
            <a:extLst>
              <a:ext uri="{FF2B5EF4-FFF2-40B4-BE49-F238E27FC236}">
                <a16:creationId xmlns:a16="http://schemas.microsoft.com/office/drawing/2014/main" id="{0F8BE61B-0B3F-4A5D-A462-B3B0F405F615}"/>
              </a:ext>
            </a:extLst>
          </p:cNvPr>
          <p:cNvGraphicFramePr>
            <a:graphicFrameLocks noChangeAspect="1"/>
          </p:cNvGraphicFramePr>
          <p:nvPr/>
        </p:nvGraphicFramePr>
        <p:xfrm>
          <a:off x="2343150" y="2457450"/>
          <a:ext cx="3714108" cy="768611"/>
        </p:xfrm>
        <a:graphic>
          <a:graphicData uri="http://schemas.openxmlformats.org/presentationml/2006/ole">
            <mc:AlternateContent xmlns:mc="http://schemas.openxmlformats.org/markup-compatibility/2006">
              <mc:Choice xmlns:v="urn:schemas-microsoft-com:vml" Requires="v">
                <p:oleObj spid="_x0000_s4107" name="Equation" r:id="rId3" imgW="2336800" imgH="482600" progId="Equation.DSMT4">
                  <p:embed/>
                </p:oleObj>
              </mc:Choice>
              <mc:Fallback>
                <p:oleObj name="Equation" r:id="rId3" imgW="2336800" imgH="482600" progId="Equation.DSMT4">
                  <p:embed/>
                  <p:pic>
                    <p:nvPicPr>
                      <p:cNvPr id="6" name="对象 5">
                        <a:extLst>
                          <a:ext uri="{FF2B5EF4-FFF2-40B4-BE49-F238E27FC236}">
                            <a16:creationId xmlns:a16="http://schemas.microsoft.com/office/drawing/2014/main" id="{0F8BE61B-0B3F-4A5D-A462-B3B0F405F6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3150" y="2457450"/>
                        <a:ext cx="3714108" cy="768611"/>
                      </a:xfrm>
                      <a:prstGeom prst="rect">
                        <a:avLst/>
                      </a:prstGeom>
                      <a:noFill/>
                    </p:spPr>
                  </p:pic>
                </p:oleObj>
              </mc:Fallback>
            </mc:AlternateContent>
          </a:graphicData>
        </a:graphic>
      </p:graphicFrame>
    </p:spTree>
    <p:extLst>
      <p:ext uri="{BB962C8B-B14F-4D97-AF65-F5344CB8AC3E}">
        <p14:creationId xmlns:p14="http://schemas.microsoft.com/office/powerpoint/2010/main" val="28340747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FA8E18-F979-4C3B-96CD-4584CFF14A49}"/>
              </a:ext>
            </a:extLst>
          </p:cNvPr>
          <p:cNvSpPr>
            <a:spLocks noGrp="1"/>
          </p:cNvSpPr>
          <p:nvPr>
            <p:ph type="title"/>
          </p:nvPr>
        </p:nvSpPr>
        <p:spPr/>
        <p:txBody>
          <a:bodyPr/>
          <a:lstStyle/>
          <a:p>
            <a:r>
              <a:rPr lang="zh-CN" altLang="en-US" dirty="0"/>
              <a:t>不同的天数计算规则</a:t>
            </a:r>
            <a:endParaRPr lang="en-US" dirty="0"/>
          </a:p>
        </p:txBody>
      </p:sp>
      <p:sp>
        <p:nvSpPr>
          <p:cNvPr id="3" name="内容占位符 2">
            <a:extLst>
              <a:ext uri="{FF2B5EF4-FFF2-40B4-BE49-F238E27FC236}">
                <a16:creationId xmlns:a16="http://schemas.microsoft.com/office/drawing/2014/main" id="{71209720-EC2F-4130-B367-E40F099A532F}"/>
              </a:ext>
            </a:extLst>
          </p:cNvPr>
          <p:cNvSpPr>
            <a:spLocks noGrp="1"/>
          </p:cNvSpPr>
          <p:nvPr>
            <p:ph idx="1"/>
          </p:nvPr>
        </p:nvSpPr>
        <p:spPr/>
        <p:txBody>
          <a:bodyPr>
            <a:normAutofit/>
          </a:bodyPr>
          <a:lstStyle/>
          <a:p>
            <a:pPr fontAlgn="ctr"/>
            <a:r>
              <a:rPr lang="zh-CN" altLang="en-US" dirty="0"/>
              <a:t>实际天数</a:t>
            </a:r>
            <a:r>
              <a:rPr lang="en-US" dirty="0"/>
              <a:t>/360</a:t>
            </a:r>
            <a:r>
              <a:rPr lang="zh-CN" altLang="en-US" dirty="0"/>
              <a:t>：短期货币市场工具如</a:t>
            </a:r>
            <a:r>
              <a:rPr lang="en-US" dirty="0"/>
              <a:t>LIBOR</a:t>
            </a:r>
            <a:r>
              <a:rPr lang="zh-CN" altLang="en-US" dirty="0"/>
              <a:t>和</a:t>
            </a:r>
            <a:r>
              <a:rPr lang="en-US" dirty="0"/>
              <a:t>SHIBOR</a:t>
            </a:r>
          </a:p>
          <a:p>
            <a:pPr fontAlgn="ctr"/>
            <a:endParaRPr lang="en-US" dirty="0"/>
          </a:p>
          <a:p>
            <a:pPr fontAlgn="ctr"/>
            <a:r>
              <a:rPr lang="zh-CN" altLang="en-US" dirty="0"/>
              <a:t>实际天数</a:t>
            </a:r>
            <a:r>
              <a:rPr lang="en-US" dirty="0"/>
              <a:t>/</a:t>
            </a:r>
            <a:r>
              <a:rPr lang="zh-CN" altLang="en-US" dirty="0"/>
              <a:t>实际天数：中长期债券、我国银行间市场的回购利率和互换利率</a:t>
            </a:r>
            <a:endParaRPr lang="en-US" altLang="zh-CN" dirty="0"/>
          </a:p>
          <a:p>
            <a:pPr fontAlgn="ctr"/>
            <a:endParaRPr lang="en-US" dirty="0"/>
          </a:p>
          <a:p>
            <a:pPr fontAlgn="ctr"/>
            <a:r>
              <a:rPr lang="en-US" dirty="0"/>
              <a:t>30/360</a:t>
            </a:r>
            <a:r>
              <a:rPr lang="zh-CN" altLang="en-US" dirty="0"/>
              <a:t>：美国公司债券市场和一些欧洲债券市场</a:t>
            </a:r>
            <a:endParaRPr lang="en-US" dirty="0"/>
          </a:p>
          <a:p>
            <a:endParaRPr lang="en-US" dirty="0"/>
          </a:p>
        </p:txBody>
      </p:sp>
      <p:sp>
        <p:nvSpPr>
          <p:cNvPr id="4" name="灯片编号占位符 3">
            <a:extLst>
              <a:ext uri="{FF2B5EF4-FFF2-40B4-BE49-F238E27FC236}">
                <a16:creationId xmlns:a16="http://schemas.microsoft.com/office/drawing/2014/main" id="{A2961ECD-4FB4-4F07-AAA5-6236D1A01BCC}"/>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17</a:t>
            </a:fld>
            <a:endParaRPr lang="zh-CN" altLang="en-US" dirty="0"/>
          </a:p>
        </p:txBody>
      </p:sp>
    </p:spTree>
    <p:extLst>
      <p:ext uri="{BB962C8B-B14F-4D97-AF65-F5344CB8AC3E}">
        <p14:creationId xmlns:p14="http://schemas.microsoft.com/office/powerpoint/2010/main" val="28417977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B7332CD-3854-A547-8757-3663963398A3}"/>
              </a:ext>
            </a:extLst>
          </p:cNvPr>
          <p:cNvSpPr>
            <a:spLocks noGrp="1"/>
          </p:cNvSpPr>
          <p:nvPr>
            <p:ph type="title"/>
          </p:nvPr>
        </p:nvSpPr>
        <p:spPr>
          <a:xfrm>
            <a:off x="684213" y="2492375"/>
            <a:ext cx="7772400" cy="1362075"/>
          </a:xfrm>
        </p:spPr>
        <p:txBody>
          <a:bodyPr/>
          <a:lstStyle/>
          <a:p>
            <a:pPr>
              <a:defRPr/>
            </a:pPr>
            <a:r>
              <a:rPr lang="zh-CN" altLang="en-US" dirty="0"/>
              <a:t>第三节</a:t>
            </a:r>
          </a:p>
        </p:txBody>
      </p:sp>
      <p:sp>
        <p:nvSpPr>
          <p:cNvPr id="24578" name="文本占位符 4">
            <a:extLst>
              <a:ext uri="{FF2B5EF4-FFF2-40B4-BE49-F238E27FC236}">
                <a16:creationId xmlns:a16="http://schemas.microsoft.com/office/drawing/2014/main" id="{BC8BCBEB-5BBF-6B4F-A189-7674AF6B4505}"/>
              </a:ext>
            </a:extLst>
          </p:cNvPr>
          <p:cNvSpPr>
            <a:spLocks noGrp="1" noChangeArrowheads="1"/>
          </p:cNvSpPr>
          <p:nvPr>
            <p:ph type="body" idx="1"/>
          </p:nvPr>
        </p:nvSpPr>
        <p:spPr>
          <a:xfrm>
            <a:off x="684213" y="4076700"/>
            <a:ext cx="7772400" cy="1500188"/>
          </a:xfrm>
        </p:spPr>
        <p:txBody>
          <a:bodyPr/>
          <a:lstStyle/>
          <a:p>
            <a:r>
              <a:rPr lang="zh-CN" altLang="en-US" dirty="0">
                <a:ea typeface="Adobe 楷体 Std R" panose="02020400000000000000" pitchFamily="18" charset="-128"/>
              </a:rPr>
              <a:t>到期收益率、即期利率与远期利率</a:t>
            </a:r>
          </a:p>
        </p:txBody>
      </p:sp>
      <p:sp>
        <p:nvSpPr>
          <p:cNvPr id="24579" name="灯片编号占位符 2">
            <a:extLst>
              <a:ext uri="{FF2B5EF4-FFF2-40B4-BE49-F238E27FC236}">
                <a16:creationId xmlns:a16="http://schemas.microsoft.com/office/drawing/2014/main" id="{CFA7DAA2-6785-5D40-B2BB-6DD362D15F3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02750E-DA8E-164A-BDE0-EAB339D3F664}" type="slidenum">
              <a:rPr lang="zh-CN" altLang="en-US" smtClean="0">
                <a:solidFill>
                  <a:srgbClr val="2A0015"/>
                </a:solidFill>
                <a:latin typeface="Adobe Jenson Pro Capt" panose="020A0503050201030203" pitchFamily="18" charset="0"/>
              </a:rPr>
              <a:pPr/>
              <a:t>18</a:t>
            </a:fld>
            <a:endParaRPr lang="zh-CN" altLang="en-US">
              <a:solidFill>
                <a:srgbClr val="2A0015"/>
              </a:solidFill>
              <a:latin typeface="Adobe Jenson Pro Capt" panose="020A0503050201030203" pitchFamily="18" charset="0"/>
            </a:endParaRPr>
          </a:p>
        </p:txBody>
      </p:sp>
    </p:spTree>
    <p:extLst>
      <p:ext uri="{BB962C8B-B14F-4D97-AF65-F5344CB8AC3E}">
        <p14:creationId xmlns:p14="http://schemas.microsoft.com/office/powerpoint/2010/main" val="164062086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灯片编号占位符 2">
            <a:extLst>
              <a:ext uri="{FF2B5EF4-FFF2-40B4-BE49-F238E27FC236}">
                <a16:creationId xmlns:a16="http://schemas.microsoft.com/office/drawing/2014/main" id="{1B52AF10-762B-9841-91A1-F2594A98F695}"/>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97CED38-79AD-1147-B0D5-CFB1BE039A26}" type="slidenum">
              <a:rPr lang="zh-CN" altLang="en-US" smtClean="0">
                <a:solidFill>
                  <a:srgbClr val="2A0015"/>
                </a:solidFill>
                <a:latin typeface="Adobe Jenson Pro Capt" panose="020A0503050201030203" pitchFamily="18" charset="0"/>
              </a:rPr>
              <a:pPr/>
              <a:t>1</a:t>
            </a:fld>
            <a:endParaRPr lang="zh-CN" altLang="en-US">
              <a:solidFill>
                <a:srgbClr val="2A0015"/>
              </a:solidFill>
              <a:latin typeface="Adobe Jenson Pro Capt" panose="020A0503050201030203" pitchFamily="18" charset="0"/>
            </a:endParaRPr>
          </a:p>
        </p:txBody>
      </p:sp>
      <p:sp>
        <p:nvSpPr>
          <p:cNvPr id="4" name="标题 1">
            <a:extLst>
              <a:ext uri="{FF2B5EF4-FFF2-40B4-BE49-F238E27FC236}">
                <a16:creationId xmlns:a16="http://schemas.microsoft.com/office/drawing/2014/main" id="{81E4A347-B697-134A-BFD8-2C5A2A262984}"/>
              </a:ext>
            </a:extLst>
          </p:cNvPr>
          <p:cNvSpPr txBox="1">
            <a:spLocks/>
          </p:cNvSpPr>
          <p:nvPr/>
        </p:nvSpPr>
        <p:spPr bwMode="auto">
          <a:xfrm>
            <a:off x="450850" y="2209800"/>
            <a:ext cx="8032750" cy="508000"/>
          </a:xfrm>
          <a:prstGeom prst="rect">
            <a:avLst/>
          </a:prstGeom>
          <a:noFill/>
          <a:ln>
            <a:noFill/>
          </a:ln>
        </p:spPr>
        <p:txBody>
          <a:bodyPr bIns="36000" anchor="b"/>
          <a:lstStyle>
            <a:lvl1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2pPr>
            <a:lvl3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3pPr>
            <a:lvl4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4pPr>
            <a:lvl5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a:lstStyle>
          <a:p>
            <a:pPr>
              <a:defRPr/>
            </a:pPr>
            <a:r>
              <a:rPr lang="en-US" altLang="zh-CN" b="1" kern="0" dirty="0">
                <a:latin typeface="Adobe Heiti Std R" panose="020B0400000000000000" pitchFamily="34" charset="-128"/>
                <a:ea typeface="Adobe Heiti Std R" panose="020B0400000000000000" pitchFamily="34" charset="-128"/>
              </a:rPr>
              <a:t>&gt;&gt; </a:t>
            </a:r>
            <a:r>
              <a:rPr lang="zh-CN" altLang="en-US" b="1" kern="0" dirty="0">
                <a:ea typeface="KaiTi" panose="02010609060101010101" pitchFamily="49" charset="-122"/>
              </a:rPr>
              <a:t>第</a:t>
            </a:r>
            <a:r>
              <a:rPr lang="en-US" altLang="zh-CN" b="1" kern="0" dirty="0">
                <a:ea typeface="KaiTi" panose="02010609060101010101" pitchFamily="49" charset="-122"/>
              </a:rPr>
              <a:t>2</a:t>
            </a:r>
            <a:r>
              <a:rPr lang="zh-CN" altLang="en-US" b="1" kern="0" dirty="0">
                <a:ea typeface="KaiTi" panose="02010609060101010101" pitchFamily="49" charset="-122"/>
              </a:rPr>
              <a:t>章 利率</a:t>
            </a:r>
          </a:p>
        </p:txBody>
      </p:sp>
      <p:sp>
        <p:nvSpPr>
          <p:cNvPr id="5" name="副标题 3">
            <a:extLst>
              <a:ext uri="{FF2B5EF4-FFF2-40B4-BE49-F238E27FC236}">
                <a16:creationId xmlns:a16="http://schemas.microsoft.com/office/drawing/2014/main" id="{E7326ECD-5DAD-644F-8026-F17524150FAC}"/>
              </a:ext>
            </a:extLst>
          </p:cNvPr>
          <p:cNvSpPr txBox="1">
            <a:spLocks/>
          </p:cNvSpPr>
          <p:nvPr/>
        </p:nvSpPr>
        <p:spPr>
          <a:xfrm>
            <a:off x="1219200" y="2819400"/>
            <a:ext cx="7162800" cy="1027113"/>
          </a:xfrm>
          <a:prstGeom prst="rect">
            <a:avLst/>
          </a:prstGeom>
        </p:spPr>
        <p:txBody>
          <a:bodyPr/>
          <a:lstStyle>
            <a:lvl1pPr marL="342900" indent="-342900" algn="l" rtl="0" eaLnBrk="0" fontAlgn="base" hangingPunct="0">
              <a:spcBef>
                <a:spcPts val="1200"/>
              </a:spcBef>
              <a:spcAft>
                <a:spcPct val="0"/>
              </a:spcAft>
              <a:buClr>
                <a:srgbClr val="28571F"/>
              </a:buClr>
              <a:buSzPct val="65000"/>
              <a:buBlip>
                <a:blip r:embed="rId2"/>
              </a:buBlip>
              <a:defRPr sz="3000">
                <a:solidFill>
                  <a:srgbClr val="262626"/>
                </a:solidFill>
                <a:latin typeface="Adobe Jenson Pro" pitchFamily="18" charset="0"/>
                <a:ea typeface="Adobe 楷体 Std R" pitchFamily="18" charset="-122"/>
                <a:cs typeface="+mn-cs"/>
              </a:defRPr>
            </a:lvl1pPr>
            <a:lvl2pPr marL="669925" indent="-325438" algn="l" rtl="0" eaLnBrk="0" fontAlgn="base" hangingPunct="0">
              <a:spcBef>
                <a:spcPts val="1200"/>
              </a:spcBef>
              <a:spcAft>
                <a:spcPct val="0"/>
              </a:spcAft>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022350" indent="-350838" algn="l" rtl="0" eaLnBrk="0" fontAlgn="base" hangingPunct="0">
              <a:spcBef>
                <a:spcPts val="1200"/>
              </a:spcBef>
              <a:spcAft>
                <a:spcPct val="0"/>
              </a:spcAft>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339850" indent="-315913" algn="l" rtl="0" eaLnBrk="0" fontAlgn="base" hangingPunct="0">
              <a:spcBef>
                <a:spcPts val="1200"/>
              </a:spcBef>
              <a:spcAft>
                <a:spcPct val="0"/>
              </a:spcAft>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1681163" indent="-339725" algn="l" rtl="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a:lstStyle>
          <a:p>
            <a:pPr marL="0" indent="0">
              <a:lnSpc>
                <a:spcPct val="13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货币的时间价值</a:t>
            </a:r>
            <a:endParaRPr lang="en-US" altLang="zh-CN" sz="2400" dirty="0">
              <a:latin typeface="Adobe 黑体 Std R" pitchFamily="34" charset="-122"/>
            </a:endParaRPr>
          </a:p>
          <a:p>
            <a:pPr marL="0" indent="0">
              <a:lnSpc>
                <a:spcPct val="13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利率的含义与表达方式</a:t>
            </a:r>
            <a:endParaRPr lang="en-US" altLang="zh-CN" sz="2400" dirty="0">
              <a:latin typeface="Adobe 黑体 Std R" pitchFamily="34" charset="-122"/>
            </a:endParaRPr>
          </a:p>
          <a:p>
            <a:pPr marL="0" indent="0">
              <a:lnSpc>
                <a:spcPct val="13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到期收益率、即期利率与远期利率</a:t>
            </a:r>
            <a:endParaRPr lang="en-US" altLang="zh-CN" sz="2400" dirty="0">
              <a:latin typeface="Adobe 黑体 Std R" pitchFamily="34" charset="-122"/>
            </a:endParaRPr>
          </a:p>
          <a:p>
            <a:pPr marL="0" indent="0">
              <a:lnSpc>
                <a:spcPct val="130000"/>
              </a:lnSpc>
              <a:buFontTx/>
              <a:buNone/>
              <a:defRPr/>
            </a:pPr>
            <a:endParaRPr lang="en-US" altLang="zh-CN" sz="2400" dirty="0">
              <a:latin typeface="Adobe 黑体 Std R" pitchFamily="34" charset="-122"/>
            </a:endParaRPr>
          </a:p>
          <a:p>
            <a:pPr>
              <a:lnSpc>
                <a:spcPct val="150000"/>
              </a:lnSpc>
              <a:buFontTx/>
              <a:buBlip>
                <a:blip r:embed="rId3"/>
              </a:buBlip>
              <a:defRPr/>
            </a:pPr>
            <a:endParaRPr lang="zh-CN" altLang="en-US" sz="2400" kern="0" dirty="0">
              <a:latin typeface="微软雅黑" pitchFamily="34" charset="-122"/>
              <a:ea typeface="微软雅黑" pitchFamily="34"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19DE3F12-6B61-E346-96E2-41B7D29651E2}"/>
              </a:ext>
            </a:extLst>
          </p:cNvPr>
          <p:cNvSpPr>
            <a:spLocks noGrp="1"/>
          </p:cNvSpPr>
          <p:nvPr>
            <p:ph type="title"/>
          </p:nvPr>
        </p:nvSpPr>
        <p:spPr/>
        <p:txBody>
          <a:bodyPr/>
          <a:lstStyle/>
          <a:p>
            <a:r>
              <a:rPr lang="zh-CN" altLang="en-US" dirty="0"/>
              <a:t>到期收益率的定义</a:t>
            </a:r>
          </a:p>
        </p:txBody>
      </p:sp>
      <mc:AlternateContent xmlns:mc="http://schemas.openxmlformats.org/markup-compatibility/2006" xmlns:a14="http://schemas.microsoft.com/office/drawing/2010/main">
        <mc:Choice Requires="a14">
          <p:sp>
            <p:nvSpPr>
              <p:cNvPr id="6" name="内容占位符 5">
                <a:extLst>
                  <a:ext uri="{FF2B5EF4-FFF2-40B4-BE49-F238E27FC236}">
                    <a16:creationId xmlns:a16="http://schemas.microsoft.com/office/drawing/2014/main" id="{225CC8EB-2ADD-6949-9858-0718F1765EAB}"/>
                  </a:ext>
                </a:extLst>
              </p:cNvPr>
              <p:cNvSpPr>
                <a:spLocks noGrp="1"/>
              </p:cNvSpPr>
              <p:nvPr>
                <p:ph idx="1"/>
              </p:nvPr>
            </p:nvSpPr>
            <p:spPr/>
            <p:txBody>
              <a:bodyPr/>
              <a:lstStyle/>
              <a:p>
                <a:r>
                  <a:rPr lang="zh-CN" altLang="zh-CN" dirty="0"/>
                  <a:t>一笔承诺了确定现金流的固定收益投资的到期收益率是指其持有到期的年化平均内含回报率</a:t>
                </a:r>
                <a:endParaRPr lang="en-US" altLang="zh-CN" dirty="0"/>
              </a:p>
              <a:p>
                <a:pPr marL="0" indent="0" algn="ctr">
                  <a:buNone/>
                </a:pPr>
                <a14:m>
                  <m:oMath xmlns:m="http://schemas.openxmlformats.org/officeDocument/2006/math">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𝑉</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sup>
                    </m:sSubSup>
                    <m:r>
                      <a:rPr lang="en-US" altLang="zh-CN" sz="2000" i="1">
                        <a:latin typeface="Cambria Math" panose="02040503050406030204" pitchFamily="18" charset="0"/>
                      </a:rPr>
                      <m:t>=</m:t>
                    </m:r>
                    <m:r>
                      <a:rPr lang="en-US" altLang="zh-CN" sz="2000" i="1">
                        <a:latin typeface="Cambria Math" panose="02040503050406030204" pitchFamily="18" charset="0"/>
                      </a:rPr>
                      <m:t>𝑐</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1</m:t>
                        </m:r>
                      </m:sub>
                    </m:sSub>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𝑒</m:t>
                        </m:r>
                      </m:e>
                      <m:sup>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𝑦</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sup>
                        </m:sSubSup>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1</m:t>
                            </m:r>
                          </m:sub>
                        </m:sSub>
                        <m:r>
                          <a:rPr lang="en-US" altLang="zh-CN" sz="2000" i="1">
                            <a:latin typeface="Cambria Math" panose="02040503050406030204" pitchFamily="18" charset="0"/>
                          </a:rPr>
                          <m:t>−</m:t>
                        </m:r>
                        <m:r>
                          <a:rPr lang="en-US" altLang="zh-CN" sz="2000" i="1">
                            <a:latin typeface="Cambria Math" panose="02040503050406030204" pitchFamily="18" charset="0"/>
                          </a:rPr>
                          <m:t>𝑡</m:t>
                        </m:r>
                        <m:r>
                          <a:rPr lang="en-US" altLang="zh-CN" sz="2000" i="1">
                            <a:latin typeface="Cambria Math" panose="02040503050406030204" pitchFamily="18" charset="0"/>
                          </a:rPr>
                          <m:t>)</m:t>
                        </m:r>
                      </m:sup>
                    </m:sSup>
                    <m:r>
                      <a:rPr lang="en-US" altLang="zh-CN" sz="2000" i="1">
                        <a:latin typeface="Cambria Math" panose="02040503050406030204" pitchFamily="18" charset="0"/>
                      </a:rPr>
                      <m:t>+</m:t>
                    </m:r>
                    <m:r>
                      <a:rPr lang="en-US" altLang="zh-CN" sz="2000" i="1">
                        <a:latin typeface="Cambria Math" panose="02040503050406030204" pitchFamily="18" charset="0"/>
                      </a:rPr>
                      <m:t>𝑐</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2</m:t>
                        </m:r>
                      </m:sub>
                    </m:sSub>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m:t>
                        </m:r>
                        <m:r>
                          <a:rPr lang="en-US" altLang="zh-CN" sz="2000" i="1">
                            <a:latin typeface="Cambria Math" panose="02040503050406030204" pitchFamily="18" charset="0"/>
                          </a:rPr>
                          <m:t>𝑒</m:t>
                        </m:r>
                      </m:e>
                      <m:sup>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𝑦</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sup>
                        </m:sSubSup>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2</m:t>
                            </m:r>
                          </m:sub>
                        </m:sSub>
                        <m:r>
                          <a:rPr lang="en-US" altLang="zh-CN" sz="2000" i="1">
                            <a:latin typeface="Cambria Math" panose="02040503050406030204" pitchFamily="18" charset="0"/>
                          </a:rPr>
                          <m:t>−</m:t>
                        </m:r>
                        <m:r>
                          <a:rPr lang="en-US" altLang="zh-CN" sz="2000" i="1">
                            <a:latin typeface="Cambria Math" panose="02040503050406030204" pitchFamily="18" charset="0"/>
                          </a:rPr>
                          <m:t>𝑡</m:t>
                        </m:r>
                        <m:r>
                          <a:rPr lang="en-US" altLang="zh-CN" sz="2000" i="1">
                            <a:latin typeface="Cambria Math" panose="02040503050406030204" pitchFamily="18" charset="0"/>
                          </a:rPr>
                          <m:t>)</m:t>
                        </m:r>
                      </m:sup>
                    </m:sSup>
                    <m:r>
                      <a:rPr lang="en-US" altLang="zh-CN" sz="2000" i="1">
                        <a:latin typeface="Cambria Math" panose="02040503050406030204" pitchFamily="18" charset="0"/>
                      </a:rPr>
                      <m:t>+</m:t>
                    </m:r>
                    <m:r>
                      <a:rPr lang="en-US" altLang="zh-CN" sz="2000">
                        <a:latin typeface="Cambria Math" panose="02040503050406030204" pitchFamily="18" charset="0"/>
                      </a:rPr>
                      <m:t>...</m:t>
                    </m:r>
                    <m:r>
                      <a:rPr lang="en-US" altLang="zh-CN" sz="2000" i="1">
                        <a:latin typeface="Cambria Math" panose="02040503050406030204" pitchFamily="18" charset="0"/>
                      </a:rPr>
                      <m:t>+</m:t>
                    </m:r>
                    <m:r>
                      <a:rPr lang="en-US" altLang="zh-CN" sz="2000" i="1">
                        <a:latin typeface="Cambria Math" panose="02040503050406030204" pitchFamily="18" charset="0"/>
                      </a:rPr>
                      <m:t>𝑐</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𝑁</m:t>
                        </m:r>
                      </m:sub>
                    </m:sSub>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𝑒</m:t>
                        </m:r>
                      </m:e>
                      <m:sup>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𝑦</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sup>
                        </m:sSubSup>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r>
                          <a:rPr lang="en-US" altLang="zh-CN" sz="2000" i="1">
                            <a:latin typeface="Cambria Math" panose="02040503050406030204" pitchFamily="18" charset="0"/>
                          </a:rPr>
                          <m:t>−</m:t>
                        </m:r>
                        <m:r>
                          <a:rPr lang="en-US" altLang="zh-CN" sz="2000" i="1">
                            <a:latin typeface="Cambria Math" panose="02040503050406030204" pitchFamily="18" charset="0"/>
                          </a:rPr>
                          <m:t>𝑡</m:t>
                        </m:r>
                        <m:r>
                          <a:rPr lang="en-US" altLang="zh-CN" sz="2000" i="1">
                            <a:latin typeface="Cambria Math" panose="02040503050406030204" pitchFamily="18" charset="0"/>
                          </a:rPr>
                          <m:t>)</m:t>
                        </m:r>
                      </m:sup>
                    </m:sSup>
                  </m:oMath>
                </a14:m>
                <a:r>
                  <a:rPr lang="zh-CN" altLang="zh-CN" dirty="0">
                    <a:effectLst/>
                  </a:rPr>
                  <a:t> </a:t>
                </a:r>
                <a:endParaRPr lang="en-US" altLang="zh-CN" dirty="0">
                  <a:effectLst/>
                </a:endParaRPr>
              </a:p>
              <a:p>
                <a:r>
                  <a:rPr lang="zh-CN" altLang="zh-CN" dirty="0"/>
                  <a:t>如果当前价格</a:t>
                </a:r>
                <a14:m>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𝑉</m:t>
                        </m:r>
                      </m:e>
                      <m:sub>
                        <m:r>
                          <a:rPr lang="en-US" altLang="zh-CN" i="1">
                            <a:latin typeface="Cambria Math" panose="02040503050406030204" pitchFamily="18" charset="0"/>
                          </a:rPr>
                          <m:t>𝑡</m:t>
                        </m:r>
                      </m:sub>
                      <m:sup>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𝑁</m:t>
                            </m:r>
                          </m:sub>
                        </m:sSub>
                      </m:sup>
                    </m:sSubSup>
                  </m:oMath>
                </a14:m>
                <a:r>
                  <a:rPr lang="zh-CN" altLang="zh-CN" dirty="0"/>
                  <a:t>等于债券面值，则其到期收益率被称为</a:t>
                </a:r>
                <a:r>
                  <a:rPr lang="en-US" altLang="zh-CN" dirty="0"/>
                  <a:t>“</a:t>
                </a:r>
                <a:r>
                  <a:rPr lang="zh-CN" altLang="zh-CN" dirty="0"/>
                  <a:t>平价到期收益率</a:t>
                </a:r>
                <a:r>
                  <a:rPr lang="en-US" altLang="zh-CN" dirty="0"/>
                  <a:t>”</a:t>
                </a:r>
                <a:r>
                  <a:rPr lang="zh-CN" altLang="zh-CN" dirty="0"/>
                  <a:t>（</a:t>
                </a:r>
                <a:r>
                  <a:rPr lang="en-US" altLang="zh-CN" dirty="0"/>
                  <a:t>par yield</a:t>
                </a:r>
                <a:r>
                  <a:rPr lang="zh-CN" altLang="zh-CN" dirty="0"/>
                  <a:t>）。</a:t>
                </a:r>
                <a:r>
                  <a:rPr lang="zh-CN" altLang="zh-CN" dirty="0">
                    <a:effectLst/>
                  </a:rPr>
                  <a:t> </a:t>
                </a:r>
                <a:endParaRPr lang="zh-CN" altLang="en-US" dirty="0"/>
              </a:p>
            </p:txBody>
          </p:sp>
        </mc:Choice>
        <mc:Fallback xmlns="">
          <p:sp>
            <p:nvSpPr>
              <p:cNvPr id="6" name="内容占位符 5">
                <a:extLst>
                  <a:ext uri="{FF2B5EF4-FFF2-40B4-BE49-F238E27FC236}">
                    <a16:creationId xmlns:a16="http://schemas.microsoft.com/office/drawing/2014/main" id="{225CC8EB-2ADD-6949-9858-0718F1765EAB}"/>
                  </a:ext>
                </a:extLst>
              </p:cNvPr>
              <p:cNvSpPr>
                <a:spLocks noGrp="1" noRot="1" noChangeAspect="1" noMove="1" noResize="1" noEditPoints="1" noAdjustHandles="1" noChangeArrowheads="1" noChangeShapeType="1" noTextEdit="1"/>
              </p:cNvSpPr>
              <p:nvPr>
                <p:ph idx="1"/>
              </p:nvPr>
            </p:nvSpPr>
            <p:spPr>
              <a:blipFill>
                <a:blip r:embed="rId2"/>
                <a:stretch>
                  <a:fillRect t="-1467" r="-772"/>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BA61C9B5-34B7-D54C-9AA7-3E78EA095DCB}"/>
              </a:ext>
            </a:extLst>
          </p:cNvPr>
          <p:cNvSpPr>
            <a:spLocks noGrp="1"/>
          </p:cNvSpPr>
          <p:nvPr>
            <p:ph type="sldNum" sz="quarter" idx="10"/>
          </p:nvPr>
        </p:nvSpPr>
        <p:spPr/>
        <p:txBody>
          <a:bodyPr/>
          <a:lstStyle/>
          <a:p>
            <a:pPr>
              <a:defRPr/>
            </a:pPr>
            <a:fld id="{2A5BFC33-41C1-D84C-9298-82D78BC1CEA4}" type="slidenum">
              <a:rPr lang="zh-CN" altLang="en-US" smtClean="0"/>
              <a:pPr>
                <a:defRPr/>
              </a:pPr>
              <a:t>19</a:t>
            </a:fld>
            <a:endParaRPr lang="zh-CN" altLang="en-US"/>
          </a:p>
        </p:txBody>
      </p:sp>
    </p:spTree>
    <p:extLst>
      <p:ext uri="{BB962C8B-B14F-4D97-AF65-F5344CB8AC3E}">
        <p14:creationId xmlns:p14="http://schemas.microsoft.com/office/powerpoint/2010/main" val="65139547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80CC64-3C5F-F14B-BA3C-9E6BA26C6E05}"/>
              </a:ext>
            </a:extLst>
          </p:cNvPr>
          <p:cNvSpPr>
            <a:spLocks noGrp="1"/>
          </p:cNvSpPr>
          <p:nvPr>
            <p:ph type="title"/>
          </p:nvPr>
        </p:nvSpPr>
        <p:spPr/>
        <p:txBody>
          <a:bodyPr/>
          <a:lstStyle/>
          <a:p>
            <a:r>
              <a:rPr kumimoji="1" lang="zh-CN" altLang="en-US" dirty="0"/>
              <a:t>到期收益率的特点</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CB6B4CAA-FC3D-5248-961A-F19807B5DED1}"/>
                  </a:ext>
                </a:extLst>
              </p:cNvPr>
              <p:cNvSpPr>
                <a:spLocks noGrp="1"/>
              </p:cNvSpPr>
              <p:nvPr>
                <p:ph idx="1"/>
              </p:nvPr>
            </p:nvSpPr>
            <p:spPr/>
            <p:txBody>
              <a:bodyPr/>
              <a:lstStyle/>
              <a:p>
                <a:r>
                  <a:rPr lang="zh-CN" altLang="zh-CN" dirty="0"/>
                  <a:t>到期收益率是一个广泛应用于债券领域的内含回报率指标，因为它综合考虑了债券投资的三种未来现金收益。 </a:t>
                </a:r>
                <a:endParaRPr lang="en-US" altLang="zh-CN" dirty="0"/>
              </a:p>
              <a:p>
                <a:pPr lvl="1"/>
                <a:r>
                  <a:rPr lang="zh-CN" altLang="zh-CN" dirty="0"/>
                  <a:t>每一期的现金流</a:t>
                </a:r>
                <a:endParaRPr lang="en-US" altLang="zh-CN" dirty="0"/>
              </a:p>
              <a:p>
                <a:pPr lvl="1"/>
                <a:r>
                  <a:rPr lang="zh-CN" altLang="zh-CN" dirty="0"/>
                  <a:t>今天的投资价格</a:t>
                </a:r>
                <a14:m>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𝑉</m:t>
                        </m:r>
                      </m:e>
                      <m:sub>
                        <m:r>
                          <a:rPr lang="en-US" altLang="zh-CN" i="1">
                            <a:latin typeface="Cambria Math" panose="02040503050406030204" pitchFamily="18" charset="0"/>
                          </a:rPr>
                          <m:t>𝑡</m:t>
                        </m:r>
                      </m:sub>
                      <m:sup>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𝑁</m:t>
                            </m:r>
                          </m:sub>
                        </m:sSub>
                      </m:sup>
                    </m:sSubSup>
                  </m:oMath>
                </a14:m>
                <a:r>
                  <a:rPr lang="zh-CN" altLang="zh-CN" dirty="0"/>
                  <a:t>与未来偿还面值（包含在</a:t>
                </a:r>
                <a14:m>
                  <m:oMath xmlns:m="http://schemas.openxmlformats.org/officeDocument/2006/math">
                    <m:r>
                      <a:rPr lang="en-US" altLang="zh-CN" i="1">
                        <a:latin typeface="Cambria Math" panose="02040503050406030204" pitchFamily="18" charset="0"/>
                      </a:rPr>
                      <m:t>𝑐</m:t>
                    </m:r>
                    <m:sSub>
                      <m:sSubPr>
                        <m:ctrlPr>
                          <a:rPr lang="zh-CN" altLang="zh-CN" i="1">
                            <a:latin typeface="Cambria Math" panose="02040503050406030204" pitchFamily="18" charset="0"/>
                          </a:rPr>
                        </m:ctrlPr>
                      </m:sSubPr>
                      <m:e>
                        <m:r>
                          <a:rPr lang="en-US" altLang="zh-CN" i="1">
                            <a:latin typeface="Cambria Math" panose="02040503050406030204" pitchFamily="18" charset="0"/>
                          </a:rPr>
                          <m:t>𝑓</m:t>
                        </m:r>
                      </m:e>
                      <m:sub>
                        <m:r>
                          <a:rPr lang="en-US" altLang="zh-CN" i="1">
                            <a:latin typeface="Cambria Math" panose="02040503050406030204" pitchFamily="18" charset="0"/>
                          </a:rPr>
                          <m:t>𝑁</m:t>
                        </m:r>
                      </m:sub>
                    </m:sSub>
                  </m:oMath>
                </a14:m>
                <a:r>
                  <a:rPr lang="zh-CN" altLang="zh-CN" dirty="0"/>
                  <a:t>中）之间的资本利得</a:t>
                </a:r>
                <a:endParaRPr lang="en-US" altLang="zh-CN" dirty="0"/>
              </a:p>
              <a:p>
                <a:pPr lvl="1"/>
                <a:r>
                  <a:rPr lang="zh-CN" altLang="zh-CN" dirty="0"/>
                  <a:t>每一期现金流按</a:t>
                </a:r>
                <a14:m>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𝑦</m:t>
                        </m:r>
                      </m:e>
                      <m:sub>
                        <m:r>
                          <a:rPr lang="en-US" altLang="zh-CN" i="1">
                            <a:latin typeface="Cambria Math" panose="02040503050406030204" pitchFamily="18" charset="0"/>
                          </a:rPr>
                          <m:t>𝑡</m:t>
                        </m:r>
                      </m:sub>
                      <m:sup>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𝑁</m:t>
                            </m:r>
                          </m:sub>
                        </m:sSub>
                      </m:sup>
                    </m:sSubSup>
                  </m:oMath>
                </a14:m>
                <a:r>
                  <a:rPr lang="zh-CN" altLang="zh-CN" dirty="0"/>
                  <a:t>投资至期末的再投资利息。</a:t>
                </a:r>
                <a:r>
                  <a:rPr lang="zh-CN" altLang="zh-CN" dirty="0">
                    <a:effectLst/>
                  </a:rPr>
                  <a:t> </a:t>
                </a:r>
                <a:endParaRPr kumimoji="1" lang="zh-CN" altLang="en-US" dirty="0"/>
              </a:p>
            </p:txBody>
          </p:sp>
        </mc:Choice>
        <mc:Fallback xmlns="">
          <p:sp>
            <p:nvSpPr>
              <p:cNvPr id="3" name="内容占位符 2">
                <a:extLst>
                  <a:ext uri="{FF2B5EF4-FFF2-40B4-BE49-F238E27FC236}">
                    <a16:creationId xmlns:a16="http://schemas.microsoft.com/office/drawing/2014/main" id="{CB6B4CAA-FC3D-5248-961A-F19807B5DED1}"/>
                  </a:ext>
                </a:extLst>
              </p:cNvPr>
              <p:cNvSpPr>
                <a:spLocks noGrp="1" noRot="1" noChangeAspect="1" noMove="1" noResize="1" noEditPoints="1" noAdjustHandles="1" noChangeArrowheads="1" noChangeShapeType="1" noTextEdit="1"/>
              </p:cNvSpPr>
              <p:nvPr>
                <p:ph idx="1"/>
              </p:nvPr>
            </p:nvSpPr>
            <p:spPr>
              <a:blipFill>
                <a:blip r:embed="rId2"/>
                <a:stretch>
                  <a:fillRect t="-1467" r="-772"/>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42C14EF4-CADA-024F-96FE-DE9A0AEFBD0D}"/>
              </a:ext>
            </a:extLst>
          </p:cNvPr>
          <p:cNvSpPr>
            <a:spLocks noGrp="1"/>
          </p:cNvSpPr>
          <p:nvPr>
            <p:ph type="sldNum" sz="quarter" idx="10"/>
          </p:nvPr>
        </p:nvSpPr>
        <p:spPr/>
        <p:txBody>
          <a:bodyPr/>
          <a:lstStyle/>
          <a:p>
            <a:pPr>
              <a:defRPr/>
            </a:pPr>
            <a:fld id="{923144D4-4537-FE42-A10B-59D0A9F39BA6}" type="slidenum">
              <a:rPr lang="zh-CN" altLang="en-US" smtClean="0"/>
              <a:pPr>
                <a:defRPr/>
              </a:pPr>
              <a:t>20</a:t>
            </a:fld>
            <a:endParaRPr lang="zh-CN" altLang="en-US"/>
          </a:p>
        </p:txBody>
      </p:sp>
    </p:spTree>
    <p:extLst>
      <p:ext uri="{BB962C8B-B14F-4D97-AF65-F5344CB8AC3E}">
        <p14:creationId xmlns:p14="http://schemas.microsoft.com/office/powerpoint/2010/main" val="3694544455"/>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150218-295C-D14E-8349-7AF394E523BB}"/>
              </a:ext>
            </a:extLst>
          </p:cNvPr>
          <p:cNvSpPr>
            <a:spLocks noGrp="1"/>
          </p:cNvSpPr>
          <p:nvPr>
            <p:ph type="title"/>
          </p:nvPr>
        </p:nvSpPr>
        <p:spPr/>
        <p:txBody>
          <a:bodyPr/>
          <a:lstStyle/>
          <a:p>
            <a:r>
              <a:rPr kumimoji="1" lang="zh-CN" altLang="en-US" dirty="0"/>
              <a:t>事前到期收益率的不确定性</a:t>
            </a:r>
          </a:p>
        </p:txBody>
      </p:sp>
      <p:sp>
        <p:nvSpPr>
          <p:cNvPr id="3" name="内容占位符 2">
            <a:extLst>
              <a:ext uri="{FF2B5EF4-FFF2-40B4-BE49-F238E27FC236}">
                <a16:creationId xmlns:a16="http://schemas.microsoft.com/office/drawing/2014/main" id="{6B084EDD-65F3-964B-AAA3-36F90D5310FA}"/>
              </a:ext>
            </a:extLst>
          </p:cNvPr>
          <p:cNvSpPr>
            <a:spLocks noGrp="1"/>
          </p:cNvSpPr>
          <p:nvPr>
            <p:ph idx="1"/>
          </p:nvPr>
        </p:nvSpPr>
        <p:spPr/>
        <p:txBody>
          <a:bodyPr/>
          <a:lstStyle/>
          <a:p>
            <a:pPr fontAlgn="ctr"/>
            <a:r>
              <a:rPr lang="zh-CN" altLang="zh-CN" dirty="0"/>
              <a:t>违约风险</a:t>
            </a:r>
            <a:endParaRPr lang="en-US" altLang="zh-CN" dirty="0"/>
          </a:p>
          <a:p>
            <a:pPr fontAlgn="ctr"/>
            <a:r>
              <a:rPr lang="zh-CN" altLang="zh-CN" dirty="0"/>
              <a:t>持有期不确定性</a:t>
            </a:r>
            <a:endParaRPr lang="en-US" altLang="zh-CN" dirty="0"/>
          </a:p>
          <a:p>
            <a:r>
              <a:rPr lang="zh-CN" altLang="zh-CN" dirty="0"/>
              <a:t>再投资风险</a:t>
            </a:r>
            <a:endParaRPr kumimoji="1" lang="zh-CN" altLang="en-US" dirty="0"/>
          </a:p>
        </p:txBody>
      </p:sp>
      <p:sp>
        <p:nvSpPr>
          <p:cNvPr id="4" name="灯片编号占位符 3">
            <a:extLst>
              <a:ext uri="{FF2B5EF4-FFF2-40B4-BE49-F238E27FC236}">
                <a16:creationId xmlns:a16="http://schemas.microsoft.com/office/drawing/2014/main" id="{B606F6CA-AC02-0F48-9D95-17FEF41C535D}"/>
              </a:ext>
            </a:extLst>
          </p:cNvPr>
          <p:cNvSpPr>
            <a:spLocks noGrp="1"/>
          </p:cNvSpPr>
          <p:nvPr>
            <p:ph type="sldNum" sz="quarter" idx="10"/>
          </p:nvPr>
        </p:nvSpPr>
        <p:spPr/>
        <p:txBody>
          <a:bodyPr/>
          <a:lstStyle/>
          <a:p>
            <a:pPr>
              <a:defRPr/>
            </a:pPr>
            <a:fld id="{923144D4-4537-FE42-A10B-59D0A9F39BA6}" type="slidenum">
              <a:rPr lang="zh-CN" altLang="en-US" smtClean="0"/>
              <a:pPr>
                <a:defRPr/>
              </a:pPr>
              <a:t>21</a:t>
            </a:fld>
            <a:endParaRPr lang="zh-CN" altLang="en-US"/>
          </a:p>
        </p:txBody>
      </p:sp>
    </p:spTree>
    <p:extLst>
      <p:ext uri="{BB962C8B-B14F-4D97-AF65-F5344CB8AC3E}">
        <p14:creationId xmlns:p14="http://schemas.microsoft.com/office/powerpoint/2010/main" val="1107300158"/>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850E2D-9D20-714B-9221-0ED964825328}"/>
              </a:ext>
            </a:extLst>
          </p:cNvPr>
          <p:cNvSpPr>
            <a:spLocks noGrp="1"/>
          </p:cNvSpPr>
          <p:nvPr>
            <p:ph type="title"/>
          </p:nvPr>
        </p:nvSpPr>
        <p:spPr/>
        <p:txBody>
          <a:bodyPr/>
          <a:lstStyle/>
          <a:p>
            <a:r>
              <a:rPr kumimoji="1" lang="zh-CN" altLang="en-US" dirty="0"/>
              <a:t>到期收益率的应用</a:t>
            </a:r>
          </a:p>
        </p:txBody>
      </p:sp>
      <p:sp>
        <p:nvSpPr>
          <p:cNvPr id="3" name="内容占位符 2">
            <a:extLst>
              <a:ext uri="{FF2B5EF4-FFF2-40B4-BE49-F238E27FC236}">
                <a16:creationId xmlns:a16="http://schemas.microsoft.com/office/drawing/2014/main" id="{1E8EF901-DFB9-924E-93C7-59485CFC90DE}"/>
              </a:ext>
            </a:extLst>
          </p:cNvPr>
          <p:cNvSpPr>
            <a:spLocks noGrp="1"/>
          </p:cNvSpPr>
          <p:nvPr>
            <p:ph idx="1"/>
          </p:nvPr>
        </p:nvSpPr>
        <p:spPr/>
        <p:txBody>
          <a:bodyPr/>
          <a:lstStyle/>
          <a:p>
            <a:r>
              <a:rPr lang="zh-CN" altLang="zh-CN" dirty="0"/>
              <a:t>用于报价</a:t>
            </a:r>
          </a:p>
          <a:p>
            <a:r>
              <a:rPr lang="zh-CN" altLang="zh-CN" dirty="0"/>
              <a:t>用于比较投资价值</a:t>
            </a:r>
            <a:endParaRPr lang="en-US" altLang="zh-CN" dirty="0"/>
          </a:p>
          <a:p>
            <a:pPr lvl="1"/>
            <a:r>
              <a:rPr lang="zh-CN" altLang="zh-CN" dirty="0"/>
              <a:t>其他条件都相同、只有息票率不同的债券的到期收益率 </a:t>
            </a:r>
            <a:r>
              <a:rPr lang="zh-CN" altLang="en-US" dirty="0"/>
              <a:t>才较具可比性</a:t>
            </a:r>
            <a:endParaRPr lang="en-US" altLang="zh-CN" dirty="0"/>
          </a:p>
          <a:p>
            <a:r>
              <a:rPr lang="zh-CN" altLang="en-US" dirty="0"/>
              <a:t>用于定价</a:t>
            </a:r>
            <a:endParaRPr lang="en-US" altLang="zh-CN" dirty="0"/>
          </a:p>
          <a:p>
            <a:pPr lvl="1"/>
            <a:r>
              <a:rPr lang="zh-CN" altLang="zh-CN" dirty="0"/>
              <a:t>只有在其他条件都相同、仅息票率不同的债券之间，其到期收益率互相借鉴才是可以接受的 </a:t>
            </a:r>
          </a:p>
          <a:p>
            <a:endParaRPr kumimoji="1" lang="zh-CN" altLang="en-US" dirty="0"/>
          </a:p>
        </p:txBody>
      </p:sp>
      <p:sp>
        <p:nvSpPr>
          <p:cNvPr id="4" name="灯片编号占位符 3">
            <a:extLst>
              <a:ext uri="{FF2B5EF4-FFF2-40B4-BE49-F238E27FC236}">
                <a16:creationId xmlns:a16="http://schemas.microsoft.com/office/drawing/2014/main" id="{FE9DC30D-17B1-1146-A1F9-1ABA084171E9}"/>
              </a:ext>
            </a:extLst>
          </p:cNvPr>
          <p:cNvSpPr>
            <a:spLocks noGrp="1"/>
          </p:cNvSpPr>
          <p:nvPr>
            <p:ph type="sldNum" sz="quarter" idx="10"/>
          </p:nvPr>
        </p:nvSpPr>
        <p:spPr/>
        <p:txBody>
          <a:bodyPr/>
          <a:lstStyle/>
          <a:p>
            <a:pPr>
              <a:defRPr/>
            </a:pPr>
            <a:fld id="{923144D4-4537-FE42-A10B-59D0A9F39BA6}" type="slidenum">
              <a:rPr lang="zh-CN" altLang="en-US" smtClean="0"/>
              <a:pPr>
                <a:defRPr/>
              </a:pPr>
              <a:t>22</a:t>
            </a:fld>
            <a:endParaRPr lang="zh-CN" altLang="en-US"/>
          </a:p>
        </p:txBody>
      </p:sp>
    </p:spTree>
    <p:extLst>
      <p:ext uri="{BB962C8B-B14F-4D97-AF65-F5344CB8AC3E}">
        <p14:creationId xmlns:p14="http://schemas.microsoft.com/office/powerpoint/2010/main" val="890549480"/>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867CD3-CA0F-7A4E-BD0C-A7A1F3F389A9}"/>
              </a:ext>
            </a:extLst>
          </p:cNvPr>
          <p:cNvSpPr>
            <a:spLocks noGrp="1"/>
          </p:cNvSpPr>
          <p:nvPr>
            <p:ph type="title"/>
          </p:nvPr>
        </p:nvSpPr>
        <p:spPr/>
        <p:txBody>
          <a:bodyPr/>
          <a:lstStyle/>
          <a:p>
            <a:r>
              <a:rPr kumimoji="1" lang="zh-CN" altLang="en-US" dirty="0"/>
              <a:t>到期收益率与年金因子</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BD7CA21E-B811-BD42-BE59-F42B373D5E76}"/>
                  </a:ext>
                </a:extLst>
              </p:cNvPr>
              <p:cNvSpPr>
                <a:spLocks noGrp="1"/>
              </p:cNvSpPr>
              <p:nvPr>
                <p:ph idx="1"/>
              </p:nvPr>
            </p:nvSpPr>
            <p:spPr/>
            <p:txBody>
              <a:bodyPr/>
              <a:lstStyle/>
              <a:p>
                <a:pPr fontAlgn="ctr"/>
                <a:r>
                  <a:rPr lang="zh-CN" altLang="zh-CN" dirty="0"/>
                  <a:t>如果固定收益投资的每次现金流都相等、时间间隔不变，则到期收益率的计算公式可以用年金因子来简化表达</a:t>
                </a:r>
                <a:endParaRPr lang="en-US" altLang="zh-CN" dirty="0"/>
              </a:p>
              <a:p>
                <a:pPr fontAlgn="ctr"/>
                <a:endParaRPr lang="en-US" altLang="zh-CN" i="1" dirty="0"/>
              </a:p>
              <a:p>
                <a:pPr marL="0" indent="0" algn="ctr" fontAlgn="ctr">
                  <a:buNone/>
                </a:pPr>
                <a14:m>
                  <m:oMath xmlns:m="http://schemas.openxmlformats.org/officeDocument/2006/math">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𝑉</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sup>
                    </m:sSubSup>
                    <m:r>
                      <a:rPr lang="en-US" altLang="zh-CN" sz="2000" i="1">
                        <a:latin typeface="Cambria Math" panose="02040503050406030204" pitchFamily="18" charset="0"/>
                      </a:rPr>
                      <m:t>=</m:t>
                    </m:r>
                    <m:r>
                      <a:rPr lang="en-US" altLang="zh-CN" sz="2000" i="1">
                        <a:latin typeface="Cambria Math" panose="02040503050406030204" pitchFamily="18" charset="0"/>
                      </a:rPr>
                      <m:t>𝑐</m:t>
                    </m:r>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𝐴</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sup>
                    </m:sSubSup>
                    <m:r>
                      <a:rPr lang="en-US" altLang="zh-CN" sz="2000" i="1">
                        <a:latin typeface="Cambria Math" panose="02040503050406030204" pitchFamily="18" charset="0"/>
                      </a:rPr>
                      <m:t>+ </m:t>
                    </m:r>
                    <m:r>
                      <a:rPr lang="en-US" altLang="zh-CN" sz="2000" i="1">
                        <a:latin typeface="Cambria Math" panose="02040503050406030204" pitchFamily="18" charset="0"/>
                      </a:rPr>
                      <m:t>𝑀</m:t>
                    </m:r>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𝑒</m:t>
                        </m:r>
                      </m:e>
                      <m:sup>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𝑦</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sup>
                        </m:sSubSup>
                        <m:r>
                          <a:rPr lang="en-US" altLang="zh-CN" sz="2000" i="1">
                            <a:latin typeface="Cambria Math" panose="02040503050406030204" pitchFamily="18" charset="0"/>
                          </a:rPr>
                          <m:t>⋅</m:t>
                        </m:r>
                        <m:d>
                          <m:dPr>
                            <m:ctrlPr>
                              <a:rPr lang="zh-CN" altLang="zh-CN" sz="2000" i="1">
                                <a:latin typeface="Cambria Math" panose="02040503050406030204" pitchFamily="18" charset="0"/>
                              </a:rPr>
                            </m:ctrlPr>
                          </m:dPr>
                          <m:e>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r>
                              <a:rPr lang="en-US" altLang="zh-CN" sz="2000" i="1">
                                <a:latin typeface="Cambria Math" panose="02040503050406030204" pitchFamily="18" charset="0"/>
                              </a:rPr>
                              <m:t>−</m:t>
                            </m:r>
                            <m:r>
                              <a:rPr lang="en-US" altLang="zh-CN" sz="2000" i="1">
                                <a:latin typeface="Cambria Math" panose="02040503050406030204" pitchFamily="18" charset="0"/>
                              </a:rPr>
                              <m:t>𝑡</m:t>
                            </m:r>
                          </m:e>
                        </m:d>
                      </m:sup>
                    </m:sSup>
                  </m:oMath>
                </a14:m>
                <a:r>
                  <a:rPr lang="en-US" altLang="zh-CN" sz="2000" dirty="0"/>
                  <a:t> </a:t>
                </a:r>
                <a:endParaRPr lang="zh-CN" altLang="zh-CN" sz="2000" dirty="0"/>
              </a:p>
              <a:p>
                <a:pPr marL="0" indent="0">
                  <a:buNone/>
                </a:pPr>
                <a:endParaRPr lang="zh-CN" altLang="zh-CN" sz="2000"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𝐴</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sup>
                      </m:sSubSup>
                      <m:r>
                        <a:rPr lang="en-US" altLang="zh-CN" sz="2000" i="1">
                          <a:latin typeface="Cambria Math" panose="02040503050406030204" pitchFamily="18" charset="0"/>
                        </a:rPr>
                        <m:t>=</m:t>
                      </m:r>
                      <m:nary>
                        <m:naryPr>
                          <m:chr m:val="∑"/>
                          <m:limLoc m:val="undOvr"/>
                          <m:ctrlPr>
                            <a:rPr lang="zh-CN" altLang="zh-CN" sz="2000" i="1">
                              <a:latin typeface="Cambria Math" panose="02040503050406030204" pitchFamily="18" charset="0"/>
                            </a:rPr>
                          </m:ctrlPr>
                        </m:naryPr>
                        <m:sub>
                          <m:r>
                            <a:rPr lang="en-US" altLang="zh-CN" sz="2000" i="1">
                              <a:latin typeface="Cambria Math" panose="02040503050406030204" pitchFamily="18" charset="0"/>
                            </a:rPr>
                            <m:t>𝑖</m:t>
                          </m:r>
                          <m:r>
                            <a:rPr lang="en-US" altLang="zh-CN" sz="2000" i="1">
                              <a:latin typeface="Cambria Math" panose="02040503050406030204" pitchFamily="18" charset="0"/>
                            </a:rPr>
                            <m:t>=1</m:t>
                          </m:r>
                        </m:sub>
                        <m:sup>
                          <m:r>
                            <a:rPr lang="en-US" altLang="zh-CN" sz="2000" i="1">
                              <a:latin typeface="Cambria Math" panose="02040503050406030204" pitchFamily="18" charset="0"/>
                            </a:rPr>
                            <m:t>𝑁</m:t>
                          </m:r>
                        </m:sup>
                        <m:e>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𝑒</m:t>
                              </m:r>
                            </m:e>
                            <m:sup>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𝑦</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sup>
                              </m:sSubSup>
                              <m:r>
                                <a:rPr lang="en-US" altLang="zh-CN" sz="2000" i="1">
                                  <a:latin typeface="Cambria Math" panose="02040503050406030204" pitchFamily="18" charset="0"/>
                                </a:rPr>
                                <m:t>⋅</m:t>
                              </m:r>
                              <m:d>
                                <m:dPr>
                                  <m:ctrlPr>
                                    <a:rPr lang="zh-CN" altLang="zh-CN" sz="2000" i="1">
                                      <a:latin typeface="Cambria Math" panose="02040503050406030204" pitchFamily="18" charset="0"/>
                                    </a:rPr>
                                  </m:ctrlPr>
                                </m:dPr>
                                <m:e>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𝑖</m:t>
                                      </m:r>
                                    </m:sub>
                                  </m:sSub>
                                  <m:r>
                                    <a:rPr lang="en-US" altLang="zh-CN" sz="2000" i="1">
                                      <a:latin typeface="Cambria Math" panose="02040503050406030204" pitchFamily="18" charset="0"/>
                                    </a:rPr>
                                    <m:t>−</m:t>
                                  </m:r>
                                  <m:r>
                                    <a:rPr lang="en-US" altLang="zh-CN" sz="2000" i="1">
                                      <a:latin typeface="Cambria Math" panose="02040503050406030204" pitchFamily="18" charset="0"/>
                                    </a:rPr>
                                    <m:t>𝑡</m:t>
                                  </m:r>
                                </m:e>
                              </m:d>
                            </m:sup>
                          </m:sSup>
                        </m:e>
                      </m:nary>
                    </m:oMath>
                  </m:oMathPara>
                </a14:m>
                <a:endParaRPr lang="zh-CN" altLang="zh-CN" dirty="0"/>
              </a:p>
              <a:p>
                <a:endParaRPr kumimoji="1" lang="zh-CN" altLang="en-US" dirty="0"/>
              </a:p>
            </p:txBody>
          </p:sp>
        </mc:Choice>
        <mc:Fallback xmlns="">
          <p:sp>
            <p:nvSpPr>
              <p:cNvPr id="3" name="内容占位符 2">
                <a:extLst>
                  <a:ext uri="{FF2B5EF4-FFF2-40B4-BE49-F238E27FC236}">
                    <a16:creationId xmlns:a16="http://schemas.microsoft.com/office/drawing/2014/main" id="{BD7CA21E-B811-BD42-BE59-F42B373D5E76}"/>
                  </a:ext>
                </a:extLst>
              </p:cNvPr>
              <p:cNvSpPr>
                <a:spLocks noGrp="1" noRot="1" noChangeAspect="1" noMove="1" noResize="1" noEditPoints="1" noAdjustHandles="1" noChangeArrowheads="1" noChangeShapeType="1" noTextEdit="1"/>
              </p:cNvSpPr>
              <p:nvPr>
                <p:ph idx="1"/>
              </p:nvPr>
            </p:nvSpPr>
            <p:spPr>
              <a:blipFill>
                <a:blip r:embed="rId2"/>
                <a:stretch>
                  <a:fillRect t="-1467" r="-772" b="-2200"/>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F3A753F1-962A-5349-B91E-987022A8614B}"/>
              </a:ext>
            </a:extLst>
          </p:cNvPr>
          <p:cNvSpPr>
            <a:spLocks noGrp="1"/>
          </p:cNvSpPr>
          <p:nvPr>
            <p:ph type="sldNum" sz="quarter" idx="10"/>
          </p:nvPr>
        </p:nvSpPr>
        <p:spPr/>
        <p:txBody>
          <a:bodyPr/>
          <a:lstStyle/>
          <a:p>
            <a:pPr>
              <a:defRPr/>
            </a:pPr>
            <a:fld id="{923144D4-4537-FE42-A10B-59D0A9F39BA6}" type="slidenum">
              <a:rPr lang="zh-CN" altLang="en-US" smtClean="0"/>
              <a:pPr>
                <a:defRPr/>
              </a:pPr>
              <a:t>23</a:t>
            </a:fld>
            <a:endParaRPr lang="zh-CN" altLang="en-US"/>
          </a:p>
        </p:txBody>
      </p:sp>
    </p:spTree>
    <p:extLst>
      <p:ext uri="{BB962C8B-B14F-4D97-AF65-F5344CB8AC3E}">
        <p14:creationId xmlns:p14="http://schemas.microsoft.com/office/powerpoint/2010/main" val="103480963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5915BA-07B9-9B4C-8A87-D96B284E2E91}"/>
              </a:ext>
            </a:extLst>
          </p:cNvPr>
          <p:cNvSpPr>
            <a:spLocks noGrp="1"/>
          </p:cNvSpPr>
          <p:nvPr>
            <p:ph type="title"/>
          </p:nvPr>
        </p:nvSpPr>
        <p:spPr/>
        <p:txBody>
          <a:bodyPr/>
          <a:lstStyle/>
          <a:p>
            <a:r>
              <a:rPr kumimoji="1" lang="zh-CN" altLang="en-US" dirty="0"/>
              <a:t>即期利率的定义、特点与应用</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C7EF8DDE-7190-7449-9FF2-5A58BDCB2111}"/>
                  </a:ext>
                </a:extLst>
              </p:cNvPr>
              <p:cNvSpPr>
                <a:spLocks noGrp="1"/>
              </p:cNvSpPr>
              <p:nvPr>
                <p:ph idx="1"/>
              </p:nvPr>
            </p:nvSpPr>
            <p:spPr/>
            <p:txBody>
              <a:bodyPr>
                <a:normAutofit/>
              </a:bodyPr>
              <a:lstStyle/>
              <a:p>
                <a:r>
                  <a:rPr lang="zh-CN" altLang="zh-CN" dirty="0"/>
                  <a:t>即期利率</a:t>
                </a:r>
                <a:r>
                  <a:rPr lang="zh-CN" altLang="en-US" dirty="0"/>
                  <a:t>（零息利率）</a:t>
                </a:r>
                <a:r>
                  <a:rPr lang="zh-CN" altLang="zh-CN" dirty="0"/>
                  <a:t>是只在到期时刻有一次现金流的投资的到期收益率</a:t>
                </a:r>
                <a:endParaRPr lang="en-US" altLang="zh-CN" i="1" dirty="0"/>
              </a:p>
              <a:p>
                <a:pPr marL="0" indent="0" algn="ctr">
                  <a:buNone/>
                </a:pPr>
                <a14:m>
                  <m:oMath xmlns:m="http://schemas.openxmlformats.org/officeDocument/2006/math">
                    <m:sSubSup>
                      <m:sSubSupPr>
                        <m:ctrlPr>
                          <a:rPr lang="zh-CN" altLang="zh-CN" sz="2400" i="1">
                            <a:latin typeface="Cambria Math" panose="02040503050406030204" pitchFamily="18" charset="0"/>
                          </a:rPr>
                        </m:ctrlPr>
                      </m:sSubSupPr>
                      <m:e>
                        <m:r>
                          <a:rPr lang="en-US" altLang="zh-CN" sz="2400" i="1">
                            <a:latin typeface="Cambria Math" panose="02040503050406030204" pitchFamily="18" charset="0"/>
                          </a:rPr>
                          <m:t>𝑉</m:t>
                        </m:r>
                      </m:e>
                      <m:sub>
                        <m:r>
                          <a:rPr lang="en-US" altLang="zh-CN" sz="2400" i="1">
                            <a:latin typeface="Cambria Math" panose="02040503050406030204" pitchFamily="18" charset="0"/>
                          </a:rPr>
                          <m:t>𝑡</m:t>
                        </m:r>
                      </m:sub>
                      <m:sup>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𝑡</m:t>
                            </m:r>
                          </m:e>
                          <m:sub>
                            <m:r>
                              <a:rPr lang="en-US" altLang="zh-CN" sz="2400" i="1">
                                <a:latin typeface="Cambria Math" panose="02040503050406030204" pitchFamily="18" charset="0"/>
                              </a:rPr>
                              <m:t>𝑁</m:t>
                            </m:r>
                          </m:sub>
                        </m:sSub>
                      </m:sup>
                    </m:sSubSup>
                    <m:r>
                      <a:rPr lang="en-US" altLang="zh-CN" sz="2400" i="1">
                        <a:latin typeface="Cambria Math" panose="02040503050406030204" pitchFamily="18" charset="0"/>
                      </a:rPr>
                      <m:t>=</m:t>
                    </m:r>
                    <m:r>
                      <a:rPr lang="en-US" altLang="zh-CN" sz="2400" i="1">
                        <a:latin typeface="Cambria Math" panose="02040503050406030204" pitchFamily="18" charset="0"/>
                      </a:rPr>
                      <m:t>𝑐</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𝑓</m:t>
                        </m:r>
                      </m:e>
                      <m:sub>
                        <m:r>
                          <a:rPr lang="en-US" altLang="zh-CN" sz="2400" i="1">
                            <a:latin typeface="Cambria Math" panose="02040503050406030204" pitchFamily="18" charset="0"/>
                          </a:rPr>
                          <m:t>𝑁</m:t>
                        </m:r>
                      </m:sub>
                    </m:sSub>
                    <m:r>
                      <a:rPr lang="en-US" altLang="zh-CN" sz="2400" i="1">
                        <a:latin typeface="Cambria Math" panose="02040503050406030204" pitchFamily="18" charset="0"/>
                      </a:rPr>
                      <m:t>∙</m:t>
                    </m:r>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𝑒</m:t>
                        </m:r>
                      </m:e>
                      <m:sup>
                        <m:r>
                          <a:rPr lang="en-US" altLang="zh-CN" sz="2400" i="1">
                            <a:latin typeface="Cambria Math" panose="02040503050406030204" pitchFamily="18" charset="0"/>
                          </a:rPr>
                          <m:t>−</m:t>
                        </m:r>
                        <m:sSubSup>
                          <m:sSubSupPr>
                            <m:ctrlPr>
                              <a:rPr lang="zh-CN" altLang="zh-CN" sz="2400" i="1">
                                <a:latin typeface="Cambria Math" panose="02040503050406030204" pitchFamily="18" charset="0"/>
                              </a:rPr>
                            </m:ctrlPr>
                          </m:sSubSupPr>
                          <m:e>
                            <m:r>
                              <a:rPr lang="en-US" altLang="zh-CN" sz="2400" i="1">
                                <a:latin typeface="Cambria Math" panose="02040503050406030204" pitchFamily="18" charset="0"/>
                              </a:rPr>
                              <m:t>𝑅</m:t>
                            </m:r>
                          </m:e>
                          <m:sub>
                            <m:r>
                              <a:rPr lang="en-US" altLang="zh-CN" sz="2400" i="1">
                                <a:latin typeface="Cambria Math" panose="02040503050406030204" pitchFamily="18" charset="0"/>
                              </a:rPr>
                              <m:t>𝑡</m:t>
                            </m:r>
                          </m:sub>
                          <m:sup>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𝑡</m:t>
                                </m:r>
                              </m:e>
                              <m:sub>
                                <m:r>
                                  <a:rPr lang="en-US" altLang="zh-CN" sz="2400" i="1">
                                    <a:latin typeface="Cambria Math" panose="02040503050406030204" pitchFamily="18" charset="0"/>
                                  </a:rPr>
                                  <m:t>𝑁</m:t>
                                </m:r>
                              </m:sub>
                            </m:sSub>
                          </m:sup>
                        </m:sSubSup>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𝑡</m:t>
                            </m:r>
                          </m:e>
                          <m:sub>
                            <m:r>
                              <a:rPr lang="en-US" altLang="zh-CN" sz="2400" i="1">
                                <a:latin typeface="Cambria Math" panose="02040503050406030204" pitchFamily="18" charset="0"/>
                              </a:rPr>
                              <m:t>𝑁</m:t>
                            </m:r>
                          </m:sub>
                        </m:sSub>
                        <m:r>
                          <a:rPr lang="en-US" altLang="zh-CN" sz="2400" i="1">
                            <a:latin typeface="Cambria Math" panose="02040503050406030204" pitchFamily="18" charset="0"/>
                          </a:rPr>
                          <m:t>−</m:t>
                        </m:r>
                        <m:r>
                          <a:rPr lang="en-US" altLang="zh-CN" sz="2400" i="1">
                            <a:latin typeface="Cambria Math" panose="02040503050406030204" pitchFamily="18" charset="0"/>
                          </a:rPr>
                          <m:t>𝑡</m:t>
                        </m:r>
                        <m:r>
                          <a:rPr lang="en-US" altLang="zh-CN" sz="2400" i="1">
                            <a:latin typeface="Cambria Math" panose="02040503050406030204" pitchFamily="18" charset="0"/>
                          </a:rPr>
                          <m:t>)</m:t>
                        </m:r>
                      </m:sup>
                    </m:sSup>
                  </m:oMath>
                </a14:m>
                <a:r>
                  <a:rPr lang="en-US" altLang="zh-CN" sz="2400" dirty="0"/>
                  <a:t> </a:t>
                </a:r>
              </a:p>
              <a:p>
                <a:endParaRPr lang="en-US" altLang="zh-CN" dirty="0"/>
              </a:p>
              <a:p>
                <a:r>
                  <a:rPr lang="zh-CN" altLang="zh-CN" dirty="0"/>
                  <a:t>即期利率是更具一般性的贴现率，其最主要的用途就是作为贴现率为固定收益证券定价。</a:t>
                </a:r>
                <a:endParaRPr lang="en-US" altLang="zh-CN" dirty="0"/>
              </a:p>
              <a:p>
                <a:pPr marL="0" indent="0" algn="ctr">
                  <a:buNone/>
                </a:pPr>
                <a14:m>
                  <m:oMath xmlns:m="http://schemas.openxmlformats.org/officeDocument/2006/math">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𝑉</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sup>
                    </m:sSubSup>
                    <m:r>
                      <a:rPr lang="en-US" altLang="zh-CN" sz="2000" i="1">
                        <a:latin typeface="Cambria Math" panose="02040503050406030204" pitchFamily="18" charset="0"/>
                      </a:rPr>
                      <m:t>=</m:t>
                    </m:r>
                    <m:r>
                      <a:rPr lang="en-US" altLang="zh-CN" sz="2000" i="1">
                        <a:latin typeface="Cambria Math" panose="02040503050406030204" pitchFamily="18" charset="0"/>
                      </a:rPr>
                      <m:t>𝑐</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1</m:t>
                        </m:r>
                      </m:sub>
                    </m:sSub>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𝑒</m:t>
                        </m:r>
                      </m:e>
                      <m:sup>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1</m:t>
                                </m:r>
                              </m:sub>
                            </m:sSub>
                          </m:sup>
                        </m:sSubSup>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1</m:t>
                            </m:r>
                          </m:sub>
                        </m:sSub>
                        <m:r>
                          <a:rPr lang="en-US" altLang="zh-CN" sz="2000" i="1">
                            <a:latin typeface="Cambria Math" panose="02040503050406030204" pitchFamily="18" charset="0"/>
                          </a:rPr>
                          <m:t>−</m:t>
                        </m:r>
                        <m:r>
                          <a:rPr lang="en-US" altLang="zh-CN" sz="2000" i="1">
                            <a:latin typeface="Cambria Math" panose="02040503050406030204" pitchFamily="18" charset="0"/>
                          </a:rPr>
                          <m:t>𝑡</m:t>
                        </m:r>
                        <m:r>
                          <a:rPr lang="en-US" altLang="zh-CN" sz="2000" i="1">
                            <a:latin typeface="Cambria Math" panose="02040503050406030204" pitchFamily="18" charset="0"/>
                          </a:rPr>
                          <m:t>)</m:t>
                        </m:r>
                      </m:sup>
                    </m:sSup>
                    <m:r>
                      <a:rPr lang="en-US" altLang="zh-CN" sz="2000" i="1">
                        <a:latin typeface="Cambria Math" panose="02040503050406030204" pitchFamily="18" charset="0"/>
                      </a:rPr>
                      <m:t>+</m:t>
                    </m:r>
                    <m:r>
                      <a:rPr lang="en-US" altLang="zh-CN" sz="2000" i="1">
                        <a:latin typeface="Cambria Math" panose="02040503050406030204" pitchFamily="18" charset="0"/>
                      </a:rPr>
                      <m:t>𝑐</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2</m:t>
                        </m:r>
                      </m:sub>
                    </m:sSub>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m:t>
                        </m:r>
                        <m:r>
                          <a:rPr lang="en-US" altLang="zh-CN" sz="2000" i="1">
                            <a:latin typeface="Cambria Math" panose="02040503050406030204" pitchFamily="18" charset="0"/>
                          </a:rPr>
                          <m:t>𝑒</m:t>
                        </m:r>
                      </m:e>
                      <m:sup>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2</m:t>
                                </m:r>
                              </m:sub>
                            </m:sSub>
                          </m:sup>
                        </m:sSubSup>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2</m:t>
                            </m:r>
                          </m:sub>
                        </m:sSub>
                        <m:r>
                          <a:rPr lang="en-US" altLang="zh-CN" sz="2000" i="1">
                            <a:latin typeface="Cambria Math" panose="02040503050406030204" pitchFamily="18" charset="0"/>
                          </a:rPr>
                          <m:t>−</m:t>
                        </m:r>
                        <m:r>
                          <a:rPr lang="en-US" altLang="zh-CN" sz="2000" i="1">
                            <a:latin typeface="Cambria Math" panose="02040503050406030204" pitchFamily="18" charset="0"/>
                          </a:rPr>
                          <m:t>𝑡</m:t>
                        </m:r>
                        <m:r>
                          <a:rPr lang="en-US" altLang="zh-CN" sz="2000" i="1">
                            <a:latin typeface="Cambria Math" panose="02040503050406030204" pitchFamily="18" charset="0"/>
                          </a:rPr>
                          <m:t>)</m:t>
                        </m:r>
                      </m:sup>
                    </m:sSup>
                    <m:r>
                      <a:rPr lang="en-US" altLang="zh-CN" sz="2000" i="1">
                        <a:latin typeface="Cambria Math" panose="02040503050406030204" pitchFamily="18" charset="0"/>
                      </a:rPr>
                      <m:t>+</m:t>
                    </m:r>
                    <m:r>
                      <a:rPr lang="en-US" altLang="zh-CN" sz="2000">
                        <a:latin typeface="Cambria Math" panose="02040503050406030204" pitchFamily="18" charset="0"/>
                      </a:rPr>
                      <m:t>...</m:t>
                    </m:r>
                    <m:r>
                      <a:rPr lang="en-US" altLang="zh-CN" sz="2000" i="1">
                        <a:latin typeface="Cambria Math" panose="02040503050406030204" pitchFamily="18" charset="0"/>
                      </a:rPr>
                      <m:t>+</m:t>
                    </m:r>
                    <m:r>
                      <a:rPr lang="en-US" altLang="zh-CN" sz="2000" i="1">
                        <a:latin typeface="Cambria Math" panose="02040503050406030204" pitchFamily="18" charset="0"/>
                      </a:rPr>
                      <m:t>𝑐</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𝑓</m:t>
                        </m:r>
                      </m:e>
                      <m:sub>
                        <m:r>
                          <a:rPr lang="en-US" altLang="zh-CN" sz="2000" i="1">
                            <a:latin typeface="Cambria Math" panose="02040503050406030204" pitchFamily="18" charset="0"/>
                          </a:rPr>
                          <m:t>𝑁</m:t>
                        </m:r>
                      </m:sub>
                    </m:sSub>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𝑒</m:t>
                        </m:r>
                      </m:e>
                      <m:sup>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sup>
                        </m:sSubSup>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𝑁</m:t>
                            </m:r>
                          </m:sub>
                        </m:sSub>
                        <m:r>
                          <a:rPr lang="en-US" altLang="zh-CN" sz="2000" i="1">
                            <a:latin typeface="Cambria Math" panose="02040503050406030204" pitchFamily="18" charset="0"/>
                          </a:rPr>
                          <m:t>−</m:t>
                        </m:r>
                        <m:r>
                          <a:rPr lang="en-US" altLang="zh-CN" sz="2000" i="1">
                            <a:latin typeface="Cambria Math" panose="02040503050406030204" pitchFamily="18" charset="0"/>
                          </a:rPr>
                          <m:t>𝑡</m:t>
                        </m:r>
                        <m:r>
                          <a:rPr lang="en-US" altLang="zh-CN" sz="2000" i="1">
                            <a:latin typeface="Cambria Math" panose="02040503050406030204" pitchFamily="18" charset="0"/>
                          </a:rPr>
                          <m:t>)</m:t>
                        </m:r>
                      </m:sup>
                    </m:sSup>
                  </m:oMath>
                </a14:m>
                <a:r>
                  <a:rPr lang="zh-CN" altLang="zh-CN" sz="2000" dirty="0">
                    <a:effectLst/>
                  </a:rPr>
                  <a:t> </a:t>
                </a:r>
                <a:endParaRPr lang="zh-CN" altLang="zh-CN" sz="2000" dirty="0"/>
              </a:p>
              <a:p>
                <a:endParaRPr kumimoji="1" lang="zh-CN" altLang="en-US" dirty="0"/>
              </a:p>
            </p:txBody>
          </p:sp>
        </mc:Choice>
        <mc:Fallback xmlns="">
          <p:sp>
            <p:nvSpPr>
              <p:cNvPr id="3" name="内容占位符 2">
                <a:extLst>
                  <a:ext uri="{FF2B5EF4-FFF2-40B4-BE49-F238E27FC236}">
                    <a16:creationId xmlns:a16="http://schemas.microsoft.com/office/drawing/2014/main" id="{C7EF8DDE-7190-7449-9FF2-5A58BDCB2111}"/>
                  </a:ext>
                </a:extLst>
              </p:cNvPr>
              <p:cNvSpPr>
                <a:spLocks noGrp="1" noRot="1" noChangeAspect="1" noMove="1" noResize="1" noEditPoints="1" noAdjustHandles="1" noChangeArrowheads="1" noChangeShapeType="1" noTextEdit="1"/>
              </p:cNvSpPr>
              <p:nvPr>
                <p:ph idx="1"/>
              </p:nvPr>
            </p:nvSpPr>
            <p:spPr>
              <a:blipFill>
                <a:blip r:embed="rId2"/>
                <a:stretch>
                  <a:fillRect t="-1467" r="-772"/>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3D662848-342A-E74E-B5D0-567E6C5574D0}"/>
              </a:ext>
            </a:extLst>
          </p:cNvPr>
          <p:cNvSpPr>
            <a:spLocks noGrp="1"/>
          </p:cNvSpPr>
          <p:nvPr>
            <p:ph type="sldNum" sz="quarter" idx="10"/>
          </p:nvPr>
        </p:nvSpPr>
        <p:spPr/>
        <p:txBody>
          <a:bodyPr/>
          <a:lstStyle/>
          <a:p>
            <a:pPr>
              <a:defRPr/>
            </a:pPr>
            <a:fld id="{923144D4-4537-FE42-A10B-59D0A9F39BA6}" type="slidenum">
              <a:rPr lang="zh-CN" altLang="en-US" smtClean="0"/>
              <a:pPr>
                <a:defRPr/>
              </a:pPr>
              <a:t>24</a:t>
            </a:fld>
            <a:endParaRPr lang="zh-CN" altLang="en-US"/>
          </a:p>
        </p:txBody>
      </p:sp>
    </p:spTree>
    <p:extLst>
      <p:ext uri="{BB962C8B-B14F-4D97-AF65-F5344CB8AC3E}">
        <p14:creationId xmlns:p14="http://schemas.microsoft.com/office/powerpoint/2010/main" val="275061920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0340D4-6519-9A48-98B4-7ACE75996F26}"/>
              </a:ext>
            </a:extLst>
          </p:cNvPr>
          <p:cNvSpPr>
            <a:spLocks noGrp="1"/>
          </p:cNvSpPr>
          <p:nvPr>
            <p:ph type="title"/>
          </p:nvPr>
        </p:nvSpPr>
        <p:spPr/>
        <p:txBody>
          <a:bodyPr/>
          <a:lstStyle/>
          <a:p>
            <a:r>
              <a:rPr kumimoji="1" lang="zh-CN" altLang="en-US" dirty="0"/>
              <a:t>即期利率与贴现因子</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4FF740A8-113D-6B48-AE96-81C2CABCF9FE}"/>
                  </a:ext>
                </a:extLst>
              </p:cNvPr>
              <p:cNvSpPr>
                <a:spLocks noGrp="1"/>
              </p:cNvSpPr>
              <p:nvPr>
                <p:ph idx="1"/>
              </p:nvPr>
            </p:nvSpPr>
            <p:spPr/>
            <p:txBody>
              <a:bodyPr/>
              <a:lstStyle/>
              <a:p>
                <a:pPr algn="ctr"/>
                <a:endParaRPr lang="en-US" altLang="zh-CN" dirty="0"/>
              </a:p>
              <a:p>
                <a:pPr algn="ctr"/>
                <a:r>
                  <a:rPr lang="zh-CN" altLang="zh-CN" dirty="0"/>
                  <a:t>即期利率与贴现因子之间存在一一对应的关系</a:t>
                </a:r>
                <a14:m>
                  <m:oMath xmlns:m="http://schemas.openxmlformats.org/officeDocument/2006/math">
                    <m:sSup>
                      <m:sSupPr>
                        <m:ctrlPr>
                          <a:rPr lang="zh-CN" altLang="zh-CN" sz="2400" i="1">
                            <a:latin typeface="Cambria Math" panose="02040503050406030204" pitchFamily="18" charset="0"/>
                          </a:rPr>
                        </m:ctrlPr>
                      </m:sSupPr>
                      <m:e>
                        <m:sSubSup>
                          <m:sSubSupPr>
                            <m:ctrlPr>
                              <a:rPr lang="zh-CN" altLang="zh-CN" sz="2400" i="1">
                                <a:latin typeface="Cambria Math" panose="02040503050406030204" pitchFamily="18" charset="0"/>
                              </a:rPr>
                            </m:ctrlPr>
                          </m:sSubSupPr>
                          <m:e>
                            <m:r>
                              <a:rPr lang="en-US" altLang="zh-CN" sz="2400" i="1">
                                <a:latin typeface="Cambria Math" panose="02040503050406030204" pitchFamily="18" charset="0"/>
                              </a:rPr>
                              <m:t>𝐵</m:t>
                            </m:r>
                          </m:e>
                          <m:sub>
                            <m:r>
                              <a:rPr lang="en-US" altLang="zh-CN" sz="2400" i="1">
                                <a:latin typeface="Cambria Math" panose="02040503050406030204" pitchFamily="18" charset="0"/>
                              </a:rPr>
                              <m:t>𝑡</m:t>
                            </m:r>
                          </m:sub>
                          <m:sup>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𝑡</m:t>
                                </m:r>
                              </m:e>
                              <m:sub>
                                <m:r>
                                  <a:rPr lang="en-US" altLang="zh-CN" sz="2400" i="1">
                                    <a:latin typeface="Cambria Math" panose="02040503050406030204" pitchFamily="18" charset="0"/>
                                  </a:rPr>
                                  <m:t>𝑖</m:t>
                                </m:r>
                              </m:sub>
                            </m:sSub>
                          </m:sup>
                        </m:sSubSup>
                        <m:r>
                          <a:rPr lang="en-US" altLang="zh-CN" sz="2400" i="1">
                            <a:latin typeface="Cambria Math" panose="02040503050406030204" pitchFamily="18" charset="0"/>
                          </a:rPr>
                          <m:t>=</m:t>
                        </m:r>
                        <m:r>
                          <a:rPr lang="en-US" altLang="zh-CN" sz="2400" i="1">
                            <a:latin typeface="Cambria Math" panose="02040503050406030204" pitchFamily="18" charset="0"/>
                          </a:rPr>
                          <m:t>𝑒</m:t>
                        </m:r>
                      </m:e>
                      <m:sup>
                        <m:r>
                          <a:rPr lang="en-US" altLang="zh-CN" sz="2400" i="1">
                            <a:latin typeface="Cambria Math" panose="02040503050406030204" pitchFamily="18" charset="0"/>
                          </a:rPr>
                          <m:t>−</m:t>
                        </m:r>
                        <m:sSubSup>
                          <m:sSubSupPr>
                            <m:ctrlPr>
                              <a:rPr lang="zh-CN" altLang="zh-CN" sz="2400" i="1">
                                <a:latin typeface="Cambria Math" panose="02040503050406030204" pitchFamily="18" charset="0"/>
                              </a:rPr>
                            </m:ctrlPr>
                          </m:sSubSupPr>
                          <m:e>
                            <m:r>
                              <a:rPr lang="en-US" altLang="zh-CN" sz="2400" i="1">
                                <a:latin typeface="Cambria Math" panose="02040503050406030204" pitchFamily="18" charset="0"/>
                              </a:rPr>
                              <m:t>𝑅</m:t>
                            </m:r>
                          </m:e>
                          <m:sub>
                            <m:r>
                              <a:rPr lang="en-US" altLang="zh-CN" sz="2400" i="1">
                                <a:latin typeface="Cambria Math" panose="02040503050406030204" pitchFamily="18" charset="0"/>
                              </a:rPr>
                              <m:t>𝑡</m:t>
                            </m:r>
                          </m:sub>
                          <m:sup>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𝑡</m:t>
                                </m:r>
                              </m:e>
                              <m:sub>
                                <m:r>
                                  <a:rPr lang="en-US" altLang="zh-CN" sz="2400" i="1">
                                    <a:latin typeface="Cambria Math" panose="02040503050406030204" pitchFamily="18" charset="0"/>
                                  </a:rPr>
                                  <m:t>𝑖</m:t>
                                </m:r>
                              </m:sub>
                            </m:sSub>
                          </m:sup>
                        </m:sSubSup>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𝑡</m:t>
                            </m:r>
                          </m:e>
                          <m:sub>
                            <m:r>
                              <a:rPr lang="en-US" altLang="zh-CN" sz="2400" i="1">
                                <a:latin typeface="Cambria Math" panose="02040503050406030204" pitchFamily="18" charset="0"/>
                              </a:rPr>
                              <m:t>𝑖</m:t>
                            </m:r>
                          </m:sub>
                        </m:sSub>
                        <m:r>
                          <a:rPr lang="en-US" altLang="zh-CN" sz="2400" i="1">
                            <a:latin typeface="Cambria Math" panose="02040503050406030204" pitchFamily="18" charset="0"/>
                          </a:rPr>
                          <m:t>−</m:t>
                        </m:r>
                        <m:r>
                          <a:rPr lang="en-US" altLang="zh-CN" sz="2400" i="1">
                            <a:latin typeface="Cambria Math" panose="02040503050406030204" pitchFamily="18" charset="0"/>
                          </a:rPr>
                          <m:t>𝑡</m:t>
                        </m:r>
                        <m:r>
                          <a:rPr lang="en-US" altLang="zh-CN" sz="2400" i="1">
                            <a:latin typeface="Cambria Math" panose="02040503050406030204" pitchFamily="18" charset="0"/>
                          </a:rPr>
                          <m:t>)</m:t>
                        </m:r>
                      </m:sup>
                    </m:sSup>
                    <m:r>
                      <a:rPr lang="en-US" altLang="zh-CN" sz="2400" i="1">
                        <a:latin typeface="Cambria Math" panose="02040503050406030204" pitchFamily="18" charset="0"/>
                      </a:rPr>
                      <m:t>=</m:t>
                    </m:r>
                    <m:f>
                      <m:fPr>
                        <m:ctrlPr>
                          <a:rPr lang="zh-CN" altLang="zh-CN" sz="2400" i="1">
                            <a:latin typeface="Cambria Math" panose="02040503050406030204" pitchFamily="18" charset="0"/>
                          </a:rPr>
                        </m:ctrlPr>
                      </m:fPr>
                      <m:num>
                        <m:r>
                          <a:rPr lang="en-US" altLang="zh-CN" sz="2400" i="1">
                            <a:latin typeface="Cambria Math" panose="02040503050406030204" pitchFamily="18" charset="0"/>
                          </a:rPr>
                          <m:t>1</m:t>
                        </m:r>
                      </m:num>
                      <m:den>
                        <m:sSup>
                          <m:sSupPr>
                            <m:ctrlPr>
                              <a:rPr lang="zh-CN" altLang="zh-CN" sz="2400" i="1">
                                <a:latin typeface="Cambria Math" panose="02040503050406030204" pitchFamily="18" charset="0"/>
                              </a:rPr>
                            </m:ctrlPr>
                          </m:sSupPr>
                          <m:e>
                            <m:d>
                              <m:dPr>
                                <m:ctrlPr>
                                  <a:rPr lang="zh-CN" altLang="zh-CN" sz="2400" i="1">
                                    <a:latin typeface="Cambria Math" panose="02040503050406030204" pitchFamily="18" charset="0"/>
                                  </a:rPr>
                                </m:ctrlPr>
                              </m:dPr>
                              <m:e>
                                <m:r>
                                  <a:rPr lang="en-US" altLang="zh-CN" sz="2400" i="1">
                                    <a:latin typeface="Cambria Math" panose="02040503050406030204" pitchFamily="18" charset="0"/>
                                  </a:rPr>
                                  <m:t>1+</m:t>
                                </m:r>
                                <m:f>
                                  <m:fPr>
                                    <m:ctrlPr>
                                      <a:rPr lang="zh-CN" altLang="zh-CN" sz="2400" i="1">
                                        <a:latin typeface="Cambria Math" panose="02040503050406030204" pitchFamily="18" charset="0"/>
                                      </a:rPr>
                                    </m:ctrlPr>
                                  </m:fPr>
                                  <m:num>
                                    <m:sSubSup>
                                      <m:sSubSupPr>
                                        <m:ctrlPr>
                                          <a:rPr lang="zh-CN" altLang="zh-CN" sz="2400" i="1">
                                            <a:latin typeface="Cambria Math" panose="02040503050406030204" pitchFamily="18" charset="0"/>
                                          </a:rPr>
                                        </m:ctrlPr>
                                      </m:sSubSupPr>
                                      <m:e>
                                        <m:r>
                                          <a:rPr lang="en-US" altLang="zh-CN" sz="2400" i="1">
                                            <a:latin typeface="Cambria Math" panose="02040503050406030204" pitchFamily="18" charset="0"/>
                                          </a:rPr>
                                          <m:t>𝑅</m:t>
                                        </m:r>
                                      </m:e>
                                      <m:sub>
                                        <m:r>
                                          <a:rPr lang="en-US" altLang="zh-CN" sz="2400" i="1">
                                            <a:latin typeface="Cambria Math" panose="02040503050406030204" pitchFamily="18" charset="0"/>
                                          </a:rPr>
                                          <m:t>𝑡</m:t>
                                        </m:r>
                                        <m:r>
                                          <a:rPr lang="en-US" altLang="zh-CN" sz="2400" i="1">
                                            <a:latin typeface="Cambria Math" panose="02040503050406030204" pitchFamily="18" charset="0"/>
                                          </a:rPr>
                                          <m:t>,</m:t>
                                        </m:r>
                                        <m:r>
                                          <a:rPr lang="en-US" altLang="zh-CN" sz="2400" i="1">
                                            <a:latin typeface="Cambria Math" panose="02040503050406030204" pitchFamily="18" charset="0"/>
                                          </a:rPr>
                                          <m:t>𝑚</m:t>
                                        </m:r>
                                      </m:sub>
                                      <m:sup>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𝑡</m:t>
                                            </m:r>
                                          </m:e>
                                          <m:sub>
                                            <m:r>
                                              <a:rPr lang="en-US" altLang="zh-CN" sz="2400" i="1">
                                                <a:latin typeface="Cambria Math" panose="02040503050406030204" pitchFamily="18" charset="0"/>
                                              </a:rPr>
                                              <m:t>𝑖</m:t>
                                            </m:r>
                                          </m:sub>
                                        </m:sSub>
                                      </m:sup>
                                    </m:sSubSup>
                                  </m:num>
                                  <m:den>
                                    <m:r>
                                      <a:rPr lang="en-US" altLang="zh-CN" sz="2400" i="1">
                                        <a:latin typeface="Cambria Math" panose="02040503050406030204" pitchFamily="18" charset="0"/>
                                      </a:rPr>
                                      <m:t>𝑚</m:t>
                                    </m:r>
                                  </m:den>
                                </m:f>
                              </m:e>
                            </m:d>
                          </m:e>
                          <m:sup>
                            <m:r>
                              <a:rPr lang="en-US" altLang="zh-CN" sz="2400" i="1">
                                <a:latin typeface="Cambria Math" panose="02040503050406030204" pitchFamily="18" charset="0"/>
                              </a:rPr>
                              <m:t>𝑚</m:t>
                            </m:r>
                            <m:r>
                              <a:rPr lang="zh-CN" altLang="zh-CN" sz="2400" i="1">
                                <a:latin typeface="Cambria Math" panose="02040503050406030204" pitchFamily="18" charset="0"/>
                              </a:rPr>
                              <m:t>×</m:t>
                            </m:r>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𝑡</m:t>
                                </m:r>
                              </m:e>
                              <m:sub>
                                <m:r>
                                  <a:rPr lang="en-US" altLang="zh-CN" sz="2400" i="1">
                                    <a:latin typeface="Cambria Math" panose="02040503050406030204" pitchFamily="18" charset="0"/>
                                  </a:rPr>
                                  <m:t>𝑖</m:t>
                                </m:r>
                              </m:sub>
                            </m:sSub>
                            <m:r>
                              <a:rPr lang="en-US" altLang="zh-CN" sz="2400" i="1">
                                <a:latin typeface="Cambria Math" panose="02040503050406030204" pitchFamily="18" charset="0"/>
                              </a:rPr>
                              <m:t>−</m:t>
                            </m:r>
                            <m:r>
                              <a:rPr lang="en-US" altLang="zh-CN" sz="2400" i="1">
                                <a:latin typeface="Cambria Math" panose="02040503050406030204" pitchFamily="18" charset="0"/>
                              </a:rPr>
                              <m:t>𝑡</m:t>
                            </m:r>
                            <m:r>
                              <a:rPr lang="en-US" altLang="zh-CN" sz="2400" i="1">
                                <a:latin typeface="Cambria Math" panose="02040503050406030204" pitchFamily="18" charset="0"/>
                              </a:rPr>
                              <m:t>)</m:t>
                            </m:r>
                          </m:sup>
                        </m:sSup>
                      </m:den>
                    </m:f>
                  </m:oMath>
                </a14:m>
                <a:r>
                  <a:rPr lang="en-US" altLang="zh-CN" dirty="0"/>
                  <a:t> </a:t>
                </a:r>
                <a:endParaRPr kumimoji="1" lang="zh-CN" altLang="en-US" dirty="0"/>
              </a:p>
            </p:txBody>
          </p:sp>
        </mc:Choice>
        <mc:Fallback xmlns="">
          <p:sp>
            <p:nvSpPr>
              <p:cNvPr id="3" name="内容占位符 2">
                <a:extLst>
                  <a:ext uri="{FF2B5EF4-FFF2-40B4-BE49-F238E27FC236}">
                    <a16:creationId xmlns:a16="http://schemas.microsoft.com/office/drawing/2014/main" id="{4FF740A8-113D-6B48-AE96-81C2CABCF9FE}"/>
                  </a:ext>
                </a:extLst>
              </p:cNvPr>
              <p:cNvSpPr>
                <a:spLocks noGrp="1" noRot="1" noChangeAspect="1" noMove="1" noResize="1" noEditPoints="1" noAdjustHandles="1" noChangeArrowheads="1" noChangeShapeType="1" noTextEdit="1"/>
              </p:cNvSpPr>
              <p:nvPr>
                <p:ph idx="1"/>
              </p:nvPr>
            </p:nvSpPr>
            <p:spPr>
              <a:blipFill>
                <a:blip r:embed="rId2"/>
                <a:stretch>
                  <a:fillRect r="-1235"/>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418E2E74-0876-784A-9CCE-8C6C99B5C28F}"/>
              </a:ext>
            </a:extLst>
          </p:cNvPr>
          <p:cNvSpPr>
            <a:spLocks noGrp="1"/>
          </p:cNvSpPr>
          <p:nvPr>
            <p:ph type="sldNum" sz="quarter" idx="10"/>
          </p:nvPr>
        </p:nvSpPr>
        <p:spPr/>
        <p:txBody>
          <a:bodyPr/>
          <a:lstStyle/>
          <a:p>
            <a:pPr>
              <a:defRPr/>
            </a:pPr>
            <a:fld id="{923144D4-4537-FE42-A10B-59D0A9F39BA6}" type="slidenum">
              <a:rPr lang="zh-CN" altLang="en-US" smtClean="0"/>
              <a:pPr>
                <a:defRPr/>
              </a:pPr>
              <a:t>25</a:t>
            </a:fld>
            <a:endParaRPr lang="zh-CN" altLang="en-US"/>
          </a:p>
        </p:txBody>
      </p:sp>
    </p:spTree>
    <p:extLst>
      <p:ext uri="{BB962C8B-B14F-4D97-AF65-F5344CB8AC3E}">
        <p14:creationId xmlns:p14="http://schemas.microsoft.com/office/powerpoint/2010/main" val="1559550256"/>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957B35-1E6A-A141-9D51-5AC35B8DF8F8}"/>
              </a:ext>
            </a:extLst>
          </p:cNvPr>
          <p:cNvSpPr>
            <a:spLocks noGrp="1"/>
          </p:cNvSpPr>
          <p:nvPr>
            <p:ph type="title"/>
          </p:nvPr>
        </p:nvSpPr>
        <p:spPr/>
        <p:txBody>
          <a:bodyPr/>
          <a:lstStyle/>
          <a:p>
            <a:r>
              <a:rPr kumimoji="1" lang="zh-CN" altLang="en-US" dirty="0"/>
              <a:t>即期利率与到期收益率的联系</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48BC5E16-0199-2C43-A4C6-92BC9F9D1B50}"/>
                  </a:ext>
                </a:extLst>
              </p:cNvPr>
              <p:cNvSpPr>
                <a:spLocks noGrp="1"/>
              </p:cNvSpPr>
              <p:nvPr>
                <p:ph idx="1"/>
              </p:nvPr>
            </p:nvSpPr>
            <p:spPr/>
            <p:txBody>
              <a:bodyPr/>
              <a:lstStyle/>
              <a:p>
                <a:r>
                  <a:rPr lang="zh-CN" altLang="zh-CN" dirty="0"/>
                  <a:t>即期利率是只有一次期末现金流的投资的到期收益率，属于到期收益率的特例</a:t>
                </a:r>
                <a:endParaRPr lang="en-US" altLang="zh-CN" dirty="0"/>
              </a:p>
              <a:p>
                <a:r>
                  <a:rPr lang="zh-CN" altLang="zh-CN" dirty="0"/>
                  <a:t>这两者都可以作为贴现率为固定收益投资定价</a:t>
                </a:r>
                <a:endParaRPr lang="en-US" altLang="zh-CN" dirty="0"/>
              </a:p>
              <a:p>
                <a:r>
                  <a:rPr lang="zh-CN" altLang="zh-CN" dirty="0"/>
                  <a:t>一个</a:t>
                </a:r>
                <a14:m>
                  <m:oMath xmlns:m="http://schemas.openxmlformats.org/officeDocument/2006/math">
                    <m:sSub>
                      <m:sSubPr>
                        <m:ctrlPr>
                          <a:rPr lang="zh-CN" altLang="zh-CN" i="1">
                            <a:latin typeface="Cambria Math" panose="02040503050406030204" pitchFamily="18" charset="0"/>
                          </a:rPr>
                        </m:ctrlPr>
                      </m:sSubPr>
                      <m:e>
                        <m:r>
                          <m:rPr>
                            <m:sty m:val="p"/>
                          </m:rPr>
                          <a:rPr lang="en-US" altLang="zh-CN" i="0" smtClean="0">
                            <a:latin typeface="Cambria Math" panose="02040503050406030204" pitchFamily="18" charset="0"/>
                          </a:rPr>
                          <m:t>t</m:t>
                        </m:r>
                      </m:e>
                      <m:sub>
                        <m:r>
                          <m:rPr>
                            <m:sty m:val="p"/>
                          </m:rPr>
                          <a:rPr lang="en-US" altLang="zh-CN" i="0" smtClean="0">
                            <a:latin typeface="Cambria Math" panose="02040503050406030204" pitchFamily="18" charset="0"/>
                          </a:rPr>
                          <m:t>N</m:t>
                        </m:r>
                      </m:sub>
                    </m:sSub>
                  </m:oMath>
                </a14:m>
                <a:r>
                  <a:rPr lang="zh-CN" altLang="zh-CN" dirty="0"/>
                  <a:t>时刻到期的投资的到期收益率实际上可以看作</a:t>
                </a:r>
                <a14:m>
                  <m:oMath xmlns:m="http://schemas.openxmlformats.org/officeDocument/2006/math">
                    <m:sSub>
                      <m:sSubPr>
                        <m:ctrlPr>
                          <a:rPr lang="zh-CN" altLang="zh-CN" i="1">
                            <a:latin typeface="Cambria Math" panose="02040503050406030204" pitchFamily="18" charset="0"/>
                          </a:rPr>
                        </m:ctrlPr>
                      </m:sSubPr>
                      <m:e>
                        <m:r>
                          <m:rPr>
                            <m:sty m:val="p"/>
                          </m:rPr>
                          <a:rPr lang="en-US" altLang="zh-CN" i="0" smtClean="0">
                            <a:latin typeface="Cambria Math" panose="02040503050406030204" pitchFamily="18" charset="0"/>
                          </a:rPr>
                          <m:t>t</m:t>
                        </m:r>
                      </m:e>
                      <m:sub>
                        <m:r>
                          <a:rPr lang="en-US" altLang="zh-CN" i="0" smtClean="0">
                            <a:latin typeface="Cambria Math" panose="02040503050406030204" pitchFamily="18" charset="0"/>
                          </a:rPr>
                          <m:t>1</m:t>
                        </m:r>
                      </m:sub>
                    </m:sSub>
                  </m:oMath>
                </a14:m>
                <a:r>
                  <a:rPr lang="zh-CN" altLang="zh-CN" dirty="0"/>
                  <a:t>、</a:t>
                </a:r>
                <a14:m>
                  <m:oMath xmlns:m="http://schemas.openxmlformats.org/officeDocument/2006/math">
                    <m:sSub>
                      <m:sSubPr>
                        <m:ctrlPr>
                          <a:rPr lang="zh-CN" altLang="zh-CN" i="1">
                            <a:latin typeface="Cambria Math" panose="02040503050406030204" pitchFamily="18" charset="0"/>
                          </a:rPr>
                        </m:ctrlPr>
                      </m:sSubPr>
                      <m:e>
                        <m:r>
                          <m:rPr>
                            <m:sty m:val="p"/>
                          </m:rPr>
                          <a:rPr lang="en-US" altLang="zh-CN" i="0" smtClean="0">
                            <a:latin typeface="Cambria Math" panose="02040503050406030204" pitchFamily="18" charset="0"/>
                          </a:rPr>
                          <m:t>t</m:t>
                        </m:r>
                      </m:e>
                      <m:sub>
                        <m:r>
                          <a:rPr lang="en-US" altLang="zh-CN" i="0" smtClean="0">
                            <a:latin typeface="Cambria Math" panose="02040503050406030204" pitchFamily="18" charset="0"/>
                          </a:rPr>
                          <m:t>2</m:t>
                        </m:r>
                      </m:sub>
                    </m:sSub>
                    <m:r>
                      <a:rPr lang="zh-CN" altLang="zh-CN" i="0" smtClean="0">
                        <a:latin typeface="Cambria Math" panose="02040503050406030204" pitchFamily="18" charset="0"/>
                      </a:rPr>
                      <m:t>、</m:t>
                    </m:r>
                    <m:r>
                      <a:rPr lang="en-US" altLang="zh-CN" i="0" smtClean="0">
                        <a:latin typeface="Cambria Math" panose="02040503050406030204" pitchFamily="18" charset="0"/>
                      </a:rPr>
                      <m:t>…</m:t>
                    </m:r>
                    <m:r>
                      <a:rPr lang="zh-CN" altLang="zh-CN" i="0" smtClean="0">
                        <a:latin typeface="Cambria Math" panose="02040503050406030204" pitchFamily="18" charset="0"/>
                      </a:rPr>
                      <m:t>至</m:t>
                    </m:r>
                    <m:sSub>
                      <m:sSubPr>
                        <m:ctrlPr>
                          <a:rPr lang="zh-CN" altLang="zh-CN" i="1">
                            <a:latin typeface="Cambria Math" panose="02040503050406030204" pitchFamily="18" charset="0"/>
                          </a:rPr>
                        </m:ctrlPr>
                      </m:sSubPr>
                      <m:e>
                        <m:r>
                          <m:rPr>
                            <m:sty m:val="p"/>
                          </m:rPr>
                          <a:rPr lang="en-US" altLang="zh-CN" i="0" smtClean="0">
                            <a:latin typeface="Cambria Math" panose="02040503050406030204" pitchFamily="18" charset="0"/>
                          </a:rPr>
                          <m:t>t</m:t>
                        </m:r>
                      </m:e>
                      <m:sub>
                        <m:r>
                          <m:rPr>
                            <m:sty m:val="p"/>
                          </m:rPr>
                          <a:rPr lang="en-US" altLang="zh-CN" i="0" smtClean="0">
                            <a:latin typeface="Cambria Math" panose="02040503050406030204" pitchFamily="18" charset="0"/>
                          </a:rPr>
                          <m:t>N</m:t>
                        </m:r>
                      </m:sub>
                    </m:sSub>
                  </m:oMath>
                </a14:m>
                <a:r>
                  <a:rPr lang="zh-CN" altLang="zh-CN" dirty="0"/>
                  <a:t>年的</a:t>
                </a:r>
                <a14:m>
                  <m:oMath xmlns:m="http://schemas.openxmlformats.org/officeDocument/2006/math">
                    <m:r>
                      <m:rPr>
                        <m:sty m:val="p"/>
                      </m:rPr>
                      <a:rPr lang="en-US" altLang="zh-CN" i="0" smtClean="0">
                        <a:latin typeface="Cambria Math" panose="02040503050406030204" pitchFamily="18" charset="0"/>
                      </a:rPr>
                      <m:t>N</m:t>
                    </m:r>
                  </m:oMath>
                </a14:m>
                <a:r>
                  <a:rPr lang="zh-CN" altLang="zh-CN" dirty="0"/>
                  <a:t>个即期利率的某种加权平均，是投资至期末的总的年平均收益率，权重与每期现金流金额有关。反过来，即期利率</a:t>
                </a:r>
                <a14:m>
                  <m:oMath xmlns:m="http://schemas.openxmlformats.org/officeDocument/2006/math">
                    <m:sSubSup>
                      <m:sSubSupPr>
                        <m:ctrlPr>
                          <a:rPr lang="zh-CN" altLang="zh-CN" i="1">
                            <a:latin typeface="Cambria Math" panose="02040503050406030204" pitchFamily="18" charset="0"/>
                          </a:rPr>
                        </m:ctrlPr>
                      </m:sSubSupPr>
                      <m:e>
                        <m:r>
                          <m:rPr>
                            <m:sty m:val="p"/>
                          </m:rPr>
                          <a:rPr lang="en-US" altLang="zh-CN" i="0" smtClean="0">
                            <a:latin typeface="Cambria Math" panose="02040503050406030204" pitchFamily="18" charset="0"/>
                          </a:rPr>
                          <m:t>R</m:t>
                        </m:r>
                      </m:e>
                      <m:sub>
                        <m:r>
                          <m:rPr>
                            <m:sty m:val="p"/>
                          </m:rPr>
                          <a:rPr lang="en-US" altLang="zh-CN" i="0" smtClean="0">
                            <a:latin typeface="Cambria Math" panose="02040503050406030204" pitchFamily="18" charset="0"/>
                          </a:rPr>
                          <m:t>t</m:t>
                        </m:r>
                      </m:sub>
                      <m:sup>
                        <m:sSub>
                          <m:sSubPr>
                            <m:ctrlPr>
                              <a:rPr lang="zh-CN" altLang="zh-CN" i="1">
                                <a:latin typeface="Cambria Math" panose="02040503050406030204" pitchFamily="18" charset="0"/>
                              </a:rPr>
                            </m:ctrlPr>
                          </m:sSubPr>
                          <m:e>
                            <m:r>
                              <m:rPr>
                                <m:sty m:val="p"/>
                              </m:rPr>
                              <a:rPr lang="en-US" altLang="zh-CN" i="0" smtClean="0">
                                <a:latin typeface="Cambria Math" panose="02040503050406030204" pitchFamily="18" charset="0"/>
                              </a:rPr>
                              <m:t>t</m:t>
                            </m:r>
                          </m:e>
                          <m:sub>
                            <m:r>
                              <m:rPr>
                                <m:sty m:val="p"/>
                              </m:rPr>
                              <a:rPr lang="en-US" altLang="zh-CN" i="0" smtClean="0">
                                <a:latin typeface="Cambria Math" panose="02040503050406030204" pitchFamily="18" charset="0"/>
                              </a:rPr>
                              <m:t>N</m:t>
                            </m:r>
                          </m:sub>
                        </m:sSub>
                      </m:sup>
                    </m:sSubSup>
                  </m:oMath>
                </a14:m>
                <a:r>
                  <a:rPr lang="zh-CN" altLang="zh-CN" dirty="0"/>
                  <a:t>可以视为到期收益率</a:t>
                </a:r>
                <a14:m>
                  <m:oMath xmlns:m="http://schemas.openxmlformats.org/officeDocument/2006/math">
                    <m:sSubSup>
                      <m:sSubSupPr>
                        <m:ctrlPr>
                          <a:rPr lang="zh-CN" altLang="zh-CN" i="1">
                            <a:latin typeface="Cambria Math" panose="02040503050406030204" pitchFamily="18" charset="0"/>
                          </a:rPr>
                        </m:ctrlPr>
                      </m:sSubSupPr>
                      <m:e>
                        <m:r>
                          <m:rPr>
                            <m:sty m:val="p"/>
                          </m:rPr>
                          <a:rPr lang="en-US" altLang="zh-CN" i="0" smtClean="0">
                            <a:latin typeface="Cambria Math" panose="02040503050406030204" pitchFamily="18" charset="0"/>
                          </a:rPr>
                          <m:t>y</m:t>
                        </m:r>
                      </m:e>
                      <m:sub>
                        <m:r>
                          <m:rPr>
                            <m:sty m:val="p"/>
                          </m:rPr>
                          <a:rPr lang="en-US" altLang="zh-CN" i="0" smtClean="0">
                            <a:latin typeface="Cambria Math" panose="02040503050406030204" pitchFamily="18" charset="0"/>
                          </a:rPr>
                          <m:t>t</m:t>
                        </m:r>
                      </m:sub>
                      <m:sup>
                        <m:sSub>
                          <m:sSubPr>
                            <m:ctrlPr>
                              <a:rPr lang="zh-CN" altLang="zh-CN" i="1">
                                <a:latin typeface="Cambria Math" panose="02040503050406030204" pitchFamily="18" charset="0"/>
                              </a:rPr>
                            </m:ctrlPr>
                          </m:sSubPr>
                          <m:e>
                            <m:r>
                              <m:rPr>
                                <m:sty m:val="p"/>
                              </m:rPr>
                              <a:rPr lang="en-US" altLang="zh-CN" i="0" smtClean="0">
                                <a:latin typeface="Cambria Math" panose="02040503050406030204" pitchFamily="18" charset="0"/>
                              </a:rPr>
                              <m:t>t</m:t>
                            </m:r>
                          </m:e>
                          <m:sub>
                            <m:r>
                              <m:rPr>
                                <m:sty m:val="p"/>
                              </m:rPr>
                              <a:rPr lang="en-US" altLang="zh-CN" i="0" smtClean="0">
                                <a:latin typeface="Cambria Math" panose="02040503050406030204" pitchFamily="18" charset="0"/>
                              </a:rPr>
                              <m:t>N</m:t>
                            </m:r>
                          </m:sub>
                        </m:sSub>
                      </m:sup>
                    </m:sSubSup>
                  </m:oMath>
                </a14:m>
                <a:r>
                  <a:rPr lang="zh-CN" altLang="zh-CN" dirty="0"/>
                  <a:t>的边际利率。</a:t>
                </a:r>
              </a:p>
              <a:p>
                <a:pPr lvl="1"/>
                <a:endParaRPr kumimoji="1" lang="zh-CN" altLang="en-US" dirty="0"/>
              </a:p>
            </p:txBody>
          </p:sp>
        </mc:Choice>
        <mc:Fallback xmlns="">
          <p:sp>
            <p:nvSpPr>
              <p:cNvPr id="3" name="内容占位符 2">
                <a:extLst>
                  <a:ext uri="{FF2B5EF4-FFF2-40B4-BE49-F238E27FC236}">
                    <a16:creationId xmlns:a16="http://schemas.microsoft.com/office/drawing/2014/main" id="{48BC5E16-0199-2C43-A4C6-92BC9F9D1B50}"/>
                  </a:ext>
                </a:extLst>
              </p:cNvPr>
              <p:cNvSpPr>
                <a:spLocks noGrp="1" noRot="1" noChangeAspect="1" noMove="1" noResize="1" noEditPoints="1" noAdjustHandles="1" noChangeArrowheads="1" noChangeShapeType="1" noTextEdit="1"/>
              </p:cNvSpPr>
              <p:nvPr>
                <p:ph idx="1"/>
              </p:nvPr>
            </p:nvSpPr>
            <p:spPr>
              <a:blipFill>
                <a:blip r:embed="rId2"/>
                <a:stretch>
                  <a:fillRect t="-1467" r="-772"/>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716B2CAE-CC94-7D40-84AF-AFCE59EC0B2C}"/>
              </a:ext>
            </a:extLst>
          </p:cNvPr>
          <p:cNvSpPr>
            <a:spLocks noGrp="1"/>
          </p:cNvSpPr>
          <p:nvPr>
            <p:ph type="sldNum" sz="quarter" idx="10"/>
          </p:nvPr>
        </p:nvSpPr>
        <p:spPr/>
        <p:txBody>
          <a:bodyPr/>
          <a:lstStyle/>
          <a:p>
            <a:pPr>
              <a:defRPr/>
            </a:pPr>
            <a:fld id="{923144D4-4537-FE42-A10B-59D0A9F39BA6}" type="slidenum">
              <a:rPr lang="zh-CN" altLang="en-US" smtClean="0"/>
              <a:pPr>
                <a:defRPr/>
              </a:pPr>
              <a:t>26</a:t>
            </a:fld>
            <a:endParaRPr lang="zh-CN" altLang="en-US"/>
          </a:p>
        </p:txBody>
      </p:sp>
    </p:spTree>
    <p:extLst>
      <p:ext uri="{BB962C8B-B14F-4D97-AF65-F5344CB8AC3E}">
        <p14:creationId xmlns:p14="http://schemas.microsoft.com/office/powerpoint/2010/main" val="608072719"/>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2128E6-F0C3-744C-8128-B2A2174B9ACC}"/>
              </a:ext>
            </a:extLst>
          </p:cNvPr>
          <p:cNvSpPr>
            <a:spLocks noGrp="1"/>
          </p:cNvSpPr>
          <p:nvPr>
            <p:ph type="title"/>
          </p:nvPr>
        </p:nvSpPr>
        <p:spPr/>
        <p:txBody>
          <a:bodyPr/>
          <a:lstStyle/>
          <a:p>
            <a:r>
              <a:rPr kumimoji="1" lang="zh-CN" altLang="en-US" dirty="0"/>
              <a:t>即期利率与到期收益率的差异</a:t>
            </a:r>
          </a:p>
        </p:txBody>
      </p:sp>
      <p:sp>
        <p:nvSpPr>
          <p:cNvPr id="3" name="内容占位符 2">
            <a:extLst>
              <a:ext uri="{FF2B5EF4-FFF2-40B4-BE49-F238E27FC236}">
                <a16:creationId xmlns:a16="http://schemas.microsoft.com/office/drawing/2014/main" id="{EE437E1D-A800-364D-98F1-637DE16ED13B}"/>
              </a:ext>
            </a:extLst>
          </p:cNvPr>
          <p:cNvSpPr>
            <a:spLocks noGrp="1"/>
          </p:cNvSpPr>
          <p:nvPr>
            <p:ph idx="1"/>
          </p:nvPr>
        </p:nvSpPr>
        <p:spPr/>
        <p:txBody>
          <a:bodyPr>
            <a:normAutofit fontScale="85000" lnSpcReduction="10000"/>
          </a:bodyPr>
          <a:lstStyle/>
          <a:p>
            <a:r>
              <a:rPr lang="zh-CN" altLang="zh-CN" dirty="0"/>
              <a:t>到期收益率最重要的本质是特定投资的平均年化回报率，而即期利率则是信用和期限匹配的现金流的合理贴现率，所以到期收益率可以用年金因子表达，而即期利率则用贴现因子表达</a:t>
            </a:r>
            <a:endParaRPr lang="en-US" altLang="zh-CN" dirty="0"/>
          </a:p>
          <a:p>
            <a:r>
              <a:rPr lang="zh-CN" altLang="zh-CN" dirty="0"/>
              <a:t>到期收益率是针对个体投资而言的，可以用于为特定投资报价、在具有可比性的条件下比较特定投资之间的相对投资价值、在一定条件下作为贴现率为特定投资定价；</a:t>
            </a:r>
            <a:r>
              <a:rPr lang="zh-CN" altLang="en-US" dirty="0"/>
              <a:t>即期利率</a:t>
            </a:r>
            <a:r>
              <a:rPr lang="zh-CN" altLang="zh-CN" dirty="0"/>
              <a:t>则更具有普适性，只要信用等级和期限匹配，都可以作为贴现率为现金流贴现定价，无论这一现金流来自什么投资项目，但即期利率并不适合用于报价和比较投资价值。</a:t>
            </a:r>
            <a:endParaRPr lang="en-US" altLang="zh-CN" dirty="0"/>
          </a:p>
          <a:p>
            <a:r>
              <a:rPr lang="zh-CN" altLang="zh-CN" dirty="0"/>
              <a:t>在实际中，最容易犯的错误是将特定债券的到期收益率当成对应期限的即期利率，为任意现金流贴现。</a:t>
            </a:r>
            <a:endParaRPr kumimoji="1" lang="zh-CN" altLang="en-US" dirty="0"/>
          </a:p>
        </p:txBody>
      </p:sp>
      <p:sp>
        <p:nvSpPr>
          <p:cNvPr id="4" name="灯片编号占位符 3">
            <a:extLst>
              <a:ext uri="{FF2B5EF4-FFF2-40B4-BE49-F238E27FC236}">
                <a16:creationId xmlns:a16="http://schemas.microsoft.com/office/drawing/2014/main" id="{AE2BA954-53CE-0C4C-AC09-3BA7CBB11387}"/>
              </a:ext>
            </a:extLst>
          </p:cNvPr>
          <p:cNvSpPr>
            <a:spLocks noGrp="1"/>
          </p:cNvSpPr>
          <p:nvPr>
            <p:ph type="sldNum" sz="quarter" idx="10"/>
          </p:nvPr>
        </p:nvSpPr>
        <p:spPr/>
        <p:txBody>
          <a:bodyPr/>
          <a:lstStyle/>
          <a:p>
            <a:pPr>
              <a:defRPr/>
            </a:pPr>
            <a:fld id="{923144D4-4537-FE42-A10B-59D0A9F39BA6}" type="slidenum">
              <a:rPr lang="zh-CN" altLang="en-US" smtClean="0"/>
              <a:pPr>
                <a:defRPr/>
              </a:pPr>
              <a:t>27</a:t>
            </a:fld>
            <a:endParaRPr lang="zh-CN" altLang="en-US"/>
          </a:p>
        </p:txBody>
      </p:sp>
    </p:spTree>
    <p:extLst>
      <p:ext uri="{BB962C8B-B14F-4D97-AF65-F5344CB8AC3E}">
        <p14:creationId xmlns:p14="http://schemas.microsoft.com/office/powerpoint/2010/main" val="480286558"/>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9434A7-F79A-EE42-9416-A47E7DBE6FD2}"/>
              </a:ext>
            </a:extLst>
          </p:cNvPr>
          <p:cNvSpPr>
            <a:spLocks noGrp="1"/>
          </p:cNvSpPr>
          <p:nvPr>
            <p:ph type="title"/>
          </p:nvPr>
        </p:nvSpPr>
        <p:spPr/>
        <p:txBody>
          <a:bodyPr/>
          <a:lstStyle/>
          <a:p>
            <a:r>
              <a:rPr kumimoji="1" lang="zh-CN" altLang="en-US" dirty="0"/>
              <a:t>远期利率的定义</a:t>
            </a:r>
          </a:p>
        </p:txBody>
      </p:sp>
      <p:sp>
        <p:nvSpPr>
          <p:cNvPr id="3" name="内容占位符 2">
            <a:extLst>
              <a:ext uri="{FF2B5EF4-FFF2-40B4-BE49-F238E27FC236}">
                <a16:creationId xmlns:a16="http://schemas.microsoft.com/office/drawing/2014/main" id="{EE811B5D-5D26-9F4D-96E1-6DDB5D36E6B8}"/>
              </a:ext>
            </a:extLst>
          </p:cNvPr>
          <p:cNvSpPr>
            <a:spLocks noGrp="1"/>
          </p:cNvSpPr>
          <p:nvPr>
            <p:ph idx="1"/>
          </p:nvPr>
        </p:nvSpPr>
        <p:spPr/>
        <p:txBody>
          <a:bodyPr/>
          <a:lstStyle/>
          <a:p>
            <a:r>
              <a:rPr lang="zh-CN" altLang="zh-CN" dirty="0"/>
              <a:t>远期利率是站在给定时刻来看的将来一定期间的利率。</a:t>
            </a:r>
            <a:endParaRPr lang="en-US" altLang="zh-CN" dirty="0"/>
          </a:p>
          <a:p>
            <a:endParaRPr kumimoji="1" lang="zh-CN" altLang="en-US" dirty="0"/>
          </a:p>
        </p:txBody>
      </p:sp>
      <p:sp>
        <p:nvSpPr>
          <p:cNvPr id="4" name="灯片编号占位符 3">
            <a:extLst>
              <a:ext uri="{FF2B5EF4-FFF2-40B4-BE49-F238E27FC236}">
                <a16:creationId xmlns:a16="http://schemas.microsoft.com/office/drawing/2014/main" id="{3B26467F-5B3F-DC44-BB85-5D45815F0F68}"/>
              </a:ext>
            </a:extLst>
          </p:cNvPr>
          <p:cNvSpPr>
            <a:spLocks noGrp="1"/>
          </p:cNvSpPr>
          <p:nvPr>
            <p:ph type="sldNum" sz="quarter" idx="10"/>
          </p:nvPr>
        </p:nvSpPr>
        <p:spPr/>
        <p:txBody>
          <a:bodyPr/>
          <a:lstStyle/>
          <a:p>
            <a:pPr>
              <a:defRPr/>
            </a:pPr>
            <a:fld id="{923144D4-4537-FE42-A10B-59D0A9F39BA6}" type="slidenum">
              <a:rPr lang="zh-CN" altLang="en-US" smtClean="0"/>
              <a:pPr>
                <a:defRPr/>
              </a:pPr>
              <a:t>28</a:t>
            </a:fld>
            <a:endParaRPr lang="zh-CN" altLang="en-US"/>
          </a:p>
        </p:txBody>
      </p:sp>
      <p:pic>
        <p:nvPicPr>
          <p:cNvPr id="5" name="图片 4">
            <a:extLst>
              <a:ext uri="{FF2B5EF4-FFF2-40B4-BE49-F238E27FC236}">
                <a16:creationId xmlns:a16="http://schemas.microsoft.com/office/drawing/2014/main" id="{3CCC96CC-39E7-0145-9846-CD2082615353}"/>
              </a:ext>
            </a:extLst>
          </p:cNvPr>
          <p:cNvPicPr>
            <a:picLocks noChangeAspect="1"/>
          </p:cNvPicPr>
          <p:nvPr/>
        </p:nvPicPr>
        <p:blipFill>
          <a:blip r:embed="rId2"/>
          <a:stretch>
            <a:fillRect/>
          </a:stretch>
        </p:blipFill>
        <p:spPr>
          <a:xfrm>
            <a:off x="835025" y="2441178"/>
            <a:ext cx="7543800" cy="2565400"/>
          </a:xfrm>
          <a:prstGeom prst="rect">
            <a:avLst/>
          </a:prstGeom>
        </p:spPr>
      </p:pic>
    </p:spTree>
    <p:extLst>
      <p:ext uri="{BB962C8B-B14F-4D97-AF65-F5344CB8AC3E}">
        <p14:creationId xmlns:p14="http://schemas.microsoft.com/office/powerpoint/2010/main" val="187737324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B7332CD-3854-A547-8757-3663963398A3}"/>
              </a:ext>
            </a:extLst>
          </p:cNvPr>
          <p:cNvSpPr>
            <a:spLocks noGrp="1"/>
          </p:cNvSpPr>
          <p:nvPr>
            <p:ph type="title"/>
          </p:nvPr>
        </p:nvSpPr>
        <p:spPr>
          <a:xfrm>
            <a:off x="684213" y="2492375"/>
            <a:ext cx="7772400" cy="1362075"/>
          </a:xfrm>
        </p:spPr>
        <p:txBody>
          <a:bodyPr/>
          <a:lstStyle/>
          <a:p>
            <a:pPr>
              <a:defRPr/>
            </a:pPr>
            <a:r>
              <a:rPr lang="zh-CN" altLang="en-US" dirty="0"/>
              <a:t>第一节</a:t>
            </a:r>
          </a:p>
        </p:txBody>
      </p:sp>
      <p:sp>
        <p:nvSpPr>
          <p:cNvPr id="24578" name="文本占位符 4">
            <a:extLst>
              <a:ext uri="{FF2B5EF4-FFF2-40B4-BE49-F238E27FC236}">
                <a16:creationId xmlns:a16="http://schemas.microsoft.com/office/drawing/2014/main" id="{BC8BCBEB-5BBF-6B4F-A189-7674AF6B4505}"/>
              </a:ext>
            </a:extLst>
          </p:cNvPr>
          <p:cNvSpPr>
            <a:spLocks noGrp="1" noChangeArrowheads="1"/>
          </p:cNvSpPr>
          <p:nvPr>
            <p:ph type="body" idx="1"/>
          </p:nvPr>
        </p:nvSpPr>
        <p:spPr>
          <a:xfrm>
            <a:off x="684213" y="4076700"/>
            <a:ext cx="7772400" cy="1500188"/>
          </a:xfrm>
        </p:spPr>
        <p:txBody>
          <a:bodyPr/>
          <a:lstStyle/>
          <a:p>
            <a:r>
              <a:rPr lang="zh-CN" altLang="en-US" dirty="0">
                <a:ea typeface="Adobe 楷体 Std R" panose="02020400000000000000" pitchFamily="18" charset="-128"/>
              </a:rPr>
              <a:t>货币的时间价值</a:t>
            </a:r>
          </a:p>
        </p:txBody>
      </p:sp>
      <p:sp>
        <p:nvSpPr>
          <p:cNvPr id="24579" name="灯片编号占位符 2">
            <a:extLst>
              <a:ext uri="{FF2B5EF4-FFF2-40B4-BE49-F238E27FC236}">
                <a16:creationId xmlns:a16="http://schemas.microsoft.com/office/drawing/2014/main" id="{CFA7DAA2-6785-5D40-B2BB-6DD362D15F3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02750E-DA8E-164A-BDE0-EAB339D3F664}" type="slidenum">
              <a:rPr lang="zh-CN" altLang="en-US" smtClean="0">
                <a:solidFill>
                  <a:srgbClr val="2A0015"/>
                </a:solidFill>
                <a:latin typeface="Adobe Jenson Pro Capt" panose="020A0503050201030203" pitchFamily="18" charset="0"/>
              </a:rPr>
              <a:pPr/>
              <a:t>2</a:t>
            </a:fld>
            <a:endParaRPr lang="zh-CN" altLang="en-US">
              <a:solidFill>
                <a:srgbClr val="2A0015"/>
              </a:solidFill>
              <a:latin typeface="Adobe Jenson Pro Capt" panose="020A0503050201030203" pitchFamily="18"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EF32A2-E8F7-AC4F-9ACD-B81C4362373D}"/>
              </a:ext>
            </a:extLst>
          </p:cNvPr>
          <p:cNvSpPr>
            <a:spLocks noGrp="1"/>
          </p:cNvSpPr>
          <p:nvPr>
            <p:ph type="title"/>
          </p:nvPr>
        </p:nvSpPr>
        <p:spPr/>
        <p:txBody>
          <a:bodyPr/>
          <a:lstStyle/>
          <a:p>
            <a:r>
              <a:rPr kumimoji="1" lang="zh-CN" altLang="en-US" dirty="0"/>
              <a:t>远期利率的计算</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EEB5DF78-E27D-7945-9438-B37CAABC7468}"/>
                  </a:ext>
                </a:extLst>
              </p:cNvPr>
              <p:cNvSpPr>
                <a:spLocks noGrp="1"/>
              </p:cNvSpPr>
              <p:nvPr>
                <p:ph idx="1"/>
              </p:nvPr>
            </p:nvSpPr>
            <p:spPr/>
            <p:txBody>
              <a:bodyPr/>
              <a:lstStyle/>
              <a:p>
                <a:r>
                  <a:rPr lang="zh-CN" altLang="zh-CN" dirty="0"/>
                  <a:t>远期利率的信息蕴含在即期利率期限结构中，由相应期限的即期利率决定。</a:t>
                </a:r>
              </a:p>
              <a:p>
                <a:pPr marL="0" indent="0" algn="ctr">
                  <a:buNone/>
                </a:pPr>
                <a14:m>
                  <m:oMath xmlns:m="http://schemas.openxmlformats.org/officeDocument/2006/math">
                    <m:sSubSup>
                      <m:sSubSupPr>
                        <m:ctrlPr>
                          <a:rPr lang="zh-CN" altLang="zh-CN" i="1" smtClean="0">
                            <a:latin typeface="Cambria Math" panose="02040503050406030204" pitchFamily="18" charset="0"/>
                          </a:rPr>
                        </m:ctrlPr>
                      </m:sSubSupPr>
                      <m:e>
                        <m:r>
                          <a:rPr lang="en-US" altLang="zh-CN" i="1">
                            <a:latin typeface="Cambria Math" panose="02040503050406030204" pitchFamily="18" charset="0"/>
                          </a:rPr>
                          <m:t>𝑅</m:t>
                        </m:r>
                      </m:e>
                      <m:sub>
                        <m:r>
                          <a:rPr lang="en-US" altLang="zh-CN" i="1">
                            <a:latin typeface="Cambria Math" panose="02040503050406030204" pitchFamily="18" charset="0"/>
                          </a:rPr>
                          <m:t>𝑡</m:t>
                        </m:r>
                      </m:sub>
                      <m:sup>
                        <m:r>
                          <a:rPr lang="en-US" altLang="zh-CN" i="1">
                            <a:latin typeface="Cambria Math" panose="02040503050406030204" pitchFamily="18" charset="0"/>
                          </a:rPr>
                          <m:t>𝑇</m:t>
                        </m:r>
                        <m:r>
                          <a:rPr lang="en-US" altLang="zh-CN" i="1">
                            <a:latin typeface="Cambria Math" panose="02040503050406030204" pitchFamily="18" charset="0"/>
                          </a:rPr>
                          <m:t>,</m:t>
                        </m:r>
                        <m:sSup>
                          <m:sSupPr>
                            <m:ctrlPr>
                              <a:rPr lang="zh-CN" altLang="zh-CN" i="1">
                                <a:latin typeface="Cambria Math" panose="02040503050406030204" pitchFamily="18" charset="0"/>
                              </a:rPr>
                            </m:ctrlPr>
                          </m:sSupPr>
                          <m:e>
                            <m:r>
                              <a:rPr lang="en-US" altLang="zh-CN" i="1">
                                <a:latin typeface="Cambria Math" panose="02040503050406030204" pitchFamily="18" charset="0"/>
                              </a:rPr>
                              <m:t>𝑇</m:t>
                            </m:r>
                          </m:e>
                          <m:sup>
                            <m:r>
                              <a:rPr lang="en-US" altLang="zh-CN" i="1">
                                <a:latin typeface="Cambria Math" panose="02040503050406030204" pitchFamily="18" charset="0"/>
                              </a:rPr>
                              <m:t>∗</m:t>
                            </m:r>
                          </m:sup>
                        </m:sSup>
                      </m:sup>
                    </m:sSubSup>
                    <m:r>
                      <a:rPr lang="en-US" altLang="zh-CN" i="1">
                        <a:latin typeface="Cambria Math" panose="02040503050406030204" pitchFamily="18" charset="0"/>
                      </a:rPr>
                      <m:t>=</m:t>
                    </m:r>
                    <m:f>
                      <m:fPr>
                        <m:ctrlPr>
                          <a:rPr lang="zh-CN" altLang="zh-CN" i="1">
                            <a:latin typeface="Cambria Math" panose="02040503050406030204" pitchFamily="18" charset="0"/>
                          </a:rPr>
                        </m:ctrlPr>
                      </m:fPr>
                      <m:num>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𝑅</m:t>
                            </m:r>
                          </m:e>
                          <m:sub>
                            <m:r>
                              <a:rPr lang="en-US" altLang="zh-CN" i="1">
                                <a:latin typeface="Cambria Math" panose="02040503050406030204" pitchFamily="18" charset="0"/>
                              </a:rPr>
                              <m:t>𝑡</m:t>
                            </m:r>
                          </m:sub>
                          <m:sup>
                            <m:sSup>
                              <m:sSupPr>
                                <m:ctrlPr>
                                  <a:rPr lang="zh-CN" altLang="zh-CN" i="1">
                                    <a:latin typeface="Cambria Math" panose="02040503050406030204" pitchFamily="18" charset="0"/>
                                  </a:rPr>
                                </m:ctrlPr>
                              </m:sSupPr>
                              <m:e>
                                <m:r>
                                  <a:rPr lang="en-US" altLang="zh-CN" i="1">
                                    <a:latin typeface="Cambria Math" panose="02040503050406030204" pitchFamily="18" charset="0"/>
                                  </a:rPr>
                                  <m:t>𝑇</m:t>
                                </m:r>
                              </m:e>
                              <m:sup>
                                <m:r>
                                  <a:rPr lang="en-US" altLang="zh-CN" i="1">
                                    <a:latin typeface="Cambria Math" panose="02040503050406030204" pitchFamily="18" charset="0"/>
                                  </a:rPr>
                                  <m:t>∗</m:t>
                                </m:r>
                              </m:sup>
                            </m:sSup>
                          </m:sup>
                        </m:sSubSup>
                        <m:r>
                          <a:rPr lang="en-US" altLang="zh-CN" i="1">
                            <a:latin typeface="Cambria Math" panose="02040503050406030204" pitchFamily="18" charset="0"/>
                          </a:rPr>
                          <m:t>∙(</m:t>
                        </m:r>
                        <m:sSup>
                          <m:sSupPr>
                            <m:ctrlPr>
                              <a:rPr lang="zh-CN" altLang="zh-CN" i="1">
                                <a:latin typeface="Cambria Math" panose="02040503050406030204" pitchFamily="18" charset="0"/>
                              </a:rPr>
                            </m:ctrlPr>
                          </m:sSupPr>
                          <m:e>
                            <m:r>
                              <a:rPr lang="en-US" altLang="zh-CN" i="1">
                                <a:latin typeface="Cambria Math" panose="02040503050406030204" pitchFamily="18" charset="0"/>
                              </a:rPr>
                              <m:t>𝑇</m:t>
                            </m:r>
                          </m:e>
                          <m:sup>
                            <m:r>
                              <a:rPr lang="en-US" altLang="zh-CN" i="1">
                                <a:latin typeface="Cambria Math" panose="02040503050406030204" pitchFamily="18" charset="0"/>
                              </a:rPr>
                              <m:t>∗</m:t>
                            </m:r>
                          </m:sup>
                        </m:sSup>
                        <m:r>
                          <a:rPr lang="en-US" altLang="zh-CN" i="1">
                            <a:latin typeface="Cambria Math" panose="02040503050406030204" pitchFamily="18" charset="0"/>
                          </a:rPr>
                          <m:t>−</m:t>
                        </m:r>
                        <m:r>
                          <a:rPr lang="en-US" altLang="zh-CN" i="1">
                            <a:latin typeface="Cambria Math" panose="02040503050406030204" pitchFamily="18" charset="0"/>
                          </a:rPr>
                          <m:t>𝑡</m:t>
                        </m:r>
                        <m:r>
                          <a:rPr lang="en-US" altLang="zh-CN" i="1">
                            <a:latin typeface="Cambria Math" panose="02040503050406030204" pitchFamily="18" charset="0"/>
                          </a:rPr>
                          <m:t>)</m:t>
                        </m:r>
                        <m:r>
                          <a:rPr lang="zh-CN" altLang="en-US" i="1">
                            <a:latin typeface="Cambria Math" panose="02040503050406030204" pitchFamily="18" charset="0"/>
                          </a:rPr>
                          <m:t>−</m:t>
                        </m:r>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𝑅</m:t>
                            </m:r>
                          </m:e>
                          <m:sub>
                            <m:r>
                              <a:rPr lang="en-US" altLang="zh-CN" i="1">
                                <a:latin typeface="Cambria Math" panose="02040503050406030204" pitchFamily="18" charset="0"/>
                              </a:rPr>
                              <m:t>𝑡</m:t>
                            </m:r>
                          </m:sub>
                          <m:sup>
                            <m:r>
                              <a:rPr lang="en-US" altLang="zh-CN" i="1">
                                <a:latin typeface="Cambria Math" panose="02040503050406030204" pitchFamily="18" charset="0"/>
                              </a:rPr>
                              <m:t>𝑇</m:t>
                            </m:r>
                          </m:sup>
                        </m:sSubSup>
                        <m:r>
                          <a:rPr lang="en-US" altLang="zh-CN" i="1">
                            <a:latin typeface="Cambria Math" panose="02040503050406030204" pitchFamily="18" charset="0"/>
                          </a:rPr>
                          <m:t>∙(</m:t>
                        </m:r>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r>
                          <a:rPr lang="en-US" altLang="zh-CN" i="1">
                            <a:latin typeface="Cambria Math" panose="02040503050406030204" pitchFamily="18" charset="0"/>
                          </a:rPr>
                          <m:t>)</m:t>
                        </m:r>
                      </m:num>
                      <m:den>
                        <m:sSup>
                          <m:sSupPr>
                            <m:ctrlPr>
                              <a:rPr lang="zh-CN" altLang="zh-CN" i="1">
                                <a:latin typeface="Cambria Math" panose="02040503050406030204" pitchFamily="18" charset="0"/>
                              </a:rPr>
                            </m:ctrlPr>
                          </m:sSupPr>
                          <m:e>
                            <m:r>
                              <a:rPr lang="en-US" altLang="zh-CN" i="1">
                                <a:latin typeface="Cambria Math" panose="02040503050406030204" pitchFamily="18" charset="0"/>
                              </a:rPr>
                              <m:t>𝑇</m:t>
                            </m:r>
                          </m:e>
                          <m:sup>
                            <m:r>
                              <a:rPr lang="en-US" altLang="zh-CN" i="1">
                                <a:latin typeface="Cambria Math" panose="02040503050406030204" pitchFamily="18" charset="0"/>
                              </a:rPr>
                              <m:t>∗</m:t>
                            </m:r>
                          </m:sup>
                        </m:sSup>
                        <m:r>
                          <a:rPr lang="en-US" altLang="zh-CN" i="1">
                            <a:latin typeface="Cambria Math" panose="02040503050406030204" pitchFamily="18" charset="0"/>
                          </a:rPr>
                          <m:t>−</m:t>
                        </m:r>
                        <m:r>
                          <a:rPr lang="en-US" altLang="zh-CN" i="1">
                            <a:latin typeface="Cambria Math" panose="02040503050406030204" pitchFamily="18" charset="0"/>
                          </a:rPr>
                          <m:t>𝑇</m:t>
                        </m:r>
                      </m:den>
                    </m:f>
                  </m:oMath>
                </a14:m>
                <a:r>
                  <a:rPr lang="zh-CN" altLang="zh-CN" dirty="0">
                    <a:effectLst/>
                  </a:rPr>
                  <a:t> </a:t>
                </a:r>
                <a:endParaRPr kumimoji="1" lang="zh-CN" altLang="en-US" dirty="0"/>
              </a:p>
            </p:txBody>
          </p:sp>
        </mc:Choice>
        <mc:Fallback xmlns="">
          <p:sp>
            <p:nvSpPr>
              <p:cNvPr id="3" name="内容占位符 2">
                <a:extLst>
                  <a:ext uri="{FF2B5EF4-FFF2-40B4-BE49-F238E27FC236}">
                    <a16:creationId xmlns:a16="http://schemas.microsoft.com/office/drawing/2014/main" id="{EEB5DF78-E27D-7945-9438-B37CAABC7468}"/>
                  </a:ext>
                </a:extLst>
              </p:cNvPr>
              <p:cNvSpPr>
                <a:spLocks noGrp="1" noRot="1" noChangeAspect="1" noMove="1" noResize="1" noEditPoints="1" noAdjustHandles="1" noChangeArrowheads="1" noChangeShapeType="1" noTextEdit="1"/>
              </p:cNvSpPr>
              <p:nvPr>
                <p:ph idx="1"/>
              </p:nvPr>
            </p:nvSpPr>
            <p:spPr>
              <a:blipFill>
                <a:blip r:embed="rId2"/>
                <a:stretch>
                  <a:fillRect t="-1467" r="-772"/>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49AE6571-0D10-A746-9540-1F68C3D9D8BE}"/>
              </a:ext>
            </a:extLst>
          </p:cNvPr>
          <p:cNvSpPr>
            <a:spLocks noGrp="1"/>
          </p:cNvSpPr>
          <p:nvPr>
            <p:ph type="sldNum" sz="quarter" idx="10"/>
          </p:nvPr>
        </p:nvSpPr>
        <p:spPr/>
        <p:txBody>
          <a:bodyPr/>
          <a:lstStyle/>
          <a:p>
            <a:pPr>
              <a:defRPr/>
            </a:pPr>
            <a:fld id="{923144D4-4537-FE42-A10B-59D0A9F39BA6}" type="slidenum">
              <a:rPr lang="zh-CN" altLang="en-US" smtClean="0"/>
              <a:pPr>
                <a:defRPr/>
              </a:pPr>
              <a:t>29</a:t>
            </a:fld>
            <a:endParaRPr lang="zh-CN" altLang="en-US"/>
          </a:p>
        </p:txBody>
      </p:sp>
    </p:spTree>
    <p:extLst>
      <p:ext uri="{BB962C8B-B14F-4D97-AF65-F5344CB8AC3E}">
        <p14:creationId xmlns:p14="http://schemas.microsoft.com/office/powerpoint/2010/main" val="151479544"/>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3C25F8-1074-6747-8B1E-7447A83FAAC7}"/>
              </a:ext>
            </a:extLst>
          </p:cNvPr>
          <p:cNvSpPr>
            <a:spLocks noGrp="1"/>
          </p:cNvSpPr>
          <p:nvPr>
            <p:ph type="title"/>
          </p:nvPr>
        </p:nvSpPr>
        <p:spPr/>
        <p:txBody>
          <a:bodyPr/>
          <a:lstStyle/>
          <a:p>
            <a:r>
              <a:rPr lang="zh-CN" altLang="zh-CN" dirty="0"/>
              <a:t>远期利率的分析与讨论</a:t>
            </a:r>
            <a:endParaRPr kumimoji="1"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11BA2734-4DEA-9C40-B9AF-AFE896693AF3}"/>
                  </a:ext>
                </a:extLst>
              </p:cNvPr>
              <p:cNvSpPr>
                <a:spLocks noGrp="1"/>
              </p:cNvSpPr>
              <p:nvPr>
                <p:ph idx="1"/>
              </p:nvPr>
            </p:nvSpPr>
            <p:spPr/>
            <p:txBody>
              <a:bodyPr>
                <a:normAutofit fontScale="92500" lnSpcReduction="20000"/>
              </a:bodyPr>
              <a:lstStyle/>
              <a:p>
                <a:r>
                  <a:rPr lang="zh-CN" altLang="zh-CN" dirty="0"/>
                  <a:t>远期利率</a:t>
                </a:r>
                <a:r>
                  <a:rPr lang="zh-CN" altLang="en-US" dirty="0"/>
                  <a:t>不</a:t>
                </a:r>
                <a:r>
                  <a:rPr lang="zh-CN" altLang="zh-CN" dirty="0"/>
                  <a:t>是未来的利率 </a:t>
                </a:r>
                <a:endParaRPr lang="en-US" altLang="zh-CN" dirty="0"/>
              </a:p>
              <a:p>
                <a:r>
                  <a:rPr lang="zh-CN" altLang="zh-CN" dirty="0"/>
                  <a:t>远期利率</a:t>
                </a:r>
                <a:r>
                  <a:rPr lang="zh-CN" altLang="en-US" dirty="0"/>
                  <a:t>不是</a:t>
                </a:r>
                <a:r>
                  <a:rPr lang="zh-CN" altLang="zh-CN" dirty="0"/>
                  <a:t>当前时刻对未来即期利率的预期</a:t>
                </a:r>
                <a:endParaRPr lang="en-US" altLang="zh-CN" dirty="0"/>
              </a:p>
              <a:p>
                <a:r>
                  <a:rPr lang="zh-CN" altLang="zh-CN" dirty="0"/>
                  <a:t>远期利率是即期利率中隐含的关于未来即期利率预期和风险溢酬的信息</a:t>
                </a:r>
                <a:endParaRPr lang="en-US" altLang="zh-CN" dirty="0"/>
              </a:p>
              <a:p>
                <a:r>
                  <a:rPr lang="zh-CN" altLang="zh-CN" dirty="0"/>
                  <a:t>即期利率是远期利率的一个特例</a:t>
                </a:r>
                <a:endParaRPr lang="en-US" altLang="zh-CN" dirty="0"/>
              </a:p>
              <a:p>
                <a:r>
                  <a:rPr lang="zh-CN" altLang="zh-CN" dirty="0"/>
                  <a:t>长期即期利率可以视为短期即期利率和远期利率的加权平均</a:t>
                </a:r>
                <a:endParaRPr lang="en-US" altLang="zh-CN" dirty="0"/>
              </a:p>
              <a:p>
                <a:r>
                  <a:rPr lang="zh-CN" altLang="zh-CN" dirty="0"/>
                  <a:t>无论上升还是下降，到期收益率变动得最慢，远期利率变动得最快。</a:t>
                </a:r>
                <a:endParaRPr lang="en-US" altLang="zh-CN" dirty="0"/>
              </a:p>
              <a:p>
                <a:r>
                  <a:rPr lang="zh-CN" altLang="zh-CN" dirty="0"/>
                  <a:t>远期利率与贴现因子 </a:t>
                </a:r>
                <a:endParaRPr lang="en-US" altLang="zh-CN" dirty="0"/>
              </a:p>
              <a:p>
                <a:pPr marL="0" indent="0" algn="ctr">
                  <a:buNone/>
                </a:pPr>
                <a14:m>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𝑅</m:t>
                        </m:r>
                      </m:e>
                      <m:sub>
                        <m:r>
                          <a:rPr lang="en-US" altLang="zh-CN" i="1">
                            <a:latin typeface="Cambria Math" panose="02040503050406030204" pitchFamily="18" charset="0"/>
                          </a:rPr>
                          <m:t>𝑡</m:t>
                        </m:r>
                      </m:sub>
                      <m:sup>
                        <m:r>
                          <a:rPr lang="en-US" altLang="zh-CN" i="1">
                            <a:latin typeface="Cambria Math" panose="02040503050406030204" pitchFamily="18" charset="0"/>
                          </a:rPr>
                          <m:t>𝑇</m:t>
                        </m:r>
                        <m:r>
                          <a:rPr lang="en-US" altLang="zh-CN" i="1">
                            <a:latin typeface="Cambria Math" panose="02040503050406030204" pitchFamily="18" charset="0"/>
                          </a:rPr>
                          <m:t>,</m:t>
                        </m:r>
                        <m:sSup>
                          <m:sSupPr>
                            <m:ctrlPr>
                              <a:rPr lang="zh-CN" altLang="zh-CN" i="1">
                                <a:latin typeface="Cambria Math" panose="02040503050406030204" pitchFamily="18" charset="0"/>
                              </a:rPr>
                            </m:ctrlPr>
                          </m:sSupPr>
                          <m:e>
                            <m:r>
                              <a:rPr lang="en-US" altLang="zh-CN" i="1">
                                <a:latin typeface="Cambria Math" panose="02040503050406030204" pitchFamily="18" charset="0"/>
                              </a:rPr>
                              <m:t>𝑇</m:t>
                            </m:r>
                          </m:e>
                          <m:sup>
                            <m:r>
                              <a:rPr lang="en-US" altLang="zh-CN" i="1">
                                <a:latin typeface="Cambria Math" panose="02040503050406030204" pitchFamily="18" charset="0"/>
                              </a:rPr>
                              <m:t>∗</m:t>
                            </m:r>
                          </m:sup>
                        </m:sSup>
                      </m:sup>
                    </m:sSubSup>
                    <m:r>
                      <a:rPr lang="en-US" altLang="zh-CN" i="1">
                        <a:latin typeface="Cambria Math" panose="02040503050406030204" pitchFamily="18" charset="0"/>
                      </a:rPr>
                      <m:t>=</m:t>
                    </m:r>
                    <m:f>
                      <m:fPr>
                        <m:ctrlPr>
                          <a:rPr lang="zh-CN" altLang="zh-CN" i="1">
                            <a:latin typeface="Cambria Math" panose="02040503050406030204" pitchFamily="18" charset="0"/>
                          </a:rPr>
                        </m:ctrlPr>
                      </m:fPr>
                      <m:num>
                        <m:r>
                          <a:rPr lang="en-US" altLang="zh-CN" i="1">
                            <a:latin typeface="Cambria Math" panose="02040503050406030204" pitchFamily="18" charset="0"/>
                          </a:rPr>
                          <m:t>𝑙𝑛</m:t>
                        </m:r>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𝐵</m:t>
                            </m:r>
                          </m:e>
                          <m:sub>
                            <m:r>
                              <a:rPr lang="en-US" altLang="zh-CN" i="1">
                                <a:latin typeface="Cambria Math" panose="02040503050406030204" pitchFamily="18" charset="0"/>
                              </a:rPr>
                              <m:t>𝑡</m:t>
                            </m:r>
                          </m:sub>
                          <m:sup>
                            <m:r>
                              <a:rPr lang="en-US" altLang="zh-CN" i="1">
                                <a:latin typeface="Cambria Math" panose="02040503050406030204" pitchFamily="18" charset="0"/>
                              </a:rPr>
                              <m:t>𝑇</m:t>
                            </m:r>
                          </m:sup>
                        </m:sSubSup>
                        <m:r>
                          <a:rPr lang="en-US" altLang="zh-CN" i="1">
                            <a:latin typeface="Cambria Math" panose="02040503050406030204" pitchFamily="18" charset="0"/>
                          </a:rPr>
                          <m:t>−</m:t>
                        </m:r>
                        <m:r>
                          <a:rPr lang="en-US" altLang="zh-CN" i="1">
                            <a:latin typeface="Cambria Math" panose="02040503050406030204" pitchFamily="18" charset="0"/>
                          </a:rPr>
                          <m:t>𝑙𝑛</m:t>
                        </m:r>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𝐵</m:t>
                            </m:r>
                          </m:e>
                          <m:sub>
                            <m:r>
                              <a:rPr lang="en-US" altLang="zh-CN" i="1">
                                <a:latin typeface="Cambria Math" panose="02040503050406030204" pitchFamily="18" charset="0"/>
                              </a:rPr>
                              <m:t>𝑡</m:t>
                            </m:r>
                          </m:sub>
                          <m:sup>
                            <m:sSup>
                              <m:sSupPr>
                                <m:ctrlPr>
                                  <a:rPr lang="zh-CN" altLang="zh-CN" i="1">
                                    <a:latin typeface="Cambria Math" panose="02040503050406030204" pitchFamily="18" charset="0"/>
                                  </a:rPr>
                                </m:ctrlPr>
                              </m:sSupPr>
                              <m:e>
                                <m:r>
                                  <a:rPr lang="en-US" altLang="zh-CN" i="1">
                                    <a:latin typeface="Cambria Math" panose="02040503050406030204" pitchFamily="18" charset="0"/>
                                  </a:rPr>
                                  <m:t>𝑇</m:t>
                                </m:r>
                              </m:e>
                              <m:sup>
                                <m:r>
                                  <a:rPr lang="en-US" altLang="zh-CN" i="1">
                                    <a:latin typeface="Cambria Math" panose="02040503050406030204" pitchFamily="18" charset="0"/>
                                  </a:rPr>
                                  <m:t>∗</m:t>
                                </m:r>
                              </m:sup>
                            </m:sSup>
                          </m:sup>
                        </m:sSubSup>
                      </m:num>
                      <m:den>
                        <m:sSup>
                          <m:sSupPr>
                            <m:ctrlPr>
                              <a:rPr lang="zh-CN" altLang="zh-CN" i="1">
                                <a:latin typeface="Cambria Math" panose="02040503050406030204" pitchFamily="18" charset="0"/>
                              </a:rPr>
                            </m:ctrlPr>
                          </m:sSupPr>
                          <m:e>
                            <m:r>
                              <a:rPr lang="en-US" altLang="zh-CN" i="1">
                                <a:latin typeface="Cambria Math" panose="02040503050406030204" pitchFamily="18" charset="0"/>
                              </a:rPr>
                              <m:t>𝑇</m:t>
                            </m:r>
                          </m:e>
                          <m:sup>
                            <m:r>
                              <a:rPr lang="en-US" altLang="zh-CN" i="1">
                                <a:latin typeface="Cambria Math" panose="02040503050406030204" pitchFamily="18" charset="0"/>
                              </a:rPr>
                              <m:t>∗</m:t>
                            </m:r>
                          </m:sup>
                        </m:sSup>
                        <m:r>
                          <a:rPr lang="en-US" altLang="zh-CN" i="1">
                            <a:latin typeface="Cambria Math" panose="02040503050406030204" pitchFamily="18" charset="0"/>
                          </a:rPr>
                          <m:t>−</m:t>
                        </m:r>
                        <m:r>
                          <a:rPr lang="en-US" altLang="zh-CN" i="1">
                            <a:latin typeface="Cambria Math" panose="02040503050406030204" pitchFamily="18" charset="0"/>
                          </a:rPr>
                          <m:t>𝑇</m:t>
                        </m:r>
                      </m:den>
                    </m:f>
                  </m:oMath>
                </a14:m>
                <a:r>
                  <a:rPr lang="zh-CN" altLang="zh-CN" dirty="0">
                    <a:effectLst/>
                  </a:rPr>
                  <a:t> </a:t>
                </a:r>
                <a:endParaRPr kumimoji="1" lang="zh-CN" altLang="en-US" dirty="0"/>
              </a:p>
            </p:txBody>
          </p:sp>
        </mc:Choice>
        <mc:Fallback xmlns="">
          <p:sp>
            <p:nvSpPr>
              <p:cNvPr id="3" name="内容占位符 2">
                <a:extLst>
                  <a:ext uri="{FF2B5EF4-FFF2-40B4-BE49-F238E27FC236}">
                    <a16:creationId xmlns:a16="http://schemas.microsoft.com/office/drawing/2014/main" id="{11BA2734-4DEA-9C40-B9AF-AFE896693AF3}"/>
                  </a:ext>
                </a:extLst>
              </p:cNvPr>
              <p:cNvSpPr>
                <a:spLocks noGrp="1" noRot="1" noChangeAspect="1" noMove="1" noResize="1" noEditPoints="1" noAdjustHandles="1" noChangeArrowheads="1" noChangeShapeType="1" noTextEdit="1"/>
              </p:cNvSpPr>
              <p:nvPr>
                <p:ph idx="1"/>
              </p:nvPr>
            </p:nvSpPr>
            <p:spPr>
              <a:blipFill>
                <a:blip r:embed="rId2"/>
                <a:stretch>
                  <a:fillRect t="-2689"/>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795DEE7D-082A-9340-9CF4-54C2DD1C5AF8}"/>
              </a:ext>
            </a:extLst>
          </p:cNvPr>
          <p:cNvSpPr>
            <a:spLocks noGrp="1"/>
          </p:cNvSpPr>
          <p:nvPr>
            <p:ph type="sldNum" sz="quarter" idx="10"/>
          </p:nvPr>
        </p:nvSpPr>
        <p:spPr/>
        <p:txBody>
          <a:bodyPr/>
          <a:lstStyle/>
          <a:p>
            <a:pPr>
              <a:defRPr/>
            </a:pPr>
            <a:fld id="{923144D4-4537-FE42-A10B-59D0A9F39BA6}" type="slidenum">
              <a:rPr lang="zh-CN" altLang="en-US" smtClean="0"/>
              <a:pPr>
                <a:defRPr/>
              </a:pPr>
              <a:t>30</a:t>
            </a:fld>
            <a:endParaRPr lang="zh-CN" altLang="en-US"/>
          </a:p>
        </p:txBody>
      </p:sp>
    </p:spTree>
    <p:extLst>
      <p:ext uri="{BB962C8B-B14F-4D97-AF65-F5344CB8AC3E}">
        <p14:creationId xmlns:p14="http://schemas.microsoft.com/office/powerpoint/2010/main" val="2365678514"/>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E0C391C-7144-524C-9603-E51C88895CAB}"/>
              </a:ext>
            </a:extLst>
          </p:cNvPr>
          <p:cNvSpPr>
            <a:spLocks noGrp="1"/>
          </p:cNvSpPr>
          <p:nvPr>
            <p:ph type="title"/>
          </p:nvPr>
        </p:nvSpPr>
        <p:spPr/>
        <p:txBody>
          <a:bodyPr/>
          <a:lstStyle/>
          <a:p>
            <a:r>
              <a:rPr lang="zh-CN" altLang="en-US" dirty="0"/>
              <a:t>终值</a:t>
            </a:r>
          </a:p>
        </p:txBody>
      </p:sp>
      <mc:AlternateContent xmlns:mc="http://schemas.openxmlformats.org/markup-compatibility/2006" xmlns:a14="http://schemas.microsoft.com/office/drawing/2010/main">
        <mc:Choice Requires="a14">
          <p:sp>
            <p:nvSpPr>
              <p:cNvPr id="6" name="内容占位符 5">
                <a:extLst>
                  <a:ext uri="{FF2B5EF4-FFF2-40B4-BE49-F238E27FC236}">
                    <a16:creationId xmlns:a16="http://schemas.microsoft.com/office/drawing/2014/main" id="{139D5217-9189-964A-A6D9-8D1BCFA08EDA}"/>
                  </a:ext>
                </a:extLst>
              </p:cNvPr>
              <p:cNvSpPr>
                <a:spLocks noGrp="1"/>
              </p:cNvSpPr>
              <p:nvPr>
                <p:ph idx="1"/>
              </p:nvPr>
            </p:nvSpPr>
            <p:spPr/>
            <p:txBody>
              <a:bodyPr>
                <a:normAutofit fontScale="92500" lnSpcReduction="10000"/>
              </a:bodyPr>
              <a:lstStyle/>
              <a:p>
                <a:pPr>
                  <a:spcAft>
                    <a:spcPts val="600"/>
                  </a:spcAft>
                </a:pPr>
                <a:r>
                  <a:rPr lang="zh-CN" altLang="zh-CN" dirty="0"/>
                  <a:t>终值（</a:t>
                </a:r>
                <a:r>
                  <a:rPr lang="en-US" altLang="zh-CN" dirty="0"/>
                  <a:t>future value</a:t>
                </a:r>
                <a:r>
                  <a:rPr lang="zh-CN" altLang="zh-CN" dirty="0"/>
                  <a:t>）是今天的投资在未来某个时点上的价值</a:t>
                </a:r>
                <a:endParaRPr lang="en-US" altLang="zh-CN" dirty="0"/>
              </a:p>
              <a:p>
                <a:pPr marL="0" indent="0">
                  <a:spcAft>
                    <a:spcPts val="600"/>
                  </a:spcAft>
                  <a:buNone/>
                </a:pPr>
                <a:r>
                  <a:rPr lang="zh-CN" altLang="en-US" sz="2400" b="0" dirty="0"/>
                  <a:t>                                               </a:t>
                </a:r>
                <a14:m>
                  <m:oMath xmlns:m="http://schemas.openxmlformats.org/officeDocument/2006/math">
                    <m:r>
                      <a:rPr lang="zh-CN" altLang="en-US" sz="2400" b="0" i="1" smtClean="0">
                        <a:latin typeface="Cambria Math" panose="02040503050406030204" pitchFamily="18" charset="0"/>
                      </a:rPr>
                      <m:t>    </m:t>
                    </m:r>
                    <m:r>
                      <a:rPr lang="en-US" altLang="zh-CN" sz="2400" i="1">
                        <a:latin typeface="Cambria Math" panose="02040503050406030204" pitchFamily="18" charset="0"/>
                      </a:rPr>
                      <m:t>𝐹𝑉</m:t>
                    </m:r>
                    <m:r>
                      <a:rPr lang="en-US" altLang="zh-CN" sz="2400" i="1">
                        <a:latin typeface="Cambria Math" panose="02040503050406030204" pitchFamily="18" charset="0"/>
                      </a:rPr>
                      <m:t>=</m:t>
                    </m:r>
                    <m:r>
                      <a:rPr lang="en-US" altLang="zh-CN" sz="2400" i="1">
                        <a:latin typeface="Cambria Math" panose="02040503050406030204" pitchFamily="18" charset="0"/>
                      </a:rPr>
                      <m:t>𝑃𝑉</m:t>
                    </m:r>
                    <m:r>
                      <a:rPr lang="en-US" altLang="zh-CN" sz="2400" i="1">
                        <a:latin typeface="Cambria Math" panose="02040503050406030204" pitchFamily="18" charset="0"/>
                      </a:rPr>
                      <m:t>∙</m:t>
                    </m:r>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(1+</m:t>
                        </m:r>
                        <m:r>
                          <a:rPr lang="en-US" altLang="zh-CN" sz="2400" i="1">
                            <a:latin typeface="Cambria Math" panose="02040503050406030204" pitchFamily="18" charset="0"/>
                          </a:rPr>
                          <m:t>𝑅</m:t>
                        </m:r>
                        <m:r>
                          <a:rPr lang="en-US" altLang="zh-CN" sz="2400" i="1">
                            <a:latin typeface="Cambria Math" panose="02040503050406030204" pitchFamily="18" charset="0"/>
                          </a:rPr>
                          <m:t>)</m:t>
                        </m:r>
                      </m:e>
                      <m:sup>
                        <m:r>
                          <a:rPr lang="en-US" altLang="zh-CN" sz="2400" i="1">
                            <a:latin typeface="Cambria Math" panose="02040503050406030204" pitchFamily="18" charset="0"/>
                          </a:rPr>
                          <m:t>𝑁</m:t>
                        </m:r>
                      </m:sup>
                    </m:sSup>
                  </m:oMath>
                </a14:m>
                <a:r>
                  <a:rPr lang="zh-CN" altLang="zh-CN" sz="2400" dirty="0">
                    <a:effectLst/>
                  </a:rPr>
                  <a:t> </a:t>
                </a:r>
                <a:endParaRPr lang="en-US" altLang="zh-CN" sz="2400" dirty="0">
                  <a:effectLst/>
                </a:endParaRPr>
              </a:p>
              <a:p>
                <a:pPr>
                  <a:spcAft>
                    <a:spcPts val="600"/>
                  </a:spcAft>
                </a:pPr>
                <a:r>
                  <a:rPr lang="zh-CN" altLang="zh-CN" dirty="0"/>
                  <a:t>在其他条件相同时，初值越高，投资期限越长，利率越高，终值越大</a:t>
                </a:r>
              </a:p>
              <a:p>
                <a:pPr>
                  <a:spcAft>
                    <a:spcPts val="600"/>
                  </a:spcAft>
                </a:pPr>
                <a:r>
                  <a:rPr lang="zh-CN" altLang="zh-CN" dirty="0"/>
                  <a:t>同样的投资期限，如果计息期数（</a:t>
                </a:r>
                <a14:m>
                  <m:oMath xmlns:m="http://schemas.openxmlformats.org/officeDocument/2006/math">
                    <m:r>
                      <a:rPr lang="en-US" altLang="zh-CN" i="1">
                        <a:latin typeface="Cambria Math" panose="02040503050406030204" pitchFamily="18" charset="0"/>
                      </a:rPr>
                      <m:t>𝑁</m:t>
                    </m:r>
                  </m:oMath>
                </a14:m>
                <a:r>
                  <a:rPr lang="zh-CN" altLang="zh-CN" dirty="0"/>
                  <a:t>）不同，计息频率就不一样，即使年化利率（每年的利率）相等，终值也将不同</a:t>
                </a:r>
                <a:r>
                  <a:rPr lang="zh-CN" altLang="zh-CN" dirty="0">
                    <a:effectLst/>
                  </a:rPr>
                  <a:t> </a:t>
                </a:r>
                <a:endParaRPr lang="en-US" altLang="zh-CN" dirty="0">
                  <a:effectLst/>
                </a:endParaRPr>
              </a:p>
              <a:p>
                <a:pPr>
                  <a:spcAft>
                    <a:spcPts val="600"/>
                  </a:spcAft>
                </a:pPr>
                <a:r>
                  <a:rPr lang="zh-CN" altLang="zh-CN" dirty="0"/>
                  <a:t>金融市场的利率报价惯例是报出年比例利率（</a:t>
                </a:r>
                <a:r>
                  <a:rPr lang="en-US" altLang="zh-CN" dirty="0"/>
                  <a:t>annual percentage rate, APR</a:t>
                </a:r>
                <a:r>
                  <a:rPr lang="zh-CN" altLang="zh-CN" dirty="0"/>
                  <a:t>），</a:t>
                </a:r>
                <a:r>
                  <a:rPr lang="zh-CN" altLang="en-US" dirty="0"/>
                  <a:t>而非</a:t>
                </a:r>
                <a:r>
                  <a:rPr lang="zh-CN" altLang="zh-CN" dirty="0"/>
                  <a:t>实际年收益率（</a:t>
                </a:r>
                <a:r>
                  <a:rPr lang="en-US" altLang="zh-CN" dirty="0"/>
                  <a:t>annual effective yield, AEY</a:t>
                </a:r>
                <a:r>
                  <a:rPr lang="zh-CN" altLang="zh-CN" dirty="0"/>
                  <a:t>） </a:t>
                </a:r>
                <a:endParaRPr lang="zh-CN" altLang="en-US" dirty="0"/>
              </a:p>
            </p:txBody>
          </p:sp>
        </mc:Choice>
        <mc:Fallback xmlns="">
          <p:sp>
            <p:nvSpPr>
              <p:cNvPr id="6" name="内容占位符 5">
                <a:extLst>
                  <a:ext uri="{FF2B5EF4-FFF2-40B4-BE49-F238E27FC236}">
                    <a16:creationId xmlns:a16="http://schemas.microsoft.com/office/drawing/2014/main" id="{139D5217-9189-964A-A6D9-8D1BCFA08EDA}"/>
                  </a:ext>
                </a:extLst>
              </p:cNvPr>
              <p:cNvSpPr>
                <a:spLocks noGrp="1" noRot="1" noChangeAspect="1" noMove="1" noResize="1" noEditPoints="1" noAdjustHandles="1" noChangeArrowheads="1" noChangeShapeType="1" noTextEdit="1"/>
              </p:cNvSpPr>
              <p:nvPr>
                <p:ph idx="1"/>
              </p:nvPr>
            </p:nvSpPr>
            <p:spPr>
              <a:blipFill>
                <a:blip r:embed="rId2"/>
                <a:stretch>
                  <a:fillRect t="-1956"/>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BCD8B35C-104D-8F4F-AC90-74BDBA54F2F8}"/>
              </a:ext>
            </a:extLst>
          </p:cNvPr>
          <p:cNvSpPr>
            <a:spLocks noGrp="1"/>
          </p:cNvSpPr>
          <p:nvPr>
            <p:ph type="sldNum" sz="quarter" idx="10"/>
          </p:nvPr>
        </p:nvSpPr>
        <p:spPr/>
        <p:txBody>
          <a:bodyPr/>
          <a:lstStyle/>
          <a:p>
            <a:pPr>
              <a:defRPr/>
            </a:pPr>
            <a:fld id="{2A5BFC33-41C1-D84C-9298-82D78BC1CEA4}" type="slidenum">
              <a:rPr lang="zh-CN" altLang="en-US" smtClean="0"/>
              <a:pPr>
                <a:defRPr/>
              </a:pPr>
              <a:t>3</a:t>
            </a:fld>
            <a:endParaRPr lang="zh-CN" altLang="en-US"/>
          </a:p>
        </p:txBody>
      </p:sp>
    </p:spTree>
    <p:extLst>
      <p:ext uri="{BB962C8B-B14F-4D97-AF65-F5344CB8AC3E}">
        <p14:creationId xmlns:p14="http://schemas.microsoft.com/office/powerpoint/2010/main" val="331054765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6A5226-118D-4341-BFE6-ED262AAABAE8}"/>
              </a:ext>
            </a:extLst>
          </p:cNvPr>
          <p:cNvSpPr>
            <a:spLocks noGrp="1"/>
          </p:cNvSpPr>
          <p:nvPr>
            <p:ph type="title"/>
          </p:nvPr>
        </p:nvSpPr>
        <p:spPr/>
        <p:txBody>
          <a:bodyPr/>
          <a:lstStyle/>
          <a:p>
            <a:r>
              <a:rPr kumimoji="1" lang="zh-CN" altLang="en-US" dirty="0"/>
              <a:t>现值</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36CE42E7-AA13-E24A-BD35-E8B74F2B847C}"/>
                  </a:ext>
                </a:extLst>
              </p:cNvPr>
              <p:cNvSpPr>
                <a:spLocks noGrp="1"/>
              </p:cNvSpPr>
              <p:nvPr>
                <p:ph idx="1"/>
              </p:nvPr>
            </p:nvSpPr>
            <p:spPr/>
            <p:txBody>
              <a:bodyPr/>
              <a:lstStyle/>
              <a:p>
                <a:pPr>
                  <a:spcAft>
                    <a:spcPts val="600"/>
                  </a:spcAft>
                </a:pPr>
                <a:r>
                  <a:rPr lang="zh-CN" altLang="zh-CN" dirty="0"/>
                  <a:t>现值（</a:t>
                </a:r>
                <a:r>
                  <a:rPr lang="en-US" altLang="zh-CN" dirty="0"/>
                  <a:t>present value</a:t>
                </a:r>
                <a:r>
                  <a:rPr lang="zh-CN" altLang="zh-CN" dirty="0"/>
                  <a:t>）则是未来某个时点的一定量金额在今天的价值。 </a:t>
                </a:r>
                <a:endParaRPr lang="en-US" altLang="zh-CN" dirty="0"/>
              </a:p>
              <a:p>
                <a:pPr marL="0" indent="0" algn="ctr">
                  <a:spcAft>
                    <a:spcPts val="600"/>
                  </a:spcAft>
                  <a:buNone/>
                </a:pPr>
                <a14:m>
                  <m:oMath xmlns:m="http://schemas.openxmlformats.org/officeDocument/2006/math">
                    <m:r>
                      <a:rPr lang="en-US" altLang="zh-CN" sz="2400" i="1">
                        <a:latin typeface="Cambria Math" panose="02040503050406030204" pitchFamily="18" charset="0"/>
                      </a:rPr>
                      <m:t>𝑃𝑉</m:t>
                    </m:r>
                    <m:r>
                      <a:rPr lang="en-US" altLang="zh-CN" sz="2400" i="1">
                        <a:latin typeface="Cambria Math" panose="02040503050406030204" pitchFamily="18" charset="0"/>
                      </a:rPr>
                      <m:t>=</m:t>
                    </m:r>
                    <m:f>
                      <m:fPr>
                        <m:ctrlPr>
                          <a:rPr lang="zh-CN" altLang="zh-CN" sz="2400" i="1">
                            <a:latin typeface="Cambria Math" panose="02040503050406030204" pitchFamily="18" charset="0"/>
                          </a:rPr>
                        </m:ctrlPr>
                      </m:fPr>
                      <m:num>
                        <m:r>
                          <a:rPr lang="en-US" altLang="zh-CN" sz="2400" i="1">
                            <a:latin typeface="Cambria Math" panose="02040503050406030204" pitchFamily="18" charset="0"/>
                          </a:rPr>
                          <m:t>𝐹𝑉</m:t>
                        </m:r>
                      </m:num>
                      <m:den>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(1+</m:t>
                            </m:r>
                            <m:r>
                              <a:rPr lang="en-US" altLang="zh-CN" sz="2400" i="1">
                                <a:latin typeface="Cambria Math" panose="02040503050406030204" pitchFamily="18" charset="0"/>
                              </a:rPr>
                              <m:t>𝑅</m:t>
                            </m:r>
                            <m:r>
                              <a:rPr lang="en-US" altLang="zh-CN" sz="2400" i="1">
                                <a:latin typeface="Cambria Math" panose="02040503050406030204" pitchFamily="18" charset="0"/>
                              </a:rPr>
                              <m:t>)</m:t>
                            </m:r>
                          </m:e>
                          <m:sup>
                            <m:r>
                              <a:rPr lang="en-US" altLang="zh-CN" sz="2400" i="1">
                                <a:latin typeface="Cambria Math" panose="02040503050406030204" pitchFamily="18" charset="0"/>
                              </a:rPr>
                              <m:t>𝑁</m:t>
                            </m:r>
                          </m:sup>
                        </m:sSup>
                      </m:den>
                    </m:f>
                  </m:oMath>
                </a14:m>
                <a:r>
                  <a:rPr lang="zh-CN" altLang="zh-CN" sz="2400" dirty="0">
                    <a:effectLst/>
                  </a:rPr>
                  <a:t> </a:t>
                </a:r>
                <a:endParaRPr lang="en-US" altLang="zh-CN" sz="2400" dirty="0">
                  <a:effectLst/>
                </a:endParaRPr>
              </a:p>
              <a:p>
                <a:pPr>
                  <a:spcAft>
                    <a:spcPts val="600"/>
                  </a:spcAft>
                </a:pPr>
                <a:r>
                  <a:rPr lang="zh-CN" altLang="zh-CN" dirty="0"/>
                  <a:t>在其他条件相同的情况下，未来终值越小，现值也越小；投资期越长、贴现率越高，现值越小；即使投资期限和年比例利率相同，在计息频率增加时，由于实际的年贴现率变高，现值变小。</a:t>
                </a:r>
              </a:p>
              <a:p>
                <a:pPr>
                  <a:spcAft>
                    <a:spcPts val="600"/>
                  </a:spcAft>
                </a:pPr>
                <a:r>
                  <a:rPr kumimoji="1" lang="zh-CN" altLang="en-US" dirty="0"/>
                  <a:t>现值因子</a:t>
                </a:r>
                <a14:m>
                  <m:oMath xmlns:m="http://schemas.openxmlformats.org/officeDocument/2006/math">
                    <m:f>
                      <m:fPr>
                        <m:ctrlPr>
                          <a:rPr lang="zh-CN" altLang="zh-CN" i="1">
                            <a:latin typeface="Cambria Math" panose="02040503050406030204" pitchFamily="18" charset="0"/>
                          </a:rPr>
                        </m:ctrlPr>
                      </m:fPr>
                      <m:num>
                        <m:r>
                          <a:rPr lang="en-US" altLang="zh-CN" i="1">
                            <a:latin typeface="Cambria Math" panose="02040503050406030204" pitchFamily="18" charset="0"/>
                          </a:rPr>
                          <m:t>1</m:t>
                        </m:r>
                      </m:num>
                      <m:den>
                        <m:sSup>
                          <m:sSupPr>
                            <m:ctrlPr>
                              <a:rPr lang="zh-CN" altLang="zh-CN" i="1">
                                <a:latin typeface="Cambria Math" panose="02040503050406030204" pitchFamily="18" charset="0"/>
                              </a:rPr>
                            </m:ctrlPr>
                          </m:sSupPr>
                          <m:e>
                            <m:r>
                              <a:rPr lang="en-US" altLang="zh-CN" i="1">
                                <a:latin typeface="Cambria Math" panose="02040503050406030204" pitchFamily="18" charset="0"/>
                              </a:rPr>
                              <m:t>(1+</m:t>
                            </m:r>
                            <m:r>
                              <a:rPr lang="en-US" altLang="zh-CN" i="1">
                                <a:latin typeface="Cambria Math" panose="02040503050406030204" pitchFamily="18" charset="0"/>
                              </a:rPr>
                              <m:t>𝑅</m:t>
                            </m:r>
                            <m:r>
                              <a:rPr lang="en-US" altLang="zh-CN" i="1">
                                <a:latin typeface="Cambria Math" panose="02040503050406030204" pitchFamily="18" charset="0"/>
                              </a:rPr>
                              <m:t>)</m:t>
                            </m:r>
                          </m:e>
                          <m:sup>
                            <m:r>
                              <a:rPr lang="en-US" altLang="zh-CN" i="1">
                                <a:latin typeface="Cambria Math" panose="02040503050406030204" pitchFamily="18" charset="0"/>
                              </a:rPr>
                              <m:t>𝑁</m:t>
                            </m:r>
                          </m:sup>
                        </m:sSup>
                      </m:den>
                    </m:f>
                  </m:oMath>
                </a14:m>
                <a:r>
                  <a:rPr kumimoji="1" lang="zh-CN" altLang="en-US" dirty="0"/>
                  <a:t>和终值因子</a:t>
                </a:r>
                <a14:m>
                  <m:oMath xmlns:m="http://schemas.openxmlformats.org/officeDocument/2006/math">
                    <m:sSup>
                      <m:sSupPr>
                        <m:ctrlPr>
                          <a:rPr lang="zh-CN" altLang="zh-CN" i="1">
                            <a:latin typeface="Cambria Math" panose="02040503050406030204" pitchFamily="18" charset="0"/>
                          </a:rPr>
                        </m:ctrlPr>
                      </m:sSupPr>
                      <m:e>
                        <m:r>
                          <a:rPr lang="en-US" altLang="zh-CN" i="1">
                            <a:latin typeface="Cambria Math" panose="02040503050406030204" pitchFamily="18" charset="0"/>
                          </a:rPr>
                          <m:t>(1+</m:t>
                        </m:r>
                        <m:r>
                          <a:rPr lang="en-US" altLang="zh-CN" i="1">
                            <a:latin typeface="Cambria Math" panose="02040503050406030204" pitchFamily="18" charset="0"/>
                          </a:rPr>
                          <m:t>𝑅</m:t>
                        </m:r>
                        <m:r>
                          <a:rPr lang="en-US" altLang="zh-CN" i="1">
                            <a:latin typeface="Cambria Math" panose="02040503050406030204" pitchFamily="18" charset="0"/>
                          </a:rPr>
                          <m:t>)</m:t>
                        </m:r>
                      </m:e>
                      <m:sup>
                        <m:r>
                          <a:rPr lang="en-US" altLang="zh-CN" i="1">
                            <a:latin typeface="Cambria Math" panose="02040503050406030204" pitchFamily="18" charset="0"/>
                          </a:rPr>
                          <m:t>𝑁</m:t>
                        </m:r>
                      </m:sup>
                    </m:sSup>
                  </m:oMath>
                </a14:m>
                <a:r>
                  <a:rPr lang="zh-CN" altLang="zh-CN" dirty="0">
                    <a:effectLst/>
                  </a:rPr>
                  <a:t> </a:t>
                </a:r>
                <a:endParaRPr kumimoji="1" lang="zh-CN" altLang="en-US" dirty="0"/>
              </a:p>
            </p:txBody>
          </p:sp>
        </mc:Choice>
        <mc:Fallback xmlns="">
          <p:sp>
            <p:nvSpPr>
              <p:cNvPr id="3" name="内容占位符 2">
                <a:extLst>
                  <a:ext uri="{FF2B5EF4-FFF2-40B4-BE49-F238E27FC236}">
                    <a16:creationId xmlns:a16="http://schemas.microsoft.com/office/drawing/2014/main" id="{36CE42E7-AA13-E24A-BD35-E8B74F2B847C}"/>
                  </a:ext>
                </a:extLst>
              </p:cNvPr>
              <p:cNvSpPr>
                <a:spLocks noGrp="1" noRot="1" noChangeAspect="1" noMove="1" noResize="1" noEditPoints="1" noAdjustHandles="1" noChangeArrowheads="1" noChangeShapeType="1" noTextEdit="1"/>
              </p:cNvSpPr>
              <p:nvPr>
                <p:ph idx="1"/>
              </p:nvPr>
            </p:nvSpPr>
            <p:spPr>
              <a:blipFill>
                <a:blip r:embed="rId2"/>
                <a:stretch>
                  <a:fillRect t="-1711" r="-772" b="-489"/>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F5F5AEC8-557B-7344-BB1E-7C26C16AC286}"/>
              </a:ext>
            </a:extLst>
          </p:cNvPr>
          <p:cNvSpPr>
            <a:spLocks noGrp="1"/>
          </p:cNvSpPr>
          <p:nvPr>
            <p:ph type="sldNum" sz="quarter" idx="10"/>
          </p:nvPr>
        </p:nvSpPr>
        <p:spPr/>
        <p:txBody>
          <a:bodyPr/>
          <a:lstStyle/>
          <a:p>
            <a:pPr>
              <a:defRPr/>
            </a:pPr>
            <a:fld id="{923144D4-4537-FE42-A10B-59D0A9F39BA6}" type="slidenum">
              <a:rPr lang="zh-CN" altLang="en-US" smtClean="0"/>
              <a:pPr>
                <a:defRPr/>
              </a:pPr>
              <a:t>4</a:t>
            </a:fld>
            <a:endParaRPr lang="zh-CN" altLang="en-US"/>
          </a:p>
        </p:txBody>
      </p:sp>
    </p:spTree>
    <p:extLst>
      <p:ext uri="{BB962C8B-B14F-4D97-AF65-F5344CB8AC3E}">
        <p14:creationId xmlns:p14="http://schemas.microsoft.com/office/powerpoint/2010/main" val="288243128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47BFC0-3370-B941-B5D3-56E9FFC2C22B}"/>
              </a:ext>
            </a:extLst>
          </p:cNvPr>
          <p:cNvSpPr>
            <a:spLocks noGrp="1"/>
          </p:cNvSpPr>
          <p:nvPr>
            <p:ph type="title"/>
          </p:nvPr>
        </p:nvSpPr>
        <p:spPr/>
        <p:txBody>
          <a:bodyPr/>
          <a:lstStyle/>
          <a:p>
            <a:r>
              <a:rPr kumimoji="1" lang="zh-CN" altLang="en-US" dirty="0"/>
              <a:t>年金</a:t>
            </a:r>
          </a:p>
        </p:txBody>
      </p:sp>
      <p:sp>
        <p:nvSpPr>
          <p:cNvPr id="3" name="内容占位符 2">
            <a:extLst>
              <a:ext uri="{FF2B5EF4-FFF2-40B4-BE49-F238E27FC236}">
                <a16:creationId xmlns:a16="http://schemas.microsoft.com/office/drawing/2014/main" id="{777FA0A9-3588-C645-92BB-FF7C16816483}"/>
              </a:ext>
            </a:extLst>
          </p:cNvPr>
          <p:cNvSpPr>
            <a:spLocks noGrp="1"/>
          </p:cNvSpPr>
          <p:nvPr>
            <p:ph idx="1"/>
          </p:nvPr>
        </p:nvSpPr>
        <p:spPr/>
        <p:txBody>
          <a:bodyPr>
            <a:normAutofit fontScale="92500" lnSpcReduction="10000"/>
          </a:bodyPr>
          <a:lstStyle/>
          <a:p>
            <a:r>
              <a:rPr lang="zh-CN" altLang="zh-CN" dirty="0"/>
              <a:t>年金（</a:t>
            </a:r>
            <a:r>
              <a:rPr lang="en-US" altLang="zh-CN" dirty="0"/>
              <a:t>annuity</a:t>
            </a:r>
            <a:r>
              <a:rPr lang="zh-CN" altLang="zh-CN" dirty="0"/>
              <a:t>）是指某段时间内定期发生的一系列相同金额的现金流</a:t>
            </a:r>
            <a:endParaRPr lang="en-US" altLang="zh-CN" dirty="0"/>
          </a:p>
          <a:p>
            <a:r>
              <a:rPr lang="zh-CN" altLang="zh-CN" dirty="0"/>
              <a:t>普通年金（</a:t>
            </a:r>
            <a:r>
              <a:rPr lang="en-US" altLang="zh-CN" dirty="0"/>
              <a:t>ordinary annuity</a:t>
            </a:r>
            <a:r>
              <a:rPr lang="zh-CN" altLang="zh-CN" dirty="0"/>
              <a:t>）又称后付年金，是指从第一期起，在一定时期内每期期末等额收付的系列现金流。</a:t>
            </a:r>
            <a:endParaRPr lang="en-US" altLang="zh-CN" dirty="0"/>
          </a:p>
          <a:p>
            <a:r>
              <a:rPr lang="zh-CN" altLang="zh-CN" dirty="0"/>
              <a:t>即付年金（</a:t>
            </a:r>
            <a:r>
              <a:rPr lang="en-US" altLang="zh-CN" dirty="0"/>
              <a:t>annuity due</a:t>
            </a:r>
            <a:r>
              <a:rPr lang="zh-CN" altLang="zh-CN" dirty="0"/>
              <a:t>）又称先付年金，在每期期初等额收付系列现金流。</a:t>
            </a:r>
            <a:endParaRPr lang="en-US" altLang="zh-CN" dirty="0"/>
          </a:p>
          <a:p>
            <a:r>
              <a:rPr lang="zh-CN" altLang="zh-CN" dirty="0"/>
              <a:t>永续年金（</a:t>
            </a:r>
            <a:r>
              <a:rPr lang="en-US" altLang="zh-CN" dirty="0"/>
              <a:t>perpetual annuity</a:t>
            </a:r>
            <a:r>
              <a:rPr lang="zh-CN" altLang="zh-CN" dirty="0"/>
              <a:t>）是期限趋于无穷的普通年金。</a:t>
            </a:r>
            <a:endParaRPr lang="en-US" altLang="zh-CN" dirty="0"/>
          </a:p>
          <a:p>
            <a:r>
              <a:rPr lang="zh-CN" altLang="zh-CN" dirty="0"/>
              <a:t>递延年金（</a:t>
            </a:r>
            <a:r>
              <a:rPr lang="en-US" altLang="zh-CN" dirty="0"/>
              <a:t>deferred annuity</a:t>
            </a:r>
            <a:r>
              <a:rPr lang="zh-CN" altLang="zh-CN" dirty="0"/>
              <a:t>）则指第一笔现金流不发生在第</a:t>
            </a:r>
            <a:r>
              <a:rPr lang="en-US" altLang="zh-CN" dirty="0"/>
              <a:t>1</a:t>
            </a:r>
            <a:r>
              <a:rPr lang="zh-CN" altLang="zh-CN" dirty="0"/>
              <a:t>期，而是隔若干期后才开始发生的系列等额现金流，也属于普通年金的特殊形式。 </a:t>
            </a:r>
            <a:endParaRPr kumimoji="1" lang="zh-CN" altLang="en-US" dirty="0"/>
          </a:p>
        </p:txBody>
      </p:sp>
      <p:sp>
        <p:nvSpPr>
          <p:cNvPr id="4" name="灯片编号占位符 3">
            <a:extLst>
              <a:ext uri="{FF2B5EF4-FFF2-40B4-BE49-F238E27FC236}">
                <a16:creationId xmlns:a16="http://schemas.microsoft.com/office/drawing/2014/main" id="{0982E0F2-29C9-3141-8B69-28EC189F6461}"/>
              </a:ext>
            </a:extLst>
          </p:cNvPr>
          <p:cNvSpPr>
            <a:spLocks noGrp="1"/>
          </p:cNvSpPr>
          <p:nvPr>
            <p:ph type="sldNum" sz="quarter" idx="10"/>
          </p:nvPr>
        </p:nvSpPr>
        <p:spPr/>
        <p:txBody>
          <a:bodyPr/>
          <a:lstStyle/>
          <a:p>
            <a:pPr>
              <a:defRPr/>
            </a:pPr>
            <a:fld id="{923144D4-4537-FE42-A10B-59D0A9F39BA6}" type="slidenum">
              <a:rPr lang="zh-CN" altLang="en-US" smtClean="0"/>
              <a:pPr>
                <a:defRPr/>
              </a:pPr>
              <a:t>5</a:t>
            </a:fld>
            <a:endParaRPr lang="zh-CN" altLang="en-US"/>
          </a:p>
        </p:txBody>
      </p:sp>
    </p:spTree>
    <p:extLst>
      <p:ext uri="{BB962C8B-B14F-4D97-AF65-F5344CB8AC3E}">
        <p14:creationId xmlns:p14="http://schemas.microsoft.com/office/powerpoint/2010/main" val="55422961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47BFC0-3370-B941-B5D3-56E9FFC2C22B}"/>
              </a:ext>
            </a:extLst>
          </p:cNvPr>
          <p:cNvSpPr>
            <a:spLocks noGrp="1"/>
          </p:cNvSpPr>
          <p:nvPr>
            <p:ph type="title"/>
          </p:nvPr>
        </p:nvSpPr>
        <p:spPr/>
        <p:txBody>
          <a:bodyPr/>
          <a:lstStyle/>
          <a:p>
            <a:r>
              <a:rPr kumimoji="1" lang="zh-CN" altLang="en-US" dirty="0"/>
              <a:t>年金的终值与现值</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777FA0A9-3588-C645-92BB-FF7C16816483}"/>
                  </a:ext>
                </a:extLst>
              </p:cNvPr>
              <p:cNvSpPr>
                <a:spLocks noGrp="1"/>
              </p:cNvSpPr>
              <p:nvPr>
                <p:ph idx="1"/>
              </p:nvPr>
            </p:nvSpPr>
            <p:spPr/>
            <p:txBody>
              <a:bodyPr/>
              <a:lstStyle/>
              <a:p>
                <a:r>
                  <a:rPr kumimoji="1" lang="zh-CN" altLang="en-US" dirty="0"/>
                  <a:t>普通年金的终值</a:t>
                </a:r>
                <a:endParaRPr kumimoji="1" lang="en-US" altLang="zh-CN" dirty="0"/>
              </a:p>
              <a:p>
                <a:pPr marL="0" indent="0" algn="ctr">
                  <a:buNone/>
                </a:pPr>
                <a14:m>
                  <m:oMath xmlns:m="http://schemas.openxmlformats.org/officeDocument/2006/math">
                    <m:r>
                      <a:rPr lang="zh-CN" altLang="en-US" sz="2400" b="0" i="1" smtClean="0">
                        <a:latin typeface="Cambria Math" panose="02040503050406030204" pitchFamily="18" charset="0"/>
                      </a:rPr>
                      <m:t>            </m:t>
                    </m:r>
                    <m:r>
                      <a:rPr lang="en-US" altLang="zh-CN" sz="2400" i="1">
                        <a:latin typeface="Cambria Math" panose="02040503050406030204" pitchFamily="18" charset="0"/>
                      </a:rPr>
                      <m:t>𝐹𝑉</m:t>
                    </m:r>
                    <m:r>
                      <a:rPr lang="en-US" altLang="zh-CN" sz="2400" i="1">
                        <a:latin typeface="Cambria Math" panose="02040503050406030204" pitchFamily="18" charset="0"/>
                      </a:rPr>
                      <m:t>=</m:t>
                    </m:r>
                    <m:r>
                      <a:rPr lang="en-US" altLang="zh-CN" sz="2400" i="1">
                        <a:latin typeface="Cambria Math" panose="02040503050406030204" pitchFamily="18" charset="0"/>
                      </a:rPr>
                      <m:t>𝐶</m:t>
                    </m:r>
                    <m:r>
                      <a:rPr lang="zh-CN" altLang="zh-CN" sz="2400" i="1">
                        <a:latin typeface="Cambria Math" panose="02040503050406030204" pitchFamily="18" charset="0"/>
                      </a:rPr>
                      <m:t>⋅</m:t>
                    </m:r>
                    <m:d>
                      <m:dPr>
                        <m:begChr m:val="["/>
                        <m:endChr m:val="]"/>
                        <m:ctrlPr>
                          <a:rPr lang="zh-CN" altLang="zh-CN" sz="2400" i="1">
                            <a:latin typeface="Cambria Math" panose="02040503050406030204" pitchFamily="18" charset="0"/>
                          </a:rPr>
                        </m:ctrlPr>
                      </m:dPr>
                      <m:e>
                        <m:f>
                          <m:fPr>
                            <m:ctrlPr>
                              <a:rPr lang="zh-CN" altLang="zh-CN" sz="2400" i="1">
                                <a:latin typeface="Cambria Math" panose="02040503050406030204" pitchFamily="18" charset="0"/>
                              </a:rPr>
                            </m:ctrlPr>
                          </m:fPr>
                          <m:num>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(1+</m:t>
                                </m:r>
                                <m:r>
                                  <a:rPr lang="en-US" altLang="zh-CN" sz="2400" i="1">
                                    <a:latin typeface="Cambria Math" panose="02040503050406030204" pitchFamily="18" charset="0"/>
                                  </a:rPr>
                                  <m:t>𝑅</m:t>
                                </m:r>
                                <m:r>
                                  <a:rPr lang="en-US" altLang="zh-CN" sz="2400" i="1">
                                    <a:latin typeface="Cambria Math" panose="02040503050406030204" pitchFamily="18" charset="0"/>
                                  </a:rPr>
                                  <m:t>)</m:t>
                                </m:r>
                              </m:e>
                              <m:sup>
                                <m:r>
                                  <a:rPr lang="en-US" altLang="zh-CN" sz="2400" i="1">
                                    <a:latin typeface="Cambria Math" panose="02040503050406030204" pitchFamily="18" charset="0"/>
                                  </a:rPr>
                                  <m:t>𝑁</m:t>
                                </m:r>
                              </m:sup>
                            </m:sSup>
                            <m:r>
                              <a:rPr lang="en-US" altLang="zh-CN" sz="2400" i="1">
                                <a:latin typeface="Cambria Math" panose="02040503050406030204" pitchFamily="18" charset="0"/>
                              </a:rPr>
                              <m:t>−1</m:t>
                            </m:r>
                          </m:num>
                          <m:den>
                            <m:r>
                              <a:rPr lang="en-US" altLang="zh-CN" sz="2400" i="1">
                                <a:latin typeface="Cambria Math" panose="02040503050406030204" pitchFamily="18" charset="0"/>
                              </a:rPr>
                              <m:t>𝑅</m:t>
                            </m:r>
                          </m:den>
                        </m:f>
                      </m:e>
                    </m:d>
                  </m:oMath>
                </a14:m>
                <a:r>
                  <a:rPr lang="zh-CN" altLang="zh-CN" dirty="0">
                    <a:effectLst/>
                  </a:rPr>
                  <a:t> </a:t>
                </a:r>
                <a:endParaRPr kumimoji="1" lang="en-US" altLang="zh-CN" dirty="0"/>
              </a:p>
              <a:p>
                <a:r>
                  <a:rPr kumimoji="1" lang="zh-CN" altLang="en-US" dirty="0"/>
                  <a:t>普通年金的现值</a:t>
                </a:r>
                <a:endParaRPr kumimoji="1" lang="en-US" altLang="zh-CN" dirty="0"/>
              </a:p>
              <a:p>
                <a:pPr marL="0" indent="0" algn="ctr">
                  <a:buNone/>
                </a:pPr>
                <a:r>
                  <a:rPr lang="zh-CN" altLang="en-US" sz="2400" dirty="0"/>
                  <a:t>                     </a:t>
                </a:r>
                <a14:m>
                  <m:oMath xmlns:m="http://schemas.openxmlformats.org/officeDocument/2006/math">
                    <m:r>
                      <a:rPr lang="en-US" altLang="zh-CN" sz="2400" i="1">
                        <a:latin typeface="Cambria Math" panose="02040503050406030204" pitchFamily="18" charset="0"/>
                      </a:rPr>
                      <m:t>𝑃𝑉</m:t>
                    </m:r>
                    <m:r>
                      <a:rPr lang="en-US" altLang="zh-CN" sz="2400" i="1">
                        <a:latin typeface="Cambria Math" panose="02040503050406030204" pitchFamily="18" charset="0"/>
                      </a:rPr>
                      <m:t>=</m:t>
                    </m:r>
                    <m:r>
                      <a:rPr lang="en-US" altLang="zh-CN" sz="2400" i="1">
                        <a:latin typeface="Cambria Math" panose="02040503050406030204" pitchFamily="18" charset="0"/>
                      </a:rPr>
                      <m:t>𝐶</m:t>
                    </m:r>
                    <m:r>
                      <a:rPr lang="en-US" altLang="zh-CN" sz="2400" i="1">
                        <a:latin typeface="Cambria Math" panose="02040503050406030204" pitchFamily="18" charset="0"/>
                      </a:rPr>
                      <m:t>⋅</m:t>
                    </m:r>
                    <m:nary>
                      <m:naryPr>
                        <m:chr m:val="∑"/>
                        <m:limLoc m:val="undOvr"/>
                        <m:grow m:val="on"/>
                        <m:ctrlPr>
                          <a:rPr lang="zh-CN" altLang="zh-CN" sz="2400" i="1">
                            <a:latin typeface="Cambria Math" panose="02040503050406030204" pitchFamily="18" charset="0"/>
                          </a:rPr>
                        </m:ctrlPr>
                      </m:naryPr>
                      <m:sub>
                        <m:r>
                          <a:rPr lang="en-US" altLang="zh-CN" sz="2400" i="1">
                            <a:latin typeface="Cambria Math" panose="02040503050406030204" pitchFamily="18" charset="0"/>
                          </a:rPr>
                          <m:t>𝑖</m:t>
                        </m:r>
                        <m:r>
                          <a:rPr lang="en-US" altLang="zh-CN" sz="2400" i="1">
                            <a:latin typeface="Cambria Math" panose="02040503050406030204" pitchFamily="18" charset="0"/>
                          </a:rPr>
                          <m:t>=1</m:t>
                        </m:r>
                      </m:sub>
                      <m:sup>
                        <m:r>
                          <a:rPr lang="en-US" altLang="zh-CN" sz="2400" i="1">
                            <a:latin typeface="Cambria Math" panose="02040503050406030204" pitchFamily="18" charset="0"/>
                          </a:rPr>
                          <m:t>𝑁</m:t>
                        </m:r>
                      </m:sup>
                      <m:e>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(1+</m:t>
                            </m:r>
                            <m:r>
                              <a:rPr lang="en-US" altLang="zh-CN" sz="2400" i="1">
                                <a:latin typeface="Cambria Math" panose="02040503050406030204" pitchFamily="18" charset="0"/>
                              </a:rPr>
                              <m:t>𝑅</m:t>
                            </m:r>
                            <m:r>
                              <a:rPr lang="en-US" altLang="zh-CN" sz="2400" i="1">
                                <a:latin typeface="Cambria Math" panose="02040503050406030204" pitchFamily="18" charset="0"/>
                              </a:rPr>
                              <m:t>)</m:t>
                            </m:r>
                          </m:e>
                          <m:sup>
                            <m:r>
                              <a:rPr lang="en-US" altLang="zh-CN" sz="2400" i="1">
                                <a:latin typeface="Cambria Math" panose="02040503050406030204" pitchFamily="18" charset="0"/>
                              </a:rPr>
                              <m:t>−</m:t>
                            </m:r>
                            <m:r>
                              <a:rPr lang="en-US" altLang="zh-CN" sz="2400" i="1">
                                <a:latin typeface="Cambria Math" panose="02040503050406030204" pitchFamily="18" charset="0"/>
                              </a:rPr>
                              <m:t>𝑖</m:t>
                            </m:r>
                          </m:sup>
                        </m:sSup>
                      </m:e>
                    </m:nary>
                    <m:r>
                      <a:rPr lang="en-US" altLang="zh-CN" sz="2400" i="1">
                        <a:latin typeface="Cambria Math" panose="02040503050406030204" pitchFamily="18" charset="0"/>
                      </a:rPr>
                      <m:t>=</m:t>
                    </m:r>
                    <m:r>
                      <a:rPr lang="en-US" altLang="zh-CN" sz="2400" i="1">
                        <a:latin typeface="Cambria Math" panose="02040503050406030204" pitchFamily="18" charset="0"/>
                      </a:rPr>
                      <m:t>𝐶</m:t>
                    </m:r>
                    <m:r>
                      <a:rPr lang="en-US" altLang="zh-CN" sz="2400" i="1">
                        <a:latin typeface="Cambria Math" panose="02040503050406030204" pitchFamily="18" charset="0"/>
                      </a:rPr>
                      <m:t>⋅</m:t>
                    </m:r>
                    <m:d>
                      <m:dPr>
                        <m:begChr m:val="["/>
                        <m:endChr m:val="]"/>
                        <m:ctrlPr>
                          <a:rPr lang="zh-CN" altLang="zh-CN" sz="2400" i="1">
                            <a:latin typeface="Cambria Math" panose="02040503050406030204" pitchFamily="18" charset="0"/>
                          </a:rPr>
                        </m:ctrlPr>
                      </m:dPr>
                      <m:e>
                        <m:f>
                          <m:fPr>
                            <m:ctrlPr>
                              <a:rPr lang="zh-CN" altLang="zh-CN" sz="2400" i="1">
                                <a:latin typeface="Cambria Math" panose="02040503050406030204" pitchFamily="18" charset="0"/>
                              </a:rPr>
                            </m:ctrlPr>
                          </m:fPr>
                          <m:num>
                            <m:r>
                              <a:rPr lang="en-US" altLang="zh-CN" sz="2400" i="1">
                                <a:latin typeface="Cambria Math" panose="02040503050406030204" pitchFamily="18" charset="0"/>
                              </a:rPr>
                              <m:t>1−</m:t>
                            </m:r>
                            <m:f>
                              <m:fPr>
                                <m:ctrlPr>
                                  <a:rPr lang="zh-CN" altLang="zh-CN" sz="2400" i="1">
                                    <a:latin typeface="Cambria Math" panose="02040503050406030204" pitchFamily="18" charset="0"/>
                                  </a:rPr>
                                </m:ctrlPr>
                              </m:fPr>
                              <m:num>
                                <m:r>
                                  <a:rPr lang="en-US" altLang="zh-CN" sz="2400" i="1">
                                    <a:latin typeface="Cambria Math" panose="02040503050406030204" pitchFamily="18" charset="0"/>
                                  </a:rPr>
                                  <m:t>1</m:t>
                                </m:r>
                              </m:num>
                              <m:den>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(1+</m:t>
                                    </m:r>
                                    <m:r>
                                      <a:rPr lang="en-US" altLang="zh-CN" sz="2400" i="1">
                                        <a:latin typeface="Cambria Math" panose="02040503050406030204" pitchFamily="18" charset="0"/>
                                      </a:rPr>
                                      <m:t>𝑅</m:t>
                                    </m:r>
                                    <m:r>
                                      <a:rPr lang="en-US" altLang="zh-CN" sz="2400" i="1">
                                        <a:latin typeface="Cambria Math" panose="02040503050406030204" pitchFamily="18" charset="0"/>
                                      </a:rPr>
                                      <m:t>)</m:t>
                                    </m:r>
                                  </m:e>
                                  <m:sup>
                                    <m:r>
                                      <a:rPr lang="en-US" altLang="zh-CN" sz="2400" i="1">
                                        <a:latin typeface="Cambria Math" panose="02040503050406030204" pitchFamily="18" charset="0"/>
                                      </a:rPr>
                                      <m:t>𝑁</m:t>
                                    </m:r>
                                  </m:sup>
                                </m:sSup>
                              </m:den>
                            </m:f>
                          </m:num>
                          <m:den>
                            <m:r>
                              <a:rPr lang="en-US" altLang="zh-CN" sz="2400" i="1">
                                <a:latin typeface="Cambria Math" panose="02040503050406030204" pitchFamily="18" charset="0"/>
                              </a:rPr>
                              <m:t>𝑅</m:t>
                            </m:r>
                          </m:den>
                        </m:f>
                      </m:e>
                    </m:d>
                  </m:oMath>
                </a14:m>
                <a:r>
                  <a:rPr lang="zh-CN" altLang="zh-CN" dirty="0">
                    <a:effectLst/>
                  </a:rPr>
                  <a:t> </a:t>
                </a:r>
                <a:endParaRPr lang="en-US" altLang="zh-CN" dirty="0">
                  <a:effectLst/>
                </a:endParaRPr>
              </a:p>
              <a:p>
                <a:r>
                  <a:rPr kumimoji="1" lang="zh-CN" altLang="en-US" dirty="0"/>
                  <a:t>年金因子</a:t>
                </a:r>
                <a14:m>
                  <m:oMath xmlns:m="http://schemas.openxmlformats.org/officeDocument/2006/math">
                    <m:f>
                      <m:fPr>
                        <m:ctrlPr>
                          <a:rPr lang="zh-CN" altLang="zh-CN" i="1">
                            <a:latin typeface="Cambria Math" panose="02040503050406030204" pitchFamily="18" charset="0"/>
                          </a:rPr>
                        </m:ctrlPr>
                      </m:fPr>
                      <m:num>
                        <m:r>
                          <a:rPr lang="en-US" altLang="zh-CN" i="1">
                            <a:latin typeface="Cambria Math" panose="02040503050406030204" pitchFamily="18" charset="0"/>
                          </a:rPr>
                          <m:t>1−</m:t>
                        </m:r>
                        <m:f>
                          <m:fPr>
                            <m:ctrlPr>
                              <a:rPr lang="zh-CN" altLang="zh-CN" i="1">
                                <a:latin typeface="Cambria Math" panose="02040503050406030204" pitchFamily="18" charset="0"/>
                              </a:rPr>
                            </m:ctrlPr>
                          </m:fPr>
                          <m:num>
                            <m:r>
                              <a:rPr lang="en-US" altLang="zh-CN" i="1">
                                <a:latin typeface="Cambria Math" panose="02040503050406030204" pitchFamily="18" charset="0"/>
                              </a:rPr>
                              <m:t>1</m:t>
                            </m:r>
                          </m:num>
                          <m:den>
                            <m:sSup>
                              <m:sSupPr>
                                <m:ctrlPr>
                                  <a:rPr lang="zh-CN" altLang="zh-CN" i="1">
                                    <a:latin typeface="Cambria Math" panose="02040503050406030204" pitchFamily="18" charset="0"/>
                                  </a:rPr>
                                </m:ctrlPr>
                              </m:sSupPr>
                              <m:e>
                                <m:r>
                                  <a:rPr lang="en-US" altLang="zh-CN" i="1">
                                    <a:latin typeface="Cambria Math" panose="02040503050406030204" pitchFamily="18" charset="0"/>
                                  </a:rPr>
                                  <m:t>(1+</m:t>
                                </m:r>
                                <m:r>
                                  <a:rPr lang="en-US" altLang="zh-CN" i="1">
                                    <a:latin typeface="Cambria Math" panose="02040503050406030204" pitchFamily="18" charset="0"/>
                                  </a:rPr>
                                  <m:t>𝑅</m:t>
                                </m:r>
                                <m:r>
                                  <a:rPr lang="en-US" altLang="zh-CN" i="1">
                                    <a:latin typeface="Cambria Math" panose="02040503050406030204" pitchFamily="18" charset="0"/>
                                  </a:rPr>
                                  <m:t>)</m:t>
                                </m:r>
                              </m:e>
                              <m:sup>
                                <m:r>
                                  <a:rPr lang="en-US" altLang="zh-CN" i="1">
                                    <a:latin typeface="Cambria Math" panose="02040503050406030204" pitchFamily="18" charset="0"/>
                                  </a:rPr>
                                  <m:t>𝑁</m:t>
                                </m:r>
                              </m:sup>
                            </m:sSup>
                          </m:den>
                        </m:f>
                      </m:num>
                      <m:den>
                        <m:r>
                          <a:rPr lang="en-US" altLang="zh-CN" i="1">
                            <a:latin typeface="Cambria Math" panose="02040503050406030204" pitchFamily="18" charset="0"/>
                          </a:rPr>
                          <m:t>𝑅</m:t>
                        </m:r>
                      </m:den>
                    </m:f>
                  </m:oMath>
                </a14:m>
                <a:r>
                  <a:rPr lang="zh-CN" altLang="zh-CN" dirty="0">
                    <a:effectLst/>
                  </a:rPr>
                  <a:t> </a:t>
                </a:r>
                <a:endParaRPr kumimoji="1" lang="zh-CN" altLang="en-US" dirty="0"/>
              </a:p>
            </p:txBody>
          </p:sp>
        </mc:Choice>
        <mc:Fallback xmlns="">
          <p:sp>
            <p:nvSpPr>
              <p:cNvPr id="3" name="内容占位符 2">
                <a:extLst>
                  <a:ext uri="{FF2B5EF4-FFF2-40B4-BE49-F238E27FC236}">
                    <a16:creationId xmlns:a16="http://schemas.microsoft.com/office/drawing/2014/main" id="{777FA0A9-3588-C645-92BB-FF7C16816483}"/>
                  </a:ext>
                </a:extLst>
              </p:cNvPr>
              <p:cNvSpPr>
                <a:spLocks noGrp="1" noRot="1" noChangeAspect="1" noMove="1" noResize="1" noEditPoints="1" noAdjustHandles="1" noChangeArrowheads="1" noChangeShapeType="1" noTextEdit="1"/>
              </p:cNvSpPr>
              <p:nvPr>
                <p:ph idx="1"/>
              </p:nvPr>
            </p:nvSpPr>
            <p:spPr>
              <a:blipFill>
                <a:blip r:embed="rId2"/>
                <a:stretch>
                  <a:fillRect t="-1711"/>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0982E0F2-29C9-3141-8B69-28EC189F6461}"/>
              </a:ext>
            </a:extLst>
          </p:cNvPr>
          <p:cNvSpPr>
            <a:spLocks noGrp="1"/>
          </p:cNvSpPr>
          <p:nvPr>
            <p:ph type="sldNum" sz="quarter" idx="10"/>
          </p:nvPr>
        </p:nvSpPr>
        <p:spPr/>
        <p:txBody>
          <a:bodyPr/>
          <a:lstStyle/>
          <a:p>
            <a:pPr>
              <a:defRPr/>
            </a:pPr>
            <a:fld id="{923144D4-4537-FE42-A10B-59D0A9F39BA6}" type="slidenum">
              <a:rPr lang="zh-CN" altLang="en-US" smtClean="0"/>
              <a:pPr>
                <a:defRPr/>
              </a:pPr>
              <a:t>6</a:t>
            </a:fld>
            <a:endParaRPr lang="zh-CN" altLang="en-US"/>
          </a:p>
        </p:txBody>
      </p:sp>
    </p:spTree>
    <p:extLst>
      <p:ext uri="{BB962C8B-B14F-4D97-AF65-F5344CB8AC3E}">
        <p14:creationId xmlns:p14="http://schemas.microsoft.com/office/powerpoint/2010/main" val="377935260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B7332CD-3854-A547-8757-3663963398A3}"/>
              </a:ext>
            </a:extLst>
          </p:cNvPr>
          <p:cNvSpPr>
            <a:spLocks noGrp="1"/>
          </p:cNvSpPr>
          <p:nvPr>
            <p:ph type="title"/>
          </p:nvPr>
        </p:nvSpPr>
        <p:spPr>
          <a:xfrm>
            <a:off x="684213" y="2492375"/>
            <a:ext cx="7772400" cy="1362075"/>
          </a:xfrm>
        </p:spPr>
        <p:txBody>
          <a:bodyPr/>
          <a:lstStyle/>
          <a:p>
            <a:pPr>
              <a:defRPr/>
            </a:pPr>
            <a:r>
              <a:rPr lang="zh-CN" altLang="en-US" dirty="0"/>
              <a:t>第二节</a:t>
            </a:r>
          </a:p>
        </p:txBody>
      </p:sp>
      <p:sp>
        <p:nvSpPr>
          <p:cNvPr id="24578" name="文本占位符 4">
            <a:extLst>
              <a:ext uri="{FF2B5EF4-FFF2-40B4-BE49-F238E27FC236}">
                <a16:creationId xmlns:a16="http://schemas.microsoft.com/office/drawing/2014/main" id="{BC8BCBEB-5BBF-6B4F-A189-7674AF6B4505}"/>
              </a:ext>
            </a:extLst>
          </p:cNvPr>
          <p:cNvSpPr>
            <a:spLocks noGrp="1" noChangeArrowheads="1"/>
          </p:cNvSpPr>
          <p:nvPr>
            <p:ph type="body" idx="1"/>
          </p:nvPr>
        </p:nvSpPr>
        <p:spPr>
          <a:xfrm>
            <a:off x="684213" y="4076700"/>
            <a:ext cx="7772400" cy="1500188"/>
          </a:xfrm>
        </p:spPr>
        <p:txBody>
          <a:bodyPr/>
          <a:lstStyle/>
          <a:p>
            <a:r>
              <a:rPr lang="zh-CN" altLang="en-US" dirty="0">
                <a:ea typeface="Adobe 楷体 Std R" panose="02020400000000000000" pitchFamily="18" charset="-128"/>
              </a:rPr>
              <a:t>利率的含义与表达方式</a:t>
            </a:r>
          </a:p>
        </p:txBody>
      </p:sp>
      <p:sp>
        <p:nvSpPr>
          <p:cNvPr id="24579" name="灯片编号占位符 2">
            <a:extLst>
              <a:ext uri="{FF2B5EF4-FFF2-40B4-BE49-F238E27FC236}">
                <a16:creationId xmlns:a16="http://schemas.microsoft.com/office/drawing/2014/main" id="{CFA7DAA2-6785-5D40-B2BB-6DD362D15F3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02750E-DA8E-164A-BDE0-EAB339D3F664}" type="slidenum">
              <a:rPr lang="zh-CN" altLang="en-US" smtClean="0">
                <a:solidFill>
                  <a:srgbClr val="2A0015"/>
                </a:solidFill>
                <a:latin typeface="Adobe Jenson Pro Capt" panose="020A0503050201030203" pitchFamily="18" charset="0"/>
              </a:rPr>
              <a:pPr/>
              <a:t>7</a:t>
            </a:fld>
            <a:endParaRPr lang="zh-CN" altLang="en-US">
              <a:solidFill>
                <a:srgbClr val="2A0015"/>
              </a:solidFill>
              <a:latin typeface="Adobe Jenson Pro Capt" panose="020A0503050201030203" pitchFamily="18" charset="0"/>
            </a:endParaRPr>
          </a:p>
        </p:txBody>
      </p:sp>
    </p:spTree>
    <p:extLst>
      <p:ext uri="{BB962C8B-B14F-4D97-AF65-F5344CB8AC3E}">
        <p14:creationId xmlns:p14="http://schemas.microsoft.com/office/powerpoint/2010/main" val="128103776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利率</a:t>
            </a:r>
          </a:p>
        </p:txBody>
      </p:sp>
      <p:sp>
        <p:nvSpPr>
          <p:cNvPr id="5" name="文本占位符 4"/>
          <p:cNvSpPr>
            <a:spLocks noGrp="1"/>
          </p:cNvSpPr>
          <p:nvPr>
            <p:ph idx="1"/>
          </p:nvPr>
        </p:nvSpPr>
        <p:spPr/>
        <p:txBody>
          <a:bodyPr/>
          <a:lstStyle/>
          <a:p>
            <a:endParaRPr lang="en-US" altLang="zh-CN" dirty="0"/>
          </a:p>
          <a:p>
            <a:r>
              <a:rPr lang="en-US" altLang="zh-CN" dirty="0"/>
              <a:t>5%</a:t>
            </a:r>
            <a:r>
              <a:rPr lang="zh-CN" altLang="en-US" dirty="0"/>
              <a:t>和</a:t>
            </a:r>
            <a:r>
              <a:rPr lang="en-US" altLang="zh-CN" dirty="0"/>
              <a:t>6%</a:t>
            </a:r>
            <a:r>
              <a:rPr lang="zh-CN" altLang="en-US" dirty="0"/>
              <a:t>的利率，哪一个更高？</a:t>
            </a:r>
            <a:endParaRPr lang="en-US" altLang="zh-CN" dirty="0"/>
          </a:p>
          <a:p>
            <a:pPr lvl="1"/>
            <a:r>
              <a:rPr lang="zh-CN" altLang="en-US" dirty="0"/>
              <a:t>名义 </a:t>
            </a:r>
            <a:r>
              <a:rPr lang="en-US" altLang="zh-CN" dirty="0"/>
              <a:t>or </a:t>
            </a:r>
            <a:r>
              <a:rPr lang="zh-CN" altLang="en-US" dirty="0"/>
              <a:t>真实？</a:t>
            </a:r>
            <a:endParaRPr lang="en-US" altLang="zh-CN" dirty="0"/>
          </a:p>
          <a:p>
            <a:pPr lvl="1"/>
            <a:r>
              <a:rPr lang="zh-CN" altLang="en-US" dirty="0"/>
              <a:t>有风险 </a:t>
            </a:r>
            <a:r>
              <a:rPr lang="en-US" altLang="zh-CN" dirty="0"/>
              <a:t>or </a:t>
            </a:r>
            <a:r>
              <a:rPr lang="zh-CN" altLang="en-US" dirty="0"/>
              <a:t>无风险？</a:t>
            </a:r>
            <a:endParaRPr lang="en-US" altLang="zh-CN" dirty="0"/>
          </a:p>
          <a:p>
            <a:pPr lvl="1"/>
            <a:r>
              <a:rPr lang="en-US" altLang="zh-CN" dirty="0"/>
              <a:t>3</a:t>
            </a:r>
            <a:r>
              <a:rPr lang="zh-CN" altLang="en-US" dirty="0"/>
              <a:t>个月 </a:t>
            </a:r>
            <a:r>
              <a:rPr lang="en-US" altLang="zh-CN" dirty="0"/>
              <a:t>or 30</a:t>
            </a:r>
            <a:r>
              <a:rPr lang="zh-CN" altLang="en-US" dirty="0"/>
              <a:t>年？</a:t>
            </a:r>
            <a:endParaRPr lang="en-US" altLang="zh-CN" dirty="0"/>
          </a:p>
          <a:p>
            <a:pPr lvl="1"/>
            <a:r>
              <a:rPr lang="zh-CN" altLang="en-US" dirty="0"/>
              <a:t>每年计息一次 </a:t>
            </a:r>
            <a:r>
              <a:rPr lang="en-US" altLang="zh-CN" dirty="0"/>
              <a:t>or </a:t>
            </a:r>
            <a:r>
              <a:rPr lang="zh-CN" altLang="en-US" dirty="0"/>
              <a:t>连续复利？</a:t>
            </a:r>
          </a:p>
        </p:txBody>
      </p:sp>
    </p:spTree>
    <p:extLst>
      <p:ext uri="{BB962C8B-B14F-4D97-AF65-F5344CB8AC3E}">
        <p14:creationId xmlns:p14="http://schemas.microsoft.com/office/powerpoint/2010/main" val="24233831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1624</Words>
  <Application>Microsoft Macintosh PowerPoint</Application>
  <PresentationFormat>全屏显示(4:3)</PresentationFormat>
  <Paragraphs>169</Paragraphs>
  <Slides>32</Slides>
  <Notes>5</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9" baseType="lpstr">
      <vt:lpstr>楷体</vt:lpstr>
      <vt:lpstr>微软雅黑</vt:lpstr>
      <vt:lpstr>Adobe 黑体 Std R</vt:lpstr>
      <vt:lpstr>Adobe 楷体 Std R</vt:lpstr>
      <vt:lpstr>Adobe Heiti Std R</vt:lpstr>
      <vt:lpstr>Adobe Jenson Pro</vt:lpstr>
      <vt:lpstr>Adobe Jenson Pro Capt</vt:lpstr>
      <vt:lpstr>Arial</vt:lpstr>
      <vt:lpstr>Bradley Hand ITC</vt:lpstr>
      <vt:lpstr>Calibri</vt:lpstr>
      <vt:lpstr>Cambria Math</vt:lpstr>
      <vt:lpstr>Garamond</vt:lpstr>
      <vt:lpstr>Segoe</vt:lpstr>
      <vt:lpstr>Times New Roman</vt:lpstr>
      <vt:lpstr>Wingdings</vt:lpstr>
      <vt:lpstr>1_Edge</vt:lpstr>
      <vt:lpstr>Equation</vt:lpstr>
      <vt:lpstr>第2章 利率</vt:lpstr>
      <vt:lpstr>PowerPoint 演示文稿</vt:lpstr>
      <vt:lpstr>第一节</vt:lpstr>
      <vt:lpstr>终值</vt:lpstr>
      <vt:lpstr>现值</vt:lpstr>
      <vt:lpstr>年金</vt:lpstr>
      <vt:lpstr>年金的终值与现值</vt:lpstr>
      <vt:lpstr>第二节</vt:lpstr>
      <vt:lpstr>利率</vt:lpstr>
      <vt:lpstr>不同经济含义的利率</vt:lpstr>
      <vt:lpstr>同一利率的不同表达方式</vt:lpstr>
      <vt:lpstr>单利</vt:lpstr>
      <vt:lpstr>普通复利</vt:lpstr>
      <vt:lpstr>连续复利</vt:lpstr>
      <vt:lpstr>复利频率与终值</vt:lpstr>
      <vt:lpstr>普通复利与连续复利的转换</vt:lpstr>
      <vt:lpstr>对数收益率与百分比收益率  对数收益率与百分比收益率  对数收益率与百分比收益率</vt:lpstr>
      <vt:lpstr>不同的天数计算规则</vt:lpstr>
      <vt:lpstr>第三节</vt:lpstr>
      <vt:lpstr>到期收益率的定义</vt:lpstr>
      <vt:lpstr>到期收益率的特点</vt:lpstr>
      <vt:lpstr>事前到期收益率的不确定性</vt:lpstr>
      <vt:lpstr>到期收益率的应用</vt:lpstr>
      <vt:lpstr>到期收益率与年金因子</vt:lpstr>
      <vt:lpstr>即期利率的定义、特点与应用</vt:lpstr>
      <vt:lpstr>即期利率与贴现因子</vt:lpstr>
      <vt:lpstr>即期利率与到期收益率的联系</vt:lpstr>
      <vt:lpstr>即期利率与到期收益率的差异</vt:lpstr>
      <vt:lpstr>远期利率的定义</vt:lpstr>
      <vt:lpstr>远期利率的计算</vt:lpstr>
      <vt:lpstr>远期利率的分析与讨论</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Silverlight Briefing - MIX07</dc:title>
  <dc:subject>Silverlight</dc:subject>
  <dc:creator/>
  <dc:description>COPYRIGHT, Microsoft 2007.  All rights reserved.  No permission is granted to reproduce or re-use materials from this document in other documents.  All rights reserved.
3rd party company names and logos are used with permission and are subject to their own copyrights and trademarks.</dc:description>
  <cp:lastModifiedBy/>
  <cp:revision>9</cp:revision>
  <dcterms:created xsi:type="dcterms:W3CDTF">2007-08-03T18:56:26Z</dcterms:created>
  <dcterms:modified xsi:type="dcterms:W3CDTF">2021-07-21T14:03:17Z</dcterms:modified>
</cp:coreProperties>
</file>