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82" r:id="rId1"/>
  </p:sldMasterIdLst>
  <p:notesMasterIdLst>
    <p:notesMasterId r:id="rId47"/>
  </p:notesMasterIdLst>
  <p:handoutMasterIdLst>
    <p:handoutMasterId r:id="rId48"/>
  </p:handoutMasterIdLst>
  <p:sldIdLst>
    <p:sldId id="561" r:id="rId2"/>
    <p:sldId id="615" r:id="rId3"/>
    <p:sldId id="612" r:id="rId4"/>
    <p:sldId id="565" r:id="rId5"/>
    <p:sldId id="616" r:id="rId6"/>
    <p:sldId id="611" r:id="rId7"/>
    <p:sldId id="575" r:id="rId8"/>
    <p:sldId id="617" r:id="rId9"/>
    <p:sldId id="580" r:id="rId10"/>
    <p:sldId id="619" r:id="rId11"/>
    <p:sldId id="581" r:id="rId12"/>
    <p:sldId id="620" r:id="rId13"/>
    <p:sldId id="584" r:id="rId14"/>
    <p:sldId id="621" r:id="rId15"/>
    <p:sldId id="624" r:id="rId16"/>
    <p:sldId id="630" r:id="rId17"/>
    <p:sldId id="626" r:id="rId18"/>
    <p:sldId id="651" r:id="rId19"/>
    <p:sldId id="627" r:id="rId20"/>
    <p:sldId id="631" r:id="rId21"/>
    <p:sldId id="586" r:id="rId22"/>
    <p:sldId id="632" r:id="rId23"/>
    <p:sldId id="628" r:id="rId24"/>
    <p:sldId id="598" r:id="rId25"/>
    <p:sldId id="633" r:id="rId26"/>
    <p:sldId id="634" r:id="rId27"/>
    <p:sldId id="635" r:id="rId28"/>
    <p:sldId id="596" r:id="rId29"/>
    <p:sldId id="652" r:id="rId30"/>
    <p:sldId id="653" r:id="rId31"/>
    <p:sldId id="637" r:id="rId32"/>
    <p:sldId id="638" r:id="rId33"/>
    <p:sldId id="639" r:id="rId34"/>
    <p:sldId id="640" r:id="rId35"/>
    <p:sldId id="641" r:id="rId36"/>
    <p:sldId id="642" r:id="rId37"/>
    <p:sldId id="643" r:id="rId38"/>
    <p:sldId id="644" r:id="rId39"/>
    <p:sldId id="645" r:id="rId40"/>
    <p:sldId id="646" r:id="rId41"/>
    <p:sldId id="647" r:id="rId42"/>
    <p:sldId id="648" r:id="rId43"/>
    <p:sldId id="649" r:id="rId44"/>
    <p:sldId id="650" r:id="rId45"/>
    <p:sldId id="606" r:id="rId4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20">
          <p15:clr>
            <a:srgbClr val="A4A3A4"/>
          </p15:clr>
        </p15:guide>
        <p15:guide id="2" pos="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45" autoAdjust="0"/>
    <p:restoredTop sz="93537" autoAdjust="0"/>
  </p:normalViewPr>
  <p:slideViewPr>
    <p:cSldViewPr snapToObjects="1">
      <p:cViewPr varScale="1">
        <p:scale>
          <a:sx n="119" d="100"/>
          <a:sy n="119" d="100"/>
        </p:scale>
        <p:origin x="1816" y="192"/>
      </p:cViewPr>
      <p:guideLst>
        <p:guide orient="horz" pos="1920"/>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194F18F-5208-487E-9BEC-399A9E6BBF86}"/>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22401C60-C6D7-41C6-87D9-7531B785DDE1}"/>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ED81DE3F-AD34-47B3-89B9-E486E114EDBF}" type="datetimeFigureOut">
              <a:rPr lang="zh-CN" altLang="en-US"/>
              <a:pPr>
                <a:defRPr/>
              </a:pPr>
              <a:t>2021/7/21</a:t>
            </a:fld>
            <a:endParaRPr lang="en-US" altLang="zh-CN"/>
          </a:p>
        </p:txBody>
      </p:sp>
      <p:sp>
        <p:nvSpPr>
          <p:cNvPr id="4" name="Footer Placeholder 3">
            <a:extLst>
              <a:ext uri="{FF2B5EF4-FFF2-40B4-BE49-F238E27FC236}">
                <a16:creationId xmlns:a16="http://schemas.microsoft.com/office/drawing/2014/main" id="{A4489CA2-93AC-46E1-90FC-6693E2CE12F2}"/>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3479CEC1-8B63-44C0-8C33-F8CD7965DE90}"/>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BDEE6682-6101-4CE2-B55A-9DB3AB0A6AFD}"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E663E87-23DD-451D-9013-4D30D9F433D8}"/>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7902EB4C-2CBD-42A6-8A0B-B363DB68C3D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AE3447FE-A791-4404-BB56-4036B93E3923}" type="datetimeFigureOut">
              <a:rPr lang="zh-CN" altLang="en-US"/>
              <a:pPr>
                <a:defRPr/>
              </a:pPr>
              <a:t>2021/7/21</a:t>
            </a:fld>
            <a:endParaRPr lang="en-US" altLang="zh-CN"/>
          </a:p>
        </p:txBody>
      </p:sp>
      <p:sp>
        <p:nvSpPr>
          <p:cNvPr id="4" name="Slide Image Placeholder 3">
            <a:extLst>
              <a:ext uri="{FF2B5EF4-FFF2-40B4-BE49-F238E27FC236}">
                <a16:creationId xmlns:a16="http://schemas.microsoft.com/office/drawing/2014/main" id="{2F78059F-0B96-46AD-AD86-F880309380A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8294188-0361-4E1D-9E50-CBBB15A5045F}"/>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2EE7BF49-FAD6-43F5-BC81-EA5227190755}"/>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6464B346-A8B2-41EF-8613-AFB45215A12B}"/>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99B8773E-396A-4711-B226-37BEFE2A981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8735ABFC-AB1B-4299-95DB-607BDF6EA4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C18AFFF7-6150-4FDF-A401-C512A2B306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8436" name="Slide Number Placeholder 3">
            <a:extLst>
              <a:ext uri="{FF2B5EF4-FFF2-40B4-BE49-F238E27FC236}">
                <a16:creationId xmlns:a16="http://schemas.microsoft.com/office/drawing/2014/main" id="{9965F464-5634-43D9-9D77-6EC8A95084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4BB08462-F00D-45CF-AB18-20F49EBEE075}" type="slidenum">
              <a:rPr lang="zh-CN" altLang="en-US" smtClean="0"/>
              <a:pPr>
                <a:spcBef>
                  <a:spcPct val="0"/>
                </a:spcBef>
              </a:pPr>
              <a:t>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a:extLst>
              <a:ext uri="{FF2B5EF4-FFF2-40B4-BE49-F238E27FC236}">
                <a16:creationId xmlns:a16="http://schemas.microsoft.com/office/drawing/2014/main" id="{8F9821C1-6B13-4BCD-A293-BA1E7E6A35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a:extLst>
              <a:ext uri="{FF2B5EF4-FFF2-40B4-BE49-F238E27FC236}">
                <a16:creationId xmlns:a16="http://schemas.microsoft.com/office/drawing/2014/main" id="{9F237745-FCAE-46A2-8448-D5BD70EEAEB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22532" name="灯片编号占位符 3">
            <a:extLst>
              <a:ext uri="{FF2B5EF4-FFF2-40B4-BE49-F238E27FC236}">
                <a16:creationId xmlns:a16="http://schemas.microsoft.com/office/drawing/2014/main" id="{6D8F159F-9034-4F33-97CC-2FF26C0766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CAA5BED-E3EF-4040-A62B-DB48A377DB50}" type="slidenum">
              <a:rPr lang="zh-CN" altLang="en-US" smtClean="0">
                <a:latin typeface="Calibri" panose="020F0502020204030204" pitchFamily="34" charset="0"/>
              </a:rPr>
              <a:pPr/>
              <a:t>3</a:t>
            </a:fld>
            <a:endParaRPr lang="en-US" altLang="zh-CN">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gi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192892914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015FDD54-A02E-4BD1-9482-61E04DCA72C2}"/>
              </a:ext>
            </a:extLst>
          </p:cNvPr>
          <p:cNvSpPr>
            <a:spLocks noGrp="1" noChangeArrowheads="1"/>
          </p:cNvSpPr>
          <p:nvPr>
            <p:ph type="sldNum" sz="quarter" idx="10"/>
          </p:nvPr>
        </p:nvSpPr>
        <p:spPr>
          <a:ln/>
        </p:spPr>
        <p:txBody>
          <a:bodyPr/>
          <a:lstStyle>
            <a:lvl1pPr>
              <a:defRPr/>
            </a:lvl1pPr>
          </a:lstStyle>
          <a:p>
            <a:pPr>
              <a:defRPr/>
            </a:pPr>
            <a:fld id="{EB8288EF-BE25-45CF-B684-419F43DFBDD0}" type="slidenum">
              <a:rPr lang="zh-CN" altLang="en-US"/>
              <a:pPr>
                <a:defRPr/>
              </a:pPr>
              <a:t>‹#›</a:t>
            </a:fld>
            <a:endParaRPr lang="zh-CN" altLang="en-US"/>
          </a:p>
        </p:txBody>
      </p:sp>
    </p:spTree>
    <p:extLst>
      <p:ext uri="{BB962C8B-B14F-4D97-AF65-F5344CB8AC3E}">
        <p14:creationId xmlns:p14="http://schemas.microsoft.com/office/powerpoint/2010/main" val="251783777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A844CAF-949A-4062-9030-467A8C66C999}"/>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3" name="Rectangle 5">
            <a:extLst>
              <a:ext uri="{FF2B5EF4-FFF2-40B4-BE49-F238E27FC236}">
                <a16:creationId xmlns:a16="http://schemas.microsoft.com/office/drawing/2014/main" id="{92D6D30F-C13B-44CD-BC03-4FF791F5BBDF}"/>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6">
            <a:extLst>
              <a:ext uri="{FF2B5EF4-FFF2-40B4-BE49-F238E27FC236}">
                <a16:creationId xmlns:a16="http://schemas.microsoft.com/office/drawing/2014/main" id="{24B05282-6C2A-4D32-9ABE-EB46EC849776}"/>
              </a:ext>
            </a:extLst>
          </p:cNvPr>
          <p:cNvSpPr>
            <a:spLocks noGrp="1" noChangeArrowheads="1"/>
          </p:cNvSpPr>
          <p:nvPr>
            <p:ph type="sldNum" sz="quarter" idx="12"/>
          </p:nvPr>
        </p:nvSpPr>
        <p:spPr/>
        <p:txBody>
          <a:bodyPr/>
          <a:lstStyle>
            <a:lvl1pPr>
              <a:defRPr/>
            </a:lvl1pPr>
          </a:lstStyle>
          <a:p>
            <a:pPr>
              <a:defRPr/>
            </a:pPr>
            <a:fld id="{8BFA0DE4-4582-42A4-9288-19499D3B4CBB}" type="slidenum">
              <a:rPr lang="zh-CN" altLang="en-US"/>
              <a:pPr>
                <a:defRPr/>
              </a:pPr>
              <a:t>‹#›</a:t>
            </a:fld>
            <a:endParaRPr lang="zh-CN" altLang="en-US"/>
          </a:p>
        </p:txBody>
      </p:sp>
    </p:spTree>
    <p:extLst>
      <p:ext uri="{BB962C8B-B14F-4D97-AF65-F5344CB8AC3E}">
        <p14:creationId xmlns:p14="http://schemas.microsoft.com/office/powerpoint/2010/main" val="321873715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19BF8002-815F-4C71-A462-6664AFC7D7BB}"/>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22F7F28F-AA94-454D-93AA-C3662403C7CE}"/>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430D47E6-6F21-4343-B631-C00B016AFA56}"/>
              </a:ext>
            </a:extLst>
          </p:cNvPr>
          <p:cNvSpPr>
            <a:spLocks noGrp="1" noChangeArrowheads="1"/>
          </p:cNvSpPr>
          <p:nvPr>
            <p:ph type="sldNum" sz="quarter" idx="12"/>
          </p:nvPr>
        </p:nvSpPr>
        <p:spPr/>
        <p:txBody>
          <a:bodyPr/>
          <a:lstStyle>
            <a:lvl1pPr>
              <a:defRPr/>
            </a:lvl1pPr>
          </a:lstStyle>
          <a:p>
            <a:pPr>
              <a:defRPr/>
            </a:pPr>
            <a:fld id="{0DC76D50-BC7F-4115-9572-10DFB7352285}" type="slidenum">
              <a:rPr lang="zh-CN" altLang="en-US"/>
              <a:pPr>
                <a:defRPr/>
              </a:pPr>
              <a:t>‹#›</a:t>
            </a:fld>
            <a:endParaRPr lang="zh-CN" altLang="en-US"/>
          </a:p>
        </p:txBody>
      </p:sp>
    </p:spTree>
    <p:extLst>
      <p:ext uri="{BB962C8B-B14F-4D97-AF65-F5344CB8AC3E}">
        <p14:creationId xmlns:p14="http://schemas.microsoft.com/office/powerpoint/2010/main" val="375795669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96AE0FCE-4A6D-4925-A514-DD72F8D5D89C}"/>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B002F7DF-B06E-4A4B-AAC6-620D2D573A6D}"/>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49410C6F-582C-4E8E-8992-DAC2F8DA35C1}"/>
              </a:ext>
            </a:extLst>
          </p:cNvPr>
          <p:cNvSpPr>
            <a:spLocks noGrp="1" noChangeArrowheads="1"/>
          </p:cNvSpPr>
          <p:nvPr>
            <p:ph type="sldNum" sz="quarter" idx="12"/>
          </p:nvPr>
        </p:nvSpPr>
        <p:spPr/>
        <p:txBody>
          <a:bodyPr/>
          <a:lstStyle>
            <a:lvl1pPr>
              <a:defRPr/>
            </a:lvl1pPr>
          </a:lstStyle>
          <a:p>
            <a:pPr>
              <a:defRPr/>
            </a:pPr>
            <a:fld id="{02580F8A-0E65-46FF-9A57-5F5A5C1337E6}" type="slidenum">
              <a:rPr lang="zh-CN" altLang="en-US"/>
              <a:pPr>
                <a:defRPr/>
              </a:pPr>
              <a:t>‹#›</a:t>
            </a:fld>
            <a:endParaRPr lang="zh-CN" altLang="en-US"/>
          </a:p>
        </p:txBody>
      </p:sp>
    </p:spTree>
    <p:extLst>
      <p:ext uri="{BB962C8B-B14F-4D97-AF65-F5344CB8AC3E}">
        <p14:creationId xmlns:p14="http://schemas.microsoft.com/office/powerpoint/2010/main" val="13181581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E75CC6A5-A2C9-46D2-AA70-801922B59440}"/>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3135DEEB-9E7D-4107-B8DA-790AD4400ECA}"/>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B799025E-F57A-44D4-8308-256B4A927005}"/>
              </a:ext>
            </a:extLst>
          </p:cNvPr>
          <p:cNvSpPr>
            <a:spLocks noGrp="1" noChangeArrowheads="1"/>
          </p:cNvSpPr>
          <p:nvPr>
            <p:ph type="sldNum" sz="quarter" idx="12"/>
          </p:nvPr>
        </p:nvSpPr>
        <p:spPr/>
        <p:txBody>
          <a:bodyPr/>
          <a:lstStyle>
            <a:lvl1pPr>
              <a:defRPr/>
            </a:lvl1pPr>
          </a:lstStyle>
          <a:p>
            <a:pPr>
              <a:defRPr/>
            </a:pPr>
            <a:fld id="{C51D55F5-777C-4510-864D-EA696DA6C6FC}" type="slidenum">
              <a:rPr lang="zh-CN" altLang="en-US"/>
              <a:pPr>
                <a:defRPr/>
              </a:pPr>
              <a:t>‹#›</a:t>
            </a:fld>
            <a:endParaRPr lang="zh-CN" altLang="en-US"/>
          </a:p>
        </p:txBody>
      </p:sp>
    </p:spTree>
    <p:extLst>
      <p:ext uri="{BB962C8B-B14F-4D97-AF65-F5344CB8AC3E}">
        <p14:creationId xmlns:p14="http://schemas.microsoft.com/office/powerpoint/2010/main" val="229129198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33C4192E-F039-4894-8896-FEEC142CF6D7}"/>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EEF929E6-F55C-4508-9750-02F1B88F3F9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50BBF8F5-BD3A-4D48-8ABA-CE0F6452BDF2}"/>
              </a:ext>
            </a:extLst>
          </p:cNvPr>
          <p:cNvSpPr>
            <a:spLocks noGrp="1" noChangeArrowheads="1"/>
          </p:cNvSpPr>
          <p:nvPr>
            <p:ph type="sldNum" sz="quarter" idx="12"/>
          </p:nvPr>
        </p:nvSpPr>
        <p:spPr/>
        <p:txBody>
          <a:bodyPr/>
          <a:lstStyle>
            <a:lvl1pPr>
              <a:defRPr/>
            </a:lvl1pPr>
          </a:lstStyle>
          <a:p>
            <a:pPr>
              <a:defRPr/>
            </a:pPr>
            <a:fld id="{D7EF0FFF-B9CA-40FA-903D-349F8544CF8A}" type="slidenum">
              <a:rPr lang="zh-CN" altLang="en-US"/>
              <a:pPr>
                <a:defRPr/>
              </a:pPr>
              <a:t>‹#›</a:t>
            </a:fld>
            <a:endParaRPr lang="zh-CN" altLang="en-US"/>
          </a:p>
        </p:txBody>
      </p:sp>
    </p:spTree>
    <p:extLst>
      <p:ext uri="{BB962C8B-B14F-4D97-AF65-F5344CB8AC3E}">
        <p14:creationId xmlns:p14="http://schemas.microsoft.com/office/powerpoint/2010/main" val="201717332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E085DB05-BF11-48C4-AB42-8E8813D13D0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39B9C389-738F-4680-8542-A6A76AB5EE8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11">
            <a:extLst>
              <a:ext uri="{FF2B5EF4-FFF2-40B4-BE49-F238E27FC236}">
                <a16:creationId xmlns:a16="http://schemas.microsoft.com/office/drawing/2014/main" id="{23381F51-5FD8-4289-A952-2814885AE650}"/>
              </a:ext>
            </a:extLst>
          </p:cNvPr>
          <p:cNvSpPr txBox="1">
            <a:spLocks noChangeArrowheads="1"/>
          </p:cNvSpPr>
          <p:nvPr userDrawn="1"/>
        </p:nvSpPr>
        <p:spPr bwMode="auto">
          <a:xfrm>
            <a:off x="2051050" y="2636838"/>
            <a:ext cx="5689600" cy="1570037"/>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9600">
                <a:latin typeface="Bradley Hand ITC" pitchFamily="66" charset="0"/>
                <a:ea typeface="Adobe 仿宋 Std R" pitchFamily="18" charset="-122"/>
                <a:cs typeface="Arial Unicode MS" pitchFamily="34" charset="-122"/>
              </a:rPr>
              <a:t>The End.</a:t>
            </a:r>
            <a:endParaRPr lang="zh-CN" altLang="en-US" sz="9600">
              <a:latin typeface="Bradley Hand ITC" pitchFamily="66" charset="0"/>
              <a:ea typeface="Adobe 仿宋 Std R" pitchFamily="18" charset="-122"/>
              <a:cs typeface="Arial Unicode MS" pitchFamily="34" charset="-122"/>
            </a:endParaRPr>
          </a:p>
        </p:txBody>
      </p:sp>
      <p:sp>
        <p:nvSpPr>
          <p:cNvPr id="5" name="矩形 4">
            <a:extLst>
              <a:ext uri="{FF2B5EF4-FFF2-40B4-BE49-F238E27FC236}">
                <a16:creationId xmlns:a16="http://schemas.microsoft.com/office/drawing/2014/main" id="{3CBB2205-C730-4728-BCAB-A196171491C4}"/>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a:extLst>
              <a:ext uri="{FF2B5EF4-FFF2-40B4-BE49-F238E27FC236}">
                <a16:creationId xmlns:a16="http://schemas.microsoft.com/office/drawing/2014/main" id="{F63B587D-6CDA-418D-AB8D-DD889B5EF560}"/>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389231864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E768E0F2-DD9F-4AE7-830C-5358A6A5C15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A120C827-7026-4494-B928-57422703A24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a:extLst>
              <a:ext uri="{FF2B5EF4-FFF2-40B4-BE49-F238E27FC236}">
                <a16:creationId xmlns:a16="http://schemas.microsoft.com/office/drawing/2014/main" id="{66A06BCB-6EB1-43DC-B041-DA9638B21C63}"/>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矩形 4">
            <a:extLst>
              <a:ext uri="{FF2B5EF4-FFF2-40B4-BE49-F238E27FC236}">
                <a16:creationId xmlns:a16="http://schemas.microsoft.com/office/drawing/2014/main" id="{28929FD0-751C-4731-8349-D2CF504979E0}"/>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6" name="Picture 2">
            <a:extLst>
              <a:ext uri="{FF2B5EF4-FFF2-40B4-BE49-F238E27FC236}">
                <a16:creationId xmlns:a16="http://schemas.microsoft.com/office/drawing/2014/main" id="{999230DB-441C-4608-BC8D-0B5AC28EA57F}"/>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0600" y="0"/>
            <a:ext cx="73152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6ADD3515-D9E9-4E4B-8463-F794316D06CE}"/>
              </a:ext>
            </a:extLst>
          </p:cNvPr>
          <p:cNvSpPr>
            <a:spLocks noChangeArrowheads="1"/>
          </p:cNvSpPr>
          <p:nvPr userDrawn="1"/>
        </p:nvSpPr>
        <p:spPr bwMode="auto">
          <a:xfrm>
            <a:off x="2895600" y="3962400"/>
            <a:ext cx="4572000" cy="646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a:latin typeface="Adobe 黑体 Std R" pitchFamily="34" charset="-122"/>
                <a:ea typeface="Adobe 黑体 Std R" pitchFamily="34" charset="-122"/>
              </a:rPr>
              <a:t>厦门大学财务系   陈蓉 郑振龙 </a:t>
            </a:r>
            <a:endParaRPr lang="en-US" altLang="zh-CN" b="1">
              <a:latin typeface="Adobe 黑体 Std R" pitchFamily="34" charset="-122"/>
              <a:ea typeface="Adobe 黑体 Std R" pitchFamily="34" charset="-122"/>
            </a:endParaRPr>
          </a:p>
          <a:p>
            <a:pPr eaLnBrk="1" hangingPunct="1">
              <a:defRPr/>
            </a:pPr>
            <a:r>
              <a:rPr lang="en-US" altLang="zh-CN" b="1">
                <a:latin typeface="Adobe Jenson Pro Capt" panose="020A0503050201030203" pitchFamily="18" charset="0"/>
              </a:rPr>
              <a:t>  </a:t>
            </a:r>
            <a:r>
              <a:rPr lang="zh-CN" altLang="en-US" b="1">
                <a:latin typeface="Adobe Jenson Pro Capt" panose="020A0503050201030203" pitchFamily="18" charset="0"/>
              </a:rPr>
              <a:t>       </a:t>
            </a:r>
            <a:r>
              <a:rPr lang="en-US" altLang="zh-CN" b="1">
                <a:latin typeface="Adobe Jenson Pro Capt" panose="020A0503050201030203" pitchFamily="18" charset="0"/>
              </a:rPr>
              <a:t> aronge@xmu.edu.cn</a:t>
            </a:r>
            <a:endParaRPr lang="zh-CN" altLang="en-US" b="1">
              <a:latin typeface="Adobe Jenson Pro Capt" panose="020A0503050201030203" pitchFamily="18" charset="0"/>
            </a:endParaRPr>
          </a:p>
        </p:txBody>
      </p:sp>
    </p:spTree>
    <p:extLst>
      <p:ext uri="{BB962C8B-B14F-4D97-AF65-F5344CB8AC3E}">
        <p14:creationId xmlns:p14="http://schemas.microsoft.com/office/powerpoint/2010/main" val="536295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le and Content_VisualStudio">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3" descr="blueband.tif">
            <a:extLst>
              <a:ext uri="{FF2B5EF4-FFF2-40B4-BE49-F238E27FC236}">
                <a16:creationId xmlns:a16="http://schemas.microsoft.com/office/drawing/2014/main" id="{2B492027-11A3-4056-BFA5-8F2F61CFFE5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153150"/>
            <a:ext cx="8128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a:extLst>
              <a:ext uri="{FF2B5EF4-FFF2-40B4-BE49-F238E27FC236}">
                <a16:creationId xmlns:a16="http://schemas.microsoft.com/office/drawing/2014/main" id="{19D1BEC5-263D-4A94-91E9-5EB7B54901DE}"/>
              </a:ext>
            </a:extLst>
          </p:cNvPr>
          <p:cNvSpPr/>
          <p:nvPr userDrawn="1"/>
        </p:nvSpPr>
        <p:spPr bwMode="auto">
          <a:xfrm>
            <a:off x="360363" y="6208713"/>
            <a:ext cx="630237" cy="34448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09728" tIns="54864" rIns="109728" bIns="54864" anchor="ctr"/>
          <a:lstStyle/>
          <a:p>
            <a:pPr algn="ctr" defTabSz="1096963" eaLnBrk="1" hangingPunct="1">
              <a:defRPr/>
            </a:pPr>
            <a:fld id="{D2815D42-522F-4F11-BC47-5A1A1800C265}" type="slidenum">
              <a:rPr lang="zh-CN" altLang="en-US" sz="1000">
                <a:solidFill>
                  <a:schemeClr val="bg2"/>
                </a:solidFill>
                <a:latin typeface="Segoe" pitchFamily="34" charset="0"/>
              </a:rPr>
              <a:pPr algn="ctr" defTabSz="1096963" eaLnBrk="1" hangingPunct="1">
                <a:defRPr/>
              </a:pPr>
              <a:t>‹#›</a:t>
            </a:fld>
            <a:endParaRPr lang="zh-CN" altLang="en-US" sz="1400" dirty="0">
              <a:solidFill>
                <a:schemeClr val="bg2"/>
              </a:solidFill>
              <a:latin typeface="Segoe" pitchFamily="34" charset="0"/>
            </a:endParaRPr>
          </a:p>
        </p:txBody>
      </p:sp>
      <p:cxnSp>
        <p:nvCxnSpPr>
          <p:cNvPr id="7" name="直接连接符 12">
            <a:extLst>
              <a:ext uri="{FF2B5EF4-FFF2-40B4-BE49-F238E27FC236}">
                <a16:creationId xmlns:a16="http://schemas.microsoft.com/office/drawing/2014/main" id="{5D55AFDB-E553-444A-A4EF-3FADFA402909}"/>
              </a:ext>
            </a:extLst>
          </p:cNvPr>
          <p:cNvCxnSpPr/>
          <p:nvPr userDrawn="1"/>
        </p:nvCxnSpPr>
        <p:spPr>
          <a:xfrm flipV="1">
            <a:off x="359833" y="1291771"/>
            <a:ext cx="8382001" cy="3629"/>
          </a:xfrm>
          <a:prstGeom prst="line">
            <a:avLst/>
          </a:prstGeom>
          <a:ln w="38100">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TextBox 15">
            <a:extLst>
              <a:ext uri="{FF2B5EF4-FFF2-40B4-BE49-F238E27FC236}">
                <a16:creationId xmlns:a16="http://schemas.microsoft.com/office/drawing/2014/main" id="{F8B113D2-2151-43DC-92AE-3FDA8202810C}"/>
              </a:ext>
            </a:extLst>
          </p:cNvPr>
          <p:cNvSpPr txBox="1">
            <a:spLocks noChangeArrowheads="1"/>
          </p:cNvSpPr>
          <p:nvPr userDrawn="1"/>
        </p:nvSpPr>
        <p:spPr bwMode="auto">
          <a:xfrm>
            <a:off x="2514600" y="6259513"/>
            <a:ext cx="6227763" cy="307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en-US" altLang="zh-CN" sz="1400">
                <a:solidFill>
                  <a:schemeClr val="bg2"/>
                </a:solidFill>
                <a:latin typeface="微软雅黑" panose="020B0503020204020204" pitchFamily="34" charset="-122"/>
                <a:ea typeface="微软雅黑" panose="020B0503020204020204" pitchFamily="34" charset="-122"/>
              </a:rPr>
              <a:t>©</a:t>
            </a:r>
            <a:r>
              <a:rPr lang="zh-CN" altLang="en-US" sz="1400">
                <a:solidFill>
                  <a:schemeClr val="bg2"/>
                </a:solidFill>
                <a:latin typeface="微软雅黑" panose="020B0503020204020204" pitchFamily="34" charset="-122"/>
                <a:ea typeface="微软雅黑" panose="020B0503020204020204" pitchFamily="34" charset="-122"/>
              </a:rPr>
              <a:t> 版权所有：厦门大学金融系  陈蓉  郑振龙</a:t>
            </a:r>
          </a:p>
        </p:txBody>
      </p:sp>
      <p:sp>
        <p:nvSpPr>
          <p:cNvPr id="2" name="Title 1"/>
          <p:cNvSpPr>
            <a:spLocks noGrp="1"/>
          </p:cNvSpPr>
          <p:nvPr>
            <p:ph type="title"/>
          </p:nvPr>
        </p:nvSpPr>
        <p:spPr>
          <a:xfrm>
            <a:off x="369772" y="457200"/>
            <a:ext cx="8372061" cy="838200"/>
          </a:xfrm>
          <a:prstGeom prst="rect">
            <a:avLst/>
          </a:prstGeom>
        </p:spPr>
        <p:txBody>
          <a:bodyPr anchor="ctr"/>
          <a:lstStyle>
            <a:lvl1pPr>
              <a:defRPr sz="4000" b="1" baseline="0">
                <a:latin typeface="Times New Roman" pitchFamily="18" charset="0"/>
                <a:ea typeface="华文中宋" pitchFamily="2" charset="-122"/>
              </a:defRPr>
            </a:lvl1pPr>
          </a:lstStyle>
          <a:p>
            <a:r>
              <a:rPr lang="en-US" dirty="0"/>
              <a:t>Click to edit Master title style</a:t>
            </a:r>
          </a:p>
        </p:txBody>
      </p:sp>
      <p:sp>
        <p:nvSpPr>
          <p:cNvPr id="4" name="Text Placeholder 5"/>
          <p:cNvSpPr>
            <a:spLocks noGrp="1"/>
          </p:cNvSpPr>
          <p:nvPr>
            <p:ph type="body" sz="quarter" idx="10"/>
          </p:nvPr>
        </p:nvSpPr>
        <p:spPr>
          <a:xfrm>
            <a:off x="359833" y="1524001"/>
            <a:ext cx="8382000" cy="4038599"/>
          </a:xfrm>
          <a:prstGeom prst="rect">
            <a:avLst/>
          </a:prstGeom>
        </p:spPr>
        <p:txBody>
          <a:bodyPr/>
          <a:lstStyle>
            <a:lvl1pPr marL="449263" indent="-449263">
              <a:lnSpc>
                <a:spcPct val="100000"/>
              </a:lnSpc>
              <a:spcAft>
                <a:spcPts val="600"/>
              </a:spcAft>
              <a:buSzPct val="100000"/>
              <a:buFontTx/>
              <a:buBlip>
                <a:blip r:embed="rId4"/>
              </a:buBlip>
              <a:defRPr sz="2800" b="0" baseline="0">
                <a:solidFill>
                  <a:srgbClr val="4A4744"/>
                </a:solidFill>
                <a:latin typeface="Arial" pitchFamily="34" charset="0"/>
                <a:ea typeface="微软雅黑" pitchFamily="34" charset="-122"/>
              </a:defRPr>
            </a:lvl1pPr>
            <a:lvl2pPr marL="711200" indent="-420688">
              <a:lnSpc>
                <a:spcPct val="100000"/>
              </a:lnSpc>
              <a:buSzPct val="100000"/>
              <a:buFontTx/>
              <a:buBlip>
                <a:blip r:embed="rId4"/>
              </a:buBlip>
              <a:defRPr sz="2400" baseline="0">
                <a:solidFill>
                  <a:srgbClr val="4A4744"/>
                </a:solidFill>
                <a:latin typeface="Arial" pitchFamily="34" charset="0"/>
                <a:ea typeface="微软雅黑" pitchFamily="34" charset="-122"/>
              </a:defRPr>
            </a:lvl2pPr>
            <a:lvl3pPr marL="900113" indent="-379413">
              <a:lnSpc>
                <a:spcPct val="100000"/>
              </a:lnSpc>
              <a:buSzPct val="100000"/>
              <a:buFontTx/>
              <a:buBlip>
                <a:blip r:embed="rId4"/>
              </a:buBlip>
              <a:defRPr sz="2400" baseline="0">
                <a:solidFill>
                  <a:srgbClr val="4A4744"/>
                </a:solidFill>
                <a:latin typeface="Arial" pitchFamily="34" charset="0"/>
                <a:ea typeface="微软雅黑" pitchFamily="34" charset="-122"/>
              </a:defRPr>
            </a:lvl3pPr>
            <a:lvl4pPr marL="1160463" indent="-447675">
              <a:lnSpc>
                <a:spcPct val="100000"/>
              </a:lnSpc>
              <a:buSzPct val="100000"/>
              <a:buFontTx/>
              <a:buBlip>
                <a:blip r:embed="rId4"/>
              </a:buBlip>
              <a:defRPr sz="2000" baseline="0">
                <a:solidFill>
                  <a:srgbClr val="4A4744"/>
                </a:solidFill>
                <a:latin typeface="Arial" pitchFamily="34" charset="0"/>
                <a:ea typeface="微软雅黑" pitchFamily="34" charset="-122"/>
              </a:defRPr>
            </a:lvl4pPr>
            <a:lvl5pPr marL="1349375" indent="-393700">
              <a:lnSpc>
                <a:spcPct val="100000"/>
              </a:lnSpc>
              <a:buSzPct val="100000"/>
              <a:buFontTx/>
              <a:buBlip>
                <a:blip r:embed="rId4"/>
              </a:buBlip>
              <a:defRPr sz="2000" baseline="0">
                <a:solidFill>
                  <a:srgbClr val="4A4744"/>
                </a:solidFill>
                <a:latin typeface="Arial" pitchFamily="34" charset="0"/>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572174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E8C8286A-8BDD-4FA6-82E9-80018AA1730F}"/>
              </a:ext>
            </a:extLst>
          </p:cNvPr>
          <p:cNvCxnSpPr/>
          <p:nvPr/>
        </p:nvCxnSpPr>
        <p:spPr>
          <a:xfrm>
            <a:off x="13692" y="6632575"/>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F2190507-FF40-4517-B042-AC434FDD63C2}"/>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a:solidFill>
                  <a:srgbClr val="2A0015"/>
                </a:solidFill>
                <a:latin typeface="Adobe 楷体 Std R" pitchFamily="18" charset="-122"/>
                <a:ea typeface="Adobe 楷体 Std R" pitchFamily="18" charset="-122"/>
                <a:cs typeface="Arial" panose="020B0604020202020204" pitchFamily="34" charset="0"/>
              </a:rPr>
              <a:t>陈蓉  教授 、博导</a:t>
            </a:r>
            <a:endParaRPr lang="en-US" altLang="zh-CN" sz="2000">
              <a:solidFill>
                <a:srgbClr val="663300"/>
              </a:solidFill>
              <a:latin typeface="Adobe Jenson Pro" pitchFamily="18" charset="0"/>
              <a:ea typeface="Adobe 黑体 Std R" pitchFamily="34" charset="-122"/>
              <a:cs typeface="Arial" panose="020B0604020202020204" pitchFamily="34" charset="0"/>
            </a:endParaRPr>
          </a:p>
          <a:p>
            <a:pPr algn="ctr" eaLnBrk="1" hangingPunct="1">
              <a:defRPr/>
            </a:pPr>
            <a:r>
              <a:rPr lang="zh-CN" altLang="en-US">
                <a:solidFill>
                  <a:srgbClr val="2A0015"/>
                </a:solidFill>
                <a:latin typeface="Adobe 楷体 Std R" pitchFamily="18" charset="-122"/>
                <a:ea typeface="Adobe 楷体 Std R" pitchFamily="18" charset="-122"/>
                <a:cs typeface="Arial" panose="020B0604020202020204" pitchFamily="34" charset="0"/>
              </a:rPr>
              <a:t>厦门大学管理学院财务系</a:t>
            </a:r>
            <a:endParaRPr lang="en-US" altLang="zh-CN">
              <a:solidFill>
                <a:srgbClr val="2A0015"/>
              </a:solidFill>
              <a:latin typeface="Adobe 楷体 Std R" pitchFamily="18" charset="-122"/>
              <a:ea typeface="Adobe 楷体 Std R" pitchFamily="18" charset="-122"/>
              <a:cs typeface="Arial" panose="020B0604020202020204" pitchFamily="34" charset="0"/>
            </a:endParaRPr>
          </a:p>
          <a:p>
            <a:pPr algn="ctr" eaLnBrk="1" hangingPunct="1">
              <a:defRPr/>
            </a:pPr>
            <a:r>
              <a:rPr lang="zh-CN" altLang="en-US">
                <a:solidFill>
                  <a:srgbClr val="2A0015"/>
                </a:solidFill>
                <a:latin typeface="Adobe 楷体 Std R" pitchFamily="18" charset="-122"/>
                <a:ea typeface="Adobe 楷体 Std R" pitchFamily="18" charset="-122"/>
                <a:cs typeface="Arial" panose="020B0604020202020204" pitchFamily="34" charset="0"/>
              </a:rPr>
              <a:t>厦门大学金融工程研究中心</a:t>
            </a:r>
            <a:endParaRPr lang="en-US" altLang="zh-CN">
              <a:solidFill>
                <a:srgbClr val="2A0015"/>
              </a:solidFill>
              <a:latin typeface="Adobe 楷体 Std R" pitchFamily="18" charset="-122"/>
              <a:ea typeface="Adobe 楷体 Std R" pitchFamily="18"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aronge.net</a:t>
            </a: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a:solidFill>
                <a:schemeClr val="tx2"/>
              </a:solidFill>
              <a:latin typeface="Adobe Jenson Pro" pitchFamily="18" charset="0"/>
              <a:ea typeface="Adobe 黑体 Std R" pitchFamily="34" charset="-122"/>
            </a:endParaRPr>
          </a:p>
          <a:p>
            <a:pPr algn="ctr">
              <a:defRPr/>
            </a:pPr>
            <a:endParaRPr lang="zh-CN" altLang="en-US" sz="2400">
              <a:solidFill>
                <a:schemeClr val="tx2"/>
              </a:solidFill>
              <a:latin typeface="楷体" panose="02010609060101010101" pitchFamily="49" charset="-122"/>
              <a:ea typeface="楷体" panose="02010609060101010101" pitchFamily="49" charset="-122"/>
            </a:endParaRPr>
          </a:p>
        </p:txBody>
      </p:sp>
      <p:pic>
        <p:nvPicPr>
          <p:cNvPr id="5" name="图片 11" descr="11824837100.jpg">
            <a:extLst>
              <a:ext uri="{FF2B5EF4-FFF2-40B4-BE49-F238E27FC236}">
                <a16:creationId xmlns:a16="http://schemas.microsoft.com/office/drawing/2014/main" id="{1872A895-C10C-4F0B-996A-828FE23E93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5400" y="4724400"/>
            <a:ext cx="15621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23054527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a:extLst>
              <a:ext uri="{FF2B5EF4-FFF2-40B4-BE49-F238E27FC236}">
                <a16:creationId xmlns:a16="http://schemas.microsoft.com/office/drawing/2014/main" id="{B9FD89F4-D3CF-4334-B7B3-0AB0DF47066F}"/>
              </a:ext>
            </a:extLst>
          </p:cNvPr>
          <p:cNvSpPr>
            <a:spLocks noGrp="1" noChangeArrowheads="1"/>
          </p:cNvSpPr>
          <p:nvPr>
            <p:ph type="sldNum" sz="quarter" idx="10"/>
          </p:nvPr>
        </p:nvSpPr>
        <p:spPr>
          <a:ln/>
        </p:spPr>
        <p:txBody>
          <a:bodyPr/>
          <a:lstStyle>
            <a:lvl1pPr>
              <a:defRPr/>
            </a:lvl1pPr>
          </a:lstStyle>
          <a:p>
            <a:pPr>
              <a:defRPr/>
            </a:pPr>
            <a:fld id="{53972C1A-0780-41B5-B87C-4F509FDD361A}" type="slidenum">
              <a:rPr lang="zh-CN" altLang="en-US"/>
              <a:pPr>
                <a:defRPr/>
              </a:pPr>
              <a:t>‹#›</a:t>
            </a:fld>
            <a:endParaRPr lang="zh-CN" altLang="en-US"/>
          </a:p>
        </p:txBody>
      </p:sp>
    </p:spTree>
    <p:extLst>
      <p:ext uri="{BB962C8B-B14F-4D97-AF65-F5344CB8AC3E}">
        <p14:creationId xmlns:p14="http://schemas.microsoft.com/office/powerpoint/2010/main" val="343005600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2125" y="76200"/>
            <a:ext cx="8229600" cy="846931"/>
          </a:xfrm>
        </p:spPr>
        <p:txBody>
          <a:bodyPr/>
          <a:lstStyle>
            <a:lvl1pPr>
              <a:defRPr>
                <a:latin typeface="Adobe Jenson Pro Capt" pitchFamily="18" charset="0"/>
                <a:ea typeface="Adobe 黑体 Std R" pitchFamily="34"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Rectangle 6">
            <a:extLst>
              <a:ext uri="{FF2B5EF4-FFF2-40B4-BE49-F238E27FC236}">
                <a16:creationId xmlns:a16="http://schemas.microsoft.com/office/drawing/2014/main" id="{3B116952-50FB-4E62-8AC6-6AFB5C3A02F3}"/>
              </a:ext>
            </a:extLst>
          </p:cNvPr>
          <p:cNvSpPr>
            <a:spLocks noGrp="1" noChangeArrowheads="1"/>
          </p:cNvSpPr>
          <p:nvPr>
            <p:ph type="sldNum" sz="quarter" idx="10"/>
          </p:nvPr>
        </p:nvSpPr>
        <p:spPr/>
        <p:txBody>
          <a:bodyPr/>
          <a:lstStyle>
            <a:lvl1pPr>
              <a:defRPr>
                <a:solidFill>
                  <a:srgbClr val="7F7F7F"/>
                </a:solidFill>
              </a:defRPr>
            </a:lvl1pPr>
          </a:lstStyle>
          <a:p>
            <a:pPr>
              <a:defRPr/>
            </a:pPr>
            <a:fld id="{058BDD81-9642-42C1-9D5F-4B30F3012E11}" type="slidenum">
              <a:rPr lang="zh-CN" altLang="en-US"/>
              <a:pPr>
                <a:defRPr/>
              </a:pPr>
              <a:t>‹#›</a:t>
            </a:fld>
            <a:endParaRPr lang="zh-CN" altLang="en-US"/>
          </a:p>
        </p:txBody>
      </p:sp>
    </p:spTree>
    <p:extLst>
      <p:ext uri="{BB962C8B-B14F-4D97-AF65-F5344CB8AC3E}">
        <p14:creationId xmlns:p14="http://schemas.microsoft.com/office/powerpoint/2010/main" val="138157375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83568" y="4077072"/>
            <a:ext cx="7772400" cy="1500187"/>
          </a:xfrm>
        </p:spPr>
        <p:txBody>
          <a:bodyPr/>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4" name="Rectangle 6">
            <a:extLst>
              <a:ext uri="{FF2B5EF4-FFF2-40B4-BE49-F238E27FC236}">
                <a16:creationId xmlns:a16="http://schemas.microsoft.com/office/drawing/2014/main" id="{E4D4ABB7-545D-446A-84A7-92CFB7A66D0D}"/>
              </a:ext>
            </a:extLst>
          </p:cNvPr>
          <p:cNvSpPr>
            <a:spLocks noGrp="1" noChangeArrowheads="1"/>
          </p:cNvSpPr>
          <p:nvPr>
            <p:ph type="sldNum" sz="quarter" idx="10"/>
          </p:nvPr>
        </p:nvSpPr>
        <p:spPr>
          <a:ln/>
        </p:spPr>
        <p:txBody>
          <a:bodyPr/>
          <a:lstStyle>
            <a:lvl1pPr>
              <a:defRPr/>
            </a:lvl1pPr>
          </a:lstStyle>
          <a:p>
            <a:pPr>
              <a:defRPr/>
            </a:pPr>
            <a:fld id="{449F9807-35D5-4E6B-A434-973DBA4A9690}" type="slidenum">
              <a:rPr lang="zh-CN" altLang="en-US"/>
              <a:pPr>
                <a:defRPr/>
              </a:pPr>
              <a:t>‹#›</a:t>
            </a:fld>
            <a:endParaRPr lang="zh-CN" altLang="en-US"/>
          </a:p>
        </p:txBody>
      </p:sp>
    </p:spTree>
    <p:extLst>
      <p:ext uri="{BB962C8B-B14F-4D97-AF65-F5344CB8AC3E}">
        <p14:creationId xmlns:p14="http://schemas.microsoft.com/office/powerpoint/2010/main" val="596894237"/>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6376D9A3-7CAB-41CD-9CB9-CEB36D45ECFC}"/>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249D54AC-A4FA-4535-9C5E-21BA16B9512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08CA6E62-59FB-4266-ABC7-8345023015BB}"/>
              </a:ext>
            </a:extLst>
          </p:cNvPr>
          <p:cNvSpPr>
            <a:spLocks noGrp="1" noChangeArrowheads="1"/>
          </p:cNvSpPr>
          <p:nvPr>
            <p:ph type="sldNum" sz="quarter" idx="12"/>
          </p:nvPr>
        </p:nvSpPr>
        <p:spPr/>
        <p:txBody>
          <a:bodyPr/>
          <a:lstStyle>
            <a:lvl1pPr>
              <a:defRPr/>
            </a:lvl1pPr>
          </a:lstStyle>
          <a:p>
            <a:pPr>
              <a:defRPr/>
            </a:pPr>
            <a:fld id="{3912CEAB-030B-47B0-A70C-22704CBC9F99}" type="slidenum">
              <a:rPr lang="zh-CN" altLang="en-US"/>
              <a:pPr>
                <a:defRPr/>
              </a:pPr>
              <a:t>‹#›</a:t>
            </a:fld>
            <a:endParaRPr lang="zh-CN" altLang="en-US"/>
          </a:p>
        </p:txBody>
      </p:sp>
    </p:spTree>
    <p:extLst>
      <p:ext uri="{BB962C8B-B14F-4D97-AF65-F5344CB8AC3E}">
        <p14:creationId xmlns:p14="http://schemas.microsoft.com/office/powerpoint/2010/main" val="389333851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3567AC20-46A5-4CFA-9A8F-4D9E8B7EFEC3}"/>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8" name="Rectangle 5">
            <a:extLst>
              <a:ext uri="{FF2B5EF4-FFF2-40B4-BE49-F238E27FC236}">
                <a16:creationId xmlns:a16="http://schemas.microsoft.com/office/drawing/2014/main" id="{84D22A7B-5021-40BE-A691-9B657E6D5A97}"/>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9" name="Rectangle 6">
            <a:extLst>
              <a:ext uri="{FF2B5EF4-FFF2-40B4-BE49-F238E27FC236}">
                <a16:creationId xmlns:a16="http://schemas.microsoft.com/office/drawing/2014/main" id="{B9F581A0-6F31-492B-9C01-B5D1AED2441D}"/>
              </a:ext>
            </a:extLst>
          </p:cNvPr>
          <p:cNvSpPr>
            <a:spLocks noGrp="1" noChangeArrowheads="1"/>
          </p:cNvSpPr>
          <p:nvPr>
            <p:ph type="sldNum" sz="quarter" idx="12"/>
          </p:nvPr>
        </p:nvSpPr>
        <p:spPr/>
        <p:txBody>
          <a:bodyPr/>
          <a:lstStyle>
            <a:lvl1pPr>
              <a:defRPr/>
            </a:lvl1pPr>
          </a:lstStyle>
          <a:p>
            <a:pPr>
              <a:defRPr/>
            </a:pPr>
            <a:fld id="{02DC6627-90F4-4607-844B-3D2E85CA05A0}" type="slidenum">
              <a:rPr lang="zh-CN" altLang="en-US"/>
              <a:pPr>
                <a:defRPr/>
              </a:pPr>
              <a:t>‹#›</a:t>
            </a:fld>
            <a:endParaRPr lang="zh-CN" altLang="en-US"/>
          </a:p>
        </p:txBody>
      </p:sp>
    </p:spTree>
    <p:extLst>
      <p:ext uri="{BB962C8B-B14F-4D97-AF65-F5344CB8AC3E}">
        <p14:creationId xmlns:p14="http://schemas.microsoft.com/office/powerpoint/2010/main" val="409188035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3AE7743C-B1EE-4639-B71F-9A079EB9B3F0}"/>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5">
            <a:extLst>
              <a:ext uri="{FF2B5EF4-FFF2-40B4-BE49-F238E27FC236}">
                <a16:creationId xmlns:a16="http://schemas.microsoft.com/office/drawing/2014/main" id="{BAEE9F52-40FA-45F7-BC8B-1CD5E583D182}"/>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6">
            <a:extLst>
              <a:ext uri="{FF2B5EF4-FFF2-40B4-BE49-F238E27FC236}">
                <a16:creationId xmlns:a16="http://schemas.microsoft.com/office/drawing/2014/main" id="{BA32A4CD-7CE9-4611-A557-4EE353FBFBAA}"/>
              </a:ext>
            </a:extLst>
          </p:cNvPr>
          <p:cNvSpPr>
            <a:spLocks noGrp="1" noChangeArrowheads="1"/>
          </p:cNvSpPr>
          <p:nvPr>
            <p:ph type="sldNum" sz="quarter" idx="12"/>
          </p:nvPr>
        </p:nvSpPr>
        <p:spPr/>
        <p:txBody>
          <a:bodyPr/>
          <a:lstStyle>
            <a:lvl1pPr>
              <a:defRPr/>
            </a:lvl1pPr>
          </a:lstStyle>
          <a:p>
            <a:pPr>
              <a:defRPr/>
            </a:pPr>
            <a:fld id="{00FE10B2-2FCF-4151-858F-0D7E7B25DCB6}" type="slidenum">
              <a:rPr lang="zh-CN" altLang="en-US"/>
              <a:pPr>
                <a:defRPr/>
              </a:pPr>
              <a:t>‹#›</a:t>
            </a:fld>
            <a:endParaRPr lang="zh-CN" altLang="en-US"/>
          </a:p>
        </p:txBody>
      </p:sp>
    </p:spTree>
    <p:extLst>
      <p:ext uri="{BB962C8B-B14F-4D97-AF65-F5344CB8AC3E}">
        <p14:creationId xmlns:p14="http://schemas.microsoft.com/office/powerpoint/2010/main" val="15958215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2D6E9912-B07C-4A64-9CA6-35ADAA257276}"/>
              </a:ext>
            </a:extLst>
          </p:cNvPr>
          <p:cNvSpPr>
            <a:spLocks noGrp="1" noChangeArrowheads="1"/>
          </p:cNvSpPr>
          <p:nvPr>
            <p:ph type="sldNum" sz="quarter" idx="10"/>
          </p:nvPr>
        </p:nvSpPr>
        <p:spPr>
          <a:ln/>
        </p:spPr>
        <p:txBody>
          <a:bodyPr/>
          <a:lstStyle>
            <a:lvl1pPr>
              <a:defRPr/>
            </a:lvl1pPr>
          </a:lstStyle>
          <a:p>
            <a:pPr>
              <a:defRPr/>
            </a:pPr>
            <a:fld id="{B6EED069-2FC7-4D48-AAF0-F537C63837B6}" type="slidenum">
              <a:rPr lang="zh-CN" altLang="en-US"/>
              <a:pPr>
                <a:defRPr/>
              </a:pPr>
              <a:t>‹#›</a:t>
            </a:fld>
            <a:endParaRPr lang="zh-CN" altLang="en-US"/>
          </a:p>
        </p:txBody>
      </p:sp>
    </p:spTree>
    <p:extLst>
      <p:ext uri="{BB962C8B-B14F-4D97-AF65-F5344CB8AC3E}">
        <p14:creationId xmlns:p14="http://schemas.microsoft.com/office/powerpoint/2010/main" val="315303175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E519FE8-40A6-4868-9AAB-7019D8B84A1B}"/>
              </a:ext>
            </a:extLst>
          </p:cNvPr>
          <p:cNvSpPr>
            <a:spLocks noGrp="1" noChangeArrowheads="1"/>
          </p:cNvSpPr>
          <p:nvPr>
            <p:ph type="title"/>
          </p:nvPr>
        </p:nvSpPr>
        <p:spPr bwMode="auto">
          <a:xfrm>
            <a:off x="457200" y="127000"/>
            <a:ext cx="8229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36000" numCol="1" anchor="b" anchorCtr="0" compatLnSpc="1">
            <a:prstTxWarp prst="textNoShape">
              <a:avLst/>
            </a:prstTxWarp>
          </a:bodyPr>
          <a:lstStyle/>
          <a:p>
            <a:pPr lvl="0"/>
            <a:r>
              <a:rPr lang="zh-TW" altLang="en-US"/>
              <a:t>按一下此處編輯母版標題樣式</a:t>
            </a:r>
            <a:endParaRPr lang="zh-CN" altLang="en-US"/>
          </a:p>
        </p:txBody>
      </p:sp>
      <p:sp>
        <p:nvSpPr>
          <p:cNvPr id="1027" name="Rectangle 3">
            <a:extLst>
              <a:ext uri="{FF2B5EF4-FFF2-40B4-BE49-F238E27FC236}">
                <a16:creationId xmlns:a16="http://schemas.microsoft.com/office/drawing/2014/main" id="{6477C26E-0A6B-48F9-95B7-E5F68C6338AC}"/>
              </a:ext>
            </a:extLst>
          </p:cNvPr>
          <p:cNvSpPr>
            <a:spLocks noGrp="1" noChangeArrowheads="1"/>
          </p:cNvSpPr>
          <p:nvPr>
            <p:ph type="body" idx="1"/>
          </p:nvPr>
        </p:nvSpPr>
        <p:spPr bwMode="auto">
          <a:xfrm>
            <a:off x="457200" y="1341438"/>
            <a:ext cx="8229600"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按一下此處編輯母版文本樣式</a:t>
            </a:r>
            <a:endParaRPr lang="zh-CN" altLang="en-US"/>
          </a:p>
          <a:p>
            <a:pPr lvl="1"/>
            <a:r>
              <a:rPr lang="zh-CN" altLang="en-US"/>
              <a:t>第二級</a:t>
            </a:r>
          </a:p>
          <a:p>
            <a:pPr lvl="2"/>
            <a:r>
              <a:rPr lang="zh-CN" altLang="en-US"/>
              <a:t>第三級</a:t>
            </a:r>
          </a:p>
          <a:p>
            <a:pPr lvl="3"/>
            <a:r>
              <a:rPr lang="zh-CN" altLang="en-US"/>
              <a:t>第四級</a:t>
            </a:r>
          </a:p>
          <a:p>
            <a:pPr lvl="4"/>
            <a:r>
              <a:rPr lang="zh-CN" altLang="en-US"/>
              <a:t>第五級</a:t>
            </a:r>
          </a:p>
        </p:txBody>
      </p:sp>
      <p:sp>
        <p:nvSpPr>
          <p:cNvPr id="26630" name="Rectangle 6">
            <a:extLst>
              <a:ext uri="{FF2B5EF4-FFF2-40B4-BE49-F238E27FC236}">
                <a16:creationId xmlns:a16="http://schemas.microsoft.com/office/drawing/2014/main" id="{551F506A-558F-41D1-A300-590B6B12ABB4}"/>
              </a:ext>
            </a:extLst>
          </p:cNvPr>
          <p:cNvSpPr>
            <a:spLocks noGrp="1" noChangeArrowheads="1"/>
          </p:cNvSpPr>
          <p:nvPr>
            <p:ph type="sldNum" sz="quarter" idx="4"/>
          </p:nvPr>
        </p:nvSpPr>
        <p:spPr bwMode="auto">
          <a:xfrm>
            <a:off x="6588125" y="6524625"/>
            <a:ext cx="21336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2A0015"/>
                </a:solidFill>
                <a:latin typeface="Adobe Jenson Pro Capt" panose="020A0503050201030203" pitchFamily="18" charset="0"/>
                <a:cs typeface="Arial" panose="020B0604020202020204" pitchFamily="34" charset="0"/>
              </a:defRPr>
            </a:lvl1pPr>
          </a:lstStyle>
          <a:p>
            <a:pPr>
              <a:defRPr/>
            </a:pPr>
            <a:fld id="{8512D116-A422-4A37-BAF8-199CAA5F0DBC}" type="slidenum">
              <a:rPr lang="zh-CN" altLang="en-US"/>
              <a:pPr>
                <a:defRPr/>
              </a:pPr>
              <a:t>‹#›</a:t>
            </a:fld>
            <a:endParaRPr lang="zh-CN" altLang="en-US"/>
          </a:p>
        </p:txBody>
      </p:sp>
      <p:cxnSp>
        <p:nvCxnSpPr>
          <p:cNvPr id="7" name="直接连接符 6">
            <a:extLst>
              <a:ext uri="{FF2B5EF4-FFF2-40B4-BE49-F238E27FC236}">
                <a16:creationId xmlns:a16="http://schemas.microsoft.com/office/drawing/2014/main" id="{FC850B73-A92D-4993-95E9-3F53F29015B2}"/>
              </a:ext>
            </a:extLst>
          </p:cNvPr>
          <p:cNvCxnSpPr/>
          <p:nvPr userDrawn="1"/>
        </p:nvCxnSpPr>
        <p:spPr>
          <a:xfrm>
            <a:off x="0" y="6480175"/>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0AEE75A5-35A0-4817-B787-5FE78AB5D8D1}"/>
              </a:ext>
            </a:extLst>
          </p:cNvPr>
          <p:cNvCxnSpPr/>
          <p:nvPr userDrawn="1"/>
        </p:nvCxnSpPr>
        <p:spPr>
          <a:xfrm>
            <a:off x="467544" y="993775"/>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0" name="Rectangle 6">
            <a:extLst>
              <a:ext uri="{FF2B5EF4-FFF2-40B4-BE49-F238E27FC236}">
                <a16:creationId xmlns:a16="http://schemas.microsoft.com/office/drawing/2014/main" id="{118F4781-A711-C848-A591-28A443C1619F}"/>
              </a:ext>
            </a:extLst>
          </p:cNvPr>
          <p:cNvSpPr txBox="1">
            <a:spLocks noChangeArrowheads="1"/>
          </p:cNvSpPr>
          <p:nvPr userDrawn="1"/>
        </p:nvSpPr>
        <p:spPr bwMode="auto">
          <a:xfrm>
            <a:off x="1752600" y="65532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4353" r:id="rId1"/>
    <p:sldLayoutId id="2147484340" r:id="rId2"/>
    <p:sldLayoutId id="2147484336" r:id="rId3"/>
    <p:sldLayoutId id="2147484341" r:id="rId4"/>
    <p:sldLayoutId id="2147484337" r:id="rId5"/>
    <p:sldLayoutId id="2147484342" r:id="rId6"/>
    <p:sldLayoutId id="2147484343" r:id="rId7"/>
    <p:sldLayoutId id="2147484344" r:id="rId8"/>
    <p:sldLayoutId id="2147484338" r:id="rId9"/>
    <p:sldLayoutId id="2147484339" r:id="rId10"/>
    <p:sldLayoutId id="2147484345" r:id="rId11"/>
    <p:sldLayoutId id="2147484346" r:id="rId12"/>
    <p:sldLayoutId id="2147484347" r:id="rId13"/>
    <p:sldLayoutId id="2147484348" r:id="rId14"/>
    <p:sldLayoutId id="2147484349" r:id="rId15"/>
    <p:sldLayoutId id="2147484350" r:id="rId16"/>
    <p:sldLayoutId id="2147484351" r:id="rId17"/>
    <p:sldLayoutId id="2147484352" r:id="rId18"/>
  </p:sldLayoutIdLst>
  <p:transition/>
  <p:hf hdr="0" ftr="0" dt="0"/>
  <p:txStyles>
    <p:title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ts val="1200"/>
        </a:spcBef>
        <a:spcAft>
          <a:spcPct val="0"/>
        </a:spcAft>
        <a:buClr>
          <a:srgbClr val="28571F"/>
        </a:buClr>
        <a:buSzPct val="65000"/>
        <a:buBlip>
          <a:blip r:embed="rId20"/>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0"/>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0"/>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0"/>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0"/>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0.pn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2">
            <a:extLst>
              <a:ext uri="{FF2B5EF4-FFF2-40B4-BE49-F238E27FC236}">
                <a16:creationId xmlns:a16="http://schemas.microsoft.com/office/drawing/2014/main" id="{2B3EBFB3-A177-4BE2-8277-DBFA373F622E}"/>
              </a:ext>
            </a:extLst>
          </p:cNvPr>
          <p:cNvSpPr>
            <a:spLocks noGrp="1" noChangeArrowheads="1"/>
          </p:cNvSpPr>
          <p:nvPr>
            <p:ph type="title"/>
          </p:nvPr>
        </p:nvSpPr>
        <p:spPr/>
        <p:txBody>
          <a:bodyPr/>
          <a:lstStyle/>
          <a:p>
            <a:r>
              <a:rPr lang="zh-CN" altLang="en-US"/>
              <a:t>第</a:t>
            </a:r>
            <a:r>
              <a:rPr lang="en-US" altLang="zh-CN"/>
              <a:t>7</a:t>
            </a:r>
            <a:r>
              <a:rPr lang="zh-CN" altLang="en-US"/>
              <a:t>章 资产证券化</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a:extLst>
              <a:ext uri="{FF2B5EF4-FFF2-40B4-BE49-F238E27FC236}">
                <a16:creationId xmlns:a16="http://schemas.microsoft.com/office/drawing/2014/main" id="{CEFAD455-13E6-4DA0-8223-73A24F376175}"/>
              </a:ext>
            </a:extLst>
          </p:cNvPr>
          <p:cNvSpPr>
            <a:spLocks noGrp="1" noChangeArrowheads="1"/>
          </p:cNvSpPr>
          <p:nvPr>
            <p:ph type="title"/>
          </p:nvPr>
        </p:nvSpPr>
        <p:spPr>
          <a:xfrm>
            <a:off x="492125" y="76200"/>
            <a:ext cx="8229600" cy="846138"/>
          </a:xfrm>
        </p:spPr>
        <p:txBody>
          <a:bodyPr/>
          <a:lstStyle/>
          <a:p>
            <a:r>
              <a:rPr kumimoji="1" lang="zh-CN" altLang="en-US" dirty="0"/>
              <a:t>计划摊还层级（</a:t>
            </a:r>
            <a:r>
              <a:rPr kumimoji="1" lang="en-US" altLang="zh-CN" dirty="0"/>
              <a:t>PAC</a:t>
            </a:r>
            <a:r>
              <a:rPr kumimoji="1" lang="zh-CN" altLang="en-US" dirty="0"/>
              <a:t>）</a:t>
            </a:r>
          </a:p>
        </p:txBody>
      </p:sp>
      <p:sp>
        <p:nvSpPr>
          <p:cNvPr id="33795" name="内容占位符 2">
            <a:extLst>
              <a:ext uri="{FF2B5EF4-FFF2-40B4-BE49-F238E27FC236}">
                <a16:creationId xmlns:a16="http://schemas.microsoft.com/office/drawing/2014/main" id="{CBEBD678-9D57-4FC2-965E-F3D22678E401}"/>
              </a:ext>
            </a:extLst>
          </p:cNvPr>
          <p:cNvSpPr>
            <a:spLocks noGrp="1" noChangeArrowheads="1"/>
          </p:cNvSpPr>
          <p:nvPr>
            <p:ph idx="1"/>
          </p:nvPr>
        </p:nvSpPr>
        <p:spPr>
          <a:xfrm>
            <a:off x="457200" y="1143000"/>
            <a:ext cx="8229600" cy="5183187"/>
          </a:xfrm>
        </p:spPr>
        <p:txBody>
          <a:bodyPr/>
          <a:lstStyle/>
          <a:p>
            <a:pPr>
              <a:buClr>
                <a:srgbClr val="28571F"/>
              </a:buClr>
            </a:pPr>
            <a:r>
              <a:rPr lang="zh-CN" altLang="en-US" sz="2400" dirty="0"/>
              <a:t>第一，</a:t>
            </a:r>
            <a:r>
              <a:rPr lang="zh-CN" altLang="zh-CN" sz="2400" dirty="0"/>
              <a:t>事先设定两个提前偿付速度，分别计算出相应的两个本金偿付现金流，</a:t>
            </a:r>
            <a:r>
              <a:rPr lang="en-US" altLang="zh-CN" sz="2400" dirty="0"/>
              <a:t>PAC</a:t>
            </a:r>
            <a:r>
              <a:rPr lang="zh-CN" altLang="zh-CN" sz="2400" dirty="0"/>
              <a:t>证券的未来每期本金偿还被设定为两者中较低者，从而形成事先约定的固定本金摊还进度计划。只要基础资产的实际提前偿付介于这两个速度之间，</a:t>
            </a:r>
            <a:r>
              <a:rPr lang="en-US" altLang="zh-CN" sz="2400" dirty="0"/>
              <a:t>PAC</a:t>
            </a:r>
            <a:r>
              <a:rPr lang="zh-CN" altLang="zh-CN" sz="2400" dirty="0"/>
              <a:t>的本金支付计划就基本可以得到满足</a:t>
            </a:r>
            <a:r>
              <a:rPr lang="zh-CN" altLang="en-US" sz="2400" dirty="0"/>
              <a:t>。</a:t>
            </a:r>
            <a:endParaRPr lang="en-US" altLang="zh-CN" sz="2400" dirty="0"/>
          </a:p>
          <a:p>
            <a:pPr>
              <a:buClr>
                <a:srgbClr val="28571F"/>
              </a:buClr>
            </a:pPr>
            <a:endParaRPr lang="en-US" altLang="zh-CN" sz="2400" dirty="0"/>
          </a:p>
          <a:p>
            <a:pPr>
              <a:buClr>
                <a:srgbClr val="28571F"/>
              </a:buClr>
            </a:pPr>
            <a:r>
              <a:rPr lang="zh-CN" altLang="en-US" sz="2400" dirty="0"/>
              <a:t>第二，</a:t>
            </a:r>
            <a:r>
              <a:rPr lang="zh-CN" altLang="zh-CN" sz="2400" dirty="0"/>
              <a:t>在</a:t>
            </a:r>
            <a:r>
              <a:rPr lang="en-US" altLang="zh-CN" sz="2400" dirty="0"/>
              <a:t>PAC</a:t>
            </a:r>
            <a:r>
              <a:rPr lang="zh-CN" altLang="zh-CN" sz="2400" dirty="0"/>
              <a:t>之下设计相对次级的</a:t>
            </a:r>
            <a:r>
              <a:rPr lang="en-US" altLang="zh-CN" sz="2400" dirty="0"/>
              <a:t>“</a:t>
            </a:r>
            <a:r>
              <a:rPr lang="zh-CN" altLang="zh-CN" sz="2400" dirty="0"/>
              <a:t>支持或伴随债券</a:t>
            </a:r>
            <a:r>
              <a:rPr lang="en-US" altLang="zh-CN" sz="2400" dirty="0"/>
              <a:t>”</a:t>
            </a:r>
            <a:r>
              <a:rPr lang="zh-CN" altLang="zh-CN" sz="2400" dirty="0"/>
              <a:t>（</a:t>
            </a:r>
            <a:r>
              <a:rPr lang="en-US" altLang="zh-CN" sz="2400" dirty="0"/>
              <a:t>support bonds or companion bonds</a:t>
            </a:r>
            <a:r>
              <a:rPr lang="zh-CN" altLang="zh-CN" sz="2400" dirty="0"/>
              <a:t>），这些伴随债券的现金流可以在一定程度上进行调整，以尽量保证</a:t>
            </a:r>
            <a:r>
              <a:rPr lang="en-US" altLang="zh-CN" sz="2400" dirty="0"/>
              <a:t>PAC</a:t>
            </a:r>
            <a:r>
              <a:rPr lang="zh-CN" altLang="zh-CN" sz="2400" dirty="0"/>
              <a:t>能按事先约定的固定本金偿还。因此，</a:t>
            </a:r>
            <a:r>
              <a:rPr lang="en-US" altLang="zh-CN" sz="2400" dirty="0"/>
              <a:t>PAC</a:t>
            </a:r>
            <a:r>
              <a:rPr lang="zh-CN" altLang="zh-CN" sz="2400" dirty="0"/>
              <a:t>现金流的相对可预测性以其伴随债券较高的现金流波动为代价，伴随债券同时承担了收缩风险和扩张风险。</a:t>
            </a:r>
            <a:endParaRPr lang="zh-CN" altLang="en-US" sz="2400" dirty="0"/>
          </a:p>
        </p:txBody>
      </p:sp>
      <p:sp>
        <p:nvSpPr>
          <p:cNvPr id="33796" name="灯片编号占位符 3">
            <a:extLst>
              <a:ext uri="{FF2B5EF4-FFF2-40B4-BE49-F238E27FC236}">
                <a16:creationId xmlns:a16="http://schemas.microsoft.com/office/drawing/2014/main" id="{94C4123D-5625-47F4-983E-8AC75305815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6A36DDB-6A77-4911-8BC7-8122509EC8A0}" type="slidenum">
              <a:rPr lang="zh-CN" altLang="en-US" smtClean="0">
                <a:solidFill>
                  <a:srgbClr val="7F7F7F"/>
                </a:solidFill>
                <a:latin typeface="Adobe Jenson Pro Capt" pitchFamily="18" charset="0"/>
              </a:rPr>
              <a:pPr/>
              <a:t>9</a:t>
            </a:fld>
            <a:endParaRPr lang="zh-CN" altLang="en-US">
              <a:solidFill>
                <a:srgbClr val="7F7F7F"/>
              </a:solidFill>
              <a:latin typeface="Adobe Jenson Pro Capt" pitchFamily="18"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a:extLst>
              <a:ext uri="{FF2B5EF4-FFF2-40B4-BE49-F238E27FC236}">
                <a16:creationId xmlns:a16="http://schemas.microsoft.com/office/drawing/2014/main" id="{E51687E7-1E7E-4C25-8F5D-42A77E7E5184}"/>
              </a:ext>
            </a:extLst>
          </p:cNvPr>
          <p:cNvSpPr>
            <a:spLocks noGrp="1" noChangeArrowheads="1"/>
          </p:cNvSpPr>
          <p:nvPr>
            <p:ph type="title"/>
          </p:nvPr>
        </p:nvSpPr>
        <p:spPr>
          <a:xfrm>
            <a:off x="492125" y="76200"/>
            <a:ext cx="8229600" cy="846138"/>
          </a:xfrm>
        </p:spPr>
        <p:txBody>
          <a:bodyPr/>
          <a:lstStyle/>
          <a:p>
            <a:r>
              <a:rPr lang="zh-CN" altLang="en-US" dirty="0"/>
              <a:t>例子</a:t>
            </a:r>
            <a:endParaRPr lang="en-US" altLang="zh-CN" dirty="0"/>
          </a:p>
        </p:txBody>
      </p:sp>
      <p:graphicFrame>
        <p:nvGraphicFramePr>
          <p:cNvPr id="2" name="内容占位符 1">
            <a:extLst>
              <a:ext uri="{FF2B5EF4-FFF2-40B4-BE49-F238E27FC236}">
                <a16:creationId xmlns:a16="http://schemas.microsoft.com/office/drawing/2014/main" id="{D71CCA58-561D-46A5-A5EF-312958A0D868}"/>
              </a:ext>
            </a:extLst>
          </p:cNvPr>
          <p:cNvGraphicFramePr>
            <a:graphicFrameLocks noGrp="1"/>
          </p:cNvGraphicFramePr>
          <p:nvPr>
            <p:ph idx="1"/>
            <p:extLst>
              <p:ext uri="{D42A27DB-BD31-4B8C-83A1-F6EECF244321}">
                <p14:modId xmlns:p14="http://schemas.microsoft.com/office/powerpoint/2010/main" val="1912589914"/>
              </p:ext>
            </p:extLst>
          </p:nvPr>
        </p:nvGraphicFramePr>
        <p:xfrm>
          <a:off x="933926" y="2258615"/>
          <a:ext cx="7345998" cy="2340769"/>
        </p:xfrm>
        <a:graphic>
          <a:graphicData uri="http://schemas.openxmlformats.org/drawingml/2006/table">
            <a:tbl>
              <a:tblPr firstRow="1" firstCol="1" bandRow="1">
                <a:tableStyleId>{21E4AEA4-8DFA-4A89-87EB-49C32662AFE0}</a:tableStyleId>
              </a:tblPr>
              <a:tblGrid>
                <a:gridCol w="1808405">
                  <a:extLst>
                    <a:ext uri="{9D8B030D-6E8A-4147-A177-3AD203B41FA5}">
                      <a16:colId xmlns:a16="http://schemas.microsoft.com/office/drawing/2014/main" val="929134830"/>
                    </a:ext>
                  </a:extLst>
                </a:gridCol>
                <a:gridCol w="1808405">
                  <a:extLst>
                    <a:ext uri="{9D8B030D-6E8A-4147-A177-3AD203B41FA5}">
                      <a16:colId xmlns:a16="http://schemas.microsoft.com/office/drawing/2014/main" val="3043384456"/>
                    </a:ext>
                  </a:extLst>
                </a:gridCol>
                <a:gridCol w="1808405">
                  <a:extLst>
                    <a:ext uri="{9D8B030D-6E8A-4147-A177-3AD203B41FA5}">
                      <a16:colId xmlns:a16="http://schemas.microsoft.com/office/drawing/2014/main" val="789454601"/>
                    </a:ext>
                  </a:extLst>
                </a:gridCol>
                <a:gridCol w="1920783">
                  <a:extLst>
                    <a:ext uri="{9D8B030D-6E8A-4147-A177-3AD203B41FA5}">
                      <a16:colId xmlns:a16="http://schemas.microsoft.com/office/drawing/2014/main" val="2288417435"/>
                    </a:ext>
                  </a:extLst>
                </a:gridCol>
              </a:tblGrid>
              <a:tr h="585193">
                <a:tc rowSpan="2">
                  <a:txBody>
                    <a:bodyPr/>
                    <a:lstStyle/>
                    <a:p>
                      <a:pPr marL="0" indent="127000" algn="ctr" defTabSz="914400" rtl="0" eaLnBrk="1" latinLnBrk="0" hangingPunct="1"/>
                      <a:r>
                        <a:rPr kumimoji="0" lang="zh-CN" altLang="en-US" sz="1600" b="0" u="none" strike="noStrike" kern="0" cap="none" spc="0" normalizeH="0" baseline="0" dirty="0">
                          <a:ln>
                            <a:noFill/>
                          </a:ln>
                          <a:solidFill>
                            <a:schemeClr val="bg1"/>
                          </a:solidFill>
                          <a:effectLst/>
                          <a:uLnTx/>
                          <a:uFillTx/>
                        </a:rPr>
                        <a:t>年份</a:t>
                      </a:r>
                      <a:endPar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gridSpan="2">
                  <a:txBody>
                    <a:bodyPr/>
                    <a:lstStyle/>
                    <a:p>
                      <a:pPr algn="ctr"/>
                      <a:r>
                        <a:rPr kumimoji="0" lang="zh-CN" altLang="en-US" sz="1600" b="0" u="none" strike="noStrike" kern="0" cap="none" spc="0" normalizeH="0" baseline="0" dirty="0">
                          <a:ln>
                            <a:noFill/>
                          </a:ln>
                          <a:solidFill>
                            <a:schemeClr val="bg1"/>
                          </a:solidFill>
                          <a:effectLst/>
                          <a:uLnTx/>
                          <a:uFillTx/>
                        </a:rPr>
                        <a:t>特定条件提前偿付率下的预期本金偿付</a:t>
                      </a:r>
                      <a:endPar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hMerge="1">
                  <a:txBody>
                    <a:bodyPr/>
                    <a:lstStyle/>
                    <a:p>
                      <a:endParaRPr lang="zh-CN" altLang="en-US"/>
                    </a:p>
                  </a:txBody>
                  <a:tcPr/>
                </a:tc>
                <a:tc rowSpan="2">
                  <a:txBody>
                    <a:bodyPr/>
                    <a:lstStyle/>
                    <a:p>
                      <a:pPr marL="0" indent="127000" algn="ctr" defTabSz="914400" rtl="0" eaLnBrk="1" latinLnBrk="0" hangingPunct="1"/>
                      <a:r>
                        <a:rPr kumimoji="0" lang="en-US" sz="1600" b="0" u="none" strike="noStrike" kern="0" cap="none" spc="0" normalizeH="0" baseline="0" dirty="0">
                          <a:ln>
                            <a:noFill/>
                          </a:ln>
                          <a:solidFill>
                            <a:schemeClr val="bg1"/>
                          </a:solidFill>
                          <a:effectLst/>
                          <a:uLnTx/>
                          <a:uFillTx/>
                        </a:rPr>
                        <a:t>PAC</a:t>
                      </a:r>
                      <a:r>
                        <a:rPr kumimoji="0" lang="zh-CN" altLang="en-US" sz="1600" b="0" u="none" strike="noStrike" kern="0" cap="none" spc="0" normalizeH="0" baseline="0" dirty="0">
                          <a:ln>
                            <a:noFill/>
                          </a:ln>
                          <a:solidFill>
                            <a:schemeClr val="bg1"/>
                          </a:solidFill>
                          <a:effectLst/>
                          <a:uLnTx/>
                          <a:uFillTx/>
                        </a:rPr>
                        <a:t>本金计划</a:t>
                      </a:r>
                      <a:endPar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891760084"/>
                  </a:ext>
                </a:extLst>
              </a:tr>
              <a:tr h="292596">
                <a:tc vMerge="1">
                  <a:txBody>
                    <a:bodyPr/>
                    <a:lstStyle/>
                    <a:p>
                      <a:endParaRPr lang="zh-CN" altLang="en-US"/>
                    </a:p>
                  </a:txBody>
                  <a:tcPr/>
                </a:tc>
                <a:tc>
                  <a:txBody>
                    <a:bodyPr/>
                    <a:lstStyle/>
                    <a:p>
                      <a:pPr marL="0" indent="127000" algn="ctr" defTabSz="914400" rtl="0" eaLnBrk="1" latinLnBrk="0" hangingPunct="1"/>
                      <a:r>
                        <a:rPr kumimoji="0" lang="en-US" sz="1600" b="1" u="none" strike="noStrike" kern="0" cap="none" spc="0" normalizeH="0" baseline="0" dirty="0">
                          <a:ln>
                            <a:noFill/>
                          </a:ln>
                          <a:solidFill>
                            <a:schemeClr val="tx1"/>
                          </a:solidFill>
                          <a:effectLst/>
                          <a:uLnTx/>
                          <a:uFillTx/>
                        </a:rPr>
                        <a:t>5%</a:t>
                      </a:r>
                      <a:endParaRPr kumimoji="0" lang="zh-CN" altLang="en-US" sz="1600" b="1"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1" u="none" strike="noStrike" kern="0" cap="none" spc="0" normalizeH="0" baseline="0" dirty="0">
                          <a:ln>
                            <a:noFill/>
                          </a:ln>
                          <a:solidFill>
                            <a:schemeClr val="tx1"/>
                          </a:solidFill>
                          <a:effectLst/>
                          <a:uLnTx/>
                          <a:uFillTx/>
                        </a:rPr>
                        <a:t>20%</a:t>
                      </a:r>
                      <a:endParaRPr kumimoji="0" lang="zh-CN" altLang="en-US" sz="1600" b="1"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vMerge="1">
                  <a:txBody>
                    <a:bodyPr/>
                    <a:lstStyle/>
                    <a:p>
                      <a:endParaRPr lang="zh-CN" altLang="en-US"/>
                    </a:p>
                  </a:txBody>
                  <a:tcPr/>
                </a:tc>
                <a:extLst>
                  <a:ext uri="{0D108BD9-81ED-4DB2-BD59-A6C34878D82A}">
                    <a16:rowId xmlns:a16="http://schemas.microsoft.com/office/drawing/2014/main" val="839981488"/>
                  </a:ext>
                </a:extLst>
              </a:tr>
              <a:tr h="292596">
                <a:tc>
                  <a:txBody>
                    <a:bodyPr/>
                    <a:lstStyle/>
                    <a:p>
                      <a:pPr marL="0" indent="127000" algn="ctr" defTabSz="914400" rtl="0" eaLnBrk="1" latinLnBrk="0" hangingPunct="1"/>
                      <a:r>
                        <a:rPr kumimoji="0" lang="en-US" sz="1600" b="0" u="none" strike="noStrike" kern="0" cap="none" spc="0" normalizeH="0" baseline="0" dirty="0">
                          <a:ln>
                            <a:noFill/>
                          </a:ln>
                          <a:solidFill>
                            <a:schemeClr val="bg1"/>
                          </a:solidFill>
                          <a:effectLst/>
                          <a:uLnTx/>
                          <a:uFillTx/>
                        </a:rPr>
                        <a:t>1</a:t>
                      </a:r>
                      <a:endPar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20.56</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33.10</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20.56</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3515227167"/>
                  </a:ext>
                </a:extLst>
              </a:tr>
              <a:tr h="292596">
                <a:tc>
                  <a:txBody>
                    <a:bodyPr/>
                    <a:lstStyle/>
                    <a:p>
                      <a:pPr marL="0" indent="127000" algn="ctr" defTabSz="914400" rtl="0" eaLnBrk="1" latinLnBrk="0" hangingPunct="1"/>
                      <a:r>
                        <a:rPr kumimoji="0" lang="en-US" sz="1600" b="0" u="none" strike="noStrike" kern="0" cap="none" spc="0" normalizeH="0" baseline="0">
                          <a:ln>
                            <a:noFill/>
                          </a:ln>
                          <a:solidFill>
                            <a:schemeClr val="bg1"/>
                          </a:solidFill>
                          <a:effectLst/>
                          <a:uLnTx/>
                          <a:uFillTx/>
                        </a:rPr>
                        <a:t>2</a:t>
                      </a:r>
                      <a:endParaRPr kumimoji="0" lang="zh-CN" altLang="en-US" sz="1600" b="0" i="0" u="none" strike="noStrike" kern="0" cap="none" spc="0" normalizeH="0" baseline="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20.23</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24.91</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20.23</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917209749"/>
                  </a:ext>
                </a:extLst>
              </a:tr>
              <a:tr h="292596">
                <a:tc>
                  <a:txBody>
                    <a:bodyPr/>
                    <a:lstStyle/>
                    <a:p>
                      <a:pPr marL="0" indent="127000" algn="ctr" defTabSz="914400" rtl="0" eaLnBrk="1" latinLnBrk="0" hangingPunct="1"/>
                      <a:r>
                        <a:rPr kumimoji="0" lang="en-US" sz="1600" b="0" u="none" strike="noStrike" kern="0" cap="none" spc="0" normalizeH="0" baseline="0">
                          <a:ln>
                            <a:noFill/>
                          </a:ln>
                          <a:solidFill>
                            <a:schemeClr val="bg1"/>
                          </a:solidFill>
                          <a:effectLst/>
                          <a:uLnTx/>
                          <a:uFillTx/>
                        </a:rPr>
                        <a:t>3</a:t>
                      </a:r>
                      <a:endParaRPr kumimoji="0" lang="zh-CN" altLang="en-US" sz="1600" b="0" i="0" u="none" strike="noStrike" kern="0" cap="none" spc="0" normalizeH="0" baseline="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19.95</a:t>
                      </a:r>
                      <a:endParaRPr kumimoji="0" lang="zh-CN" altLang="en-US" sz="1600" b="0" i="0" u="none" strike="noStrike" kern="0" cap="none" spc="0" normalizeH="0" baseline="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18.54</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18.54</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169119412"/>
                  </a:ext>
                </a:extLst>
              </a:tr>
              <a:tr h="292596">
                <a:tc>
                  <a:txBody>
                    <a:bodyPr/>
                    <a:lstStyle/>
                    <a:p>
                      <a:pPr marL="0" indent="127000" algn="ctr" defTabSz="914400" rtl="0" eaLnBrk="1" latinLnBrk="0" hangingPunct="1"/>
                      <a:r>
                        <a:rPr kumimoji="0" lang="en-US" sz="1600" b="0" u="none" strike="noStrike" kern="0" cap="none" spc="0" normalizeH="0" baseline="0">
                          <a:ln>
                            <a:noFill/>
                          </a:ln>
                          <a:solidFill>
                            <a:schemeClr val="bg1"/>
                          </a:solidFill>
                          <a:effectLst/>
                          <a:uLnTx/>
                          <a:uFillTx/>
                        </a:rPr>
                        <a:t>4</a:t>
                      </a:r>
                      <a:endParaRPr kumimoji="0" lang="zh-CN" altLang="en-US" sz="1600" b="0" i="0" u="none" strike="noStrike" kern="0" cap="none" spc="0" normalizeH="0" baseline="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19.72</a:t>
                      </a:r>
                      <a:endParaRPr kumimoji="0" lang="zh-CN" altLang="en-US" sz="1600" b="0" i="0" u="none" strike="noStrike" kern="0" cap="none" spc="0" normalizeH="0" baseline="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13.62</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13.62</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1165673449"/>
                  </a:ext>
                </a:extLst>
              </a:tr>
              <a:tr h="292596">
                <a:tc>
                  <a:txBody>
                    <a:bodyPr/>
                    <a:lstStyle/>
                    <a:p>
                      <a:pPr marL="0" indent="127000" algn="ctr" defTabSz="914400" rtl="0" eaLnBrk="1" latinLnBrk="0" hangingPunct="1"/>
                      <a:r>
                        <a:rPr kumimoji="0" lang="en-US" sz="1600" b="0" u="none" strike="noStrike" kern="0" cap="none" spc="0" normalizeH="0" baseline="0">
                          <a:ln>
                            <a:noFill/>
                          </a:ln>
                          <a:solidFill>
                            <a:schemeClr val="bg1"/>
                          </a:solidFill>
                          <a:effectLst/>
                          <a:uLnTx/>
                          <a:uFillTx/>
                        </a:rPr>
                        <a:t>5</a:t>
                      </a:r>
                      <a:endParaRPr kumimoji="0" lang="zh-CN" altLang="en-US" sz="1600" b="0" i="0" u="none" strike="noStrike" kern="0" cap="none" spc="0" normalizeH="0" baseline="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19.54</a:t>
                      </a:r>
                      <a:endParaRPr kumimoji="0" lang="zh-CN" altLang="en-US" sz="1600" b="0" i="0" u="none" strike="noStrike" kern="0" cap="none" spc="0" normalizeH="0" baseline="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9.83</a:t>
                      </a:r>
                      <a:endParaRPr kumimoji="0" lang="zh-CN" altLang="en-US" sz="1600" b="0" i="0" u="none" strike="noStrike" kern="0" cap="none" spc="0" normalizeH="0" baseline="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9.83</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1679849671"/>
                  </a:ext>
                </a:extLst>
              </a:tr>
            </a:tbl>
          </a:graphicData>
        </a:graphic>
      </p:graphicFrame>
      <p:sp>
        <p:nvSpPr>
          <p:cNvPr id="34820" name="灯片编号占位符 1">
            <a:extLst>
              <a:ext uri="{FF2B5EF4-FFF2-40B4-BE49-F238E27FC236}">
                <a16:creationId xmlns:a16="http://schemas.microsoft.com/office/drawing/2014/main" id="{44B6B11F-BCD9-4F3D-8131-4B2E54DB924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A9C0FD1-5AE3-49A4-A62E-21C1A9EE16CC}" type="slidenum">
              <a:rPr lang="zh-CN" altLang="en-US" smtClean="0">
                <a:solidFill>
                  <a:srgbClr val="7F7F7F"/>
                </a:solidFill>
                <a:latin typeface="Adobe Jenson Pro Capt" pitchFamily="18" charset="0"/>
              </a:rPr>
              <a:pPr/>
              <a:t>10</a:t>
            </a:fld>
            <a:endParaRPr lang="zh-CN" altLang="en-US">
              <a:solidFill>
                <a:srgbClr val="7F7F7F"/>
              </a:solidFill>
              <a:latin typeface="Adobe Jenson Pro Capt" pitchFamily="18" charset="0"/>
            </a:endParaRPr>
          </a:p>
        </p:txBody>
      </p:sp>
      <p:sp>
        <p:nvSpPr>
          <p:cNvPr id="3" name="文本框 2">
            <a:extLst>
              <a:ext uri="{FF2B5EF4-FFF2-40B4-BE49-F238E27FC236}">
                <a16:creationId xmlns:a16="http://schemas.microsoft.com/office/drawing/2014/main" id="{13CE377C-8031-41EA-A8AE-6F7233750B05}"/>
              </a:ext>
            </a:extLst>
          </p:cNvPr>
          <p:cNvSpPr txBox="1"/>
          <p:nvPr/>
        </p:nvSpPr>
        <p:spPr>
          <a:xfrm>
            <a:off x="817562" y="4876800"/>
            <a:ext cx="7578725" cy="584775"/>
          </a:xfrm>
          <a:prstGeom prst="rect">
            <a:avLst/>
          </a:prstGeom>
          <a:noFill/>
        </p:spPr>
        <p:txBody>
          <a:bodyPr wrap="square" rtlCol="0">
            <a:spAutoFit/>
          </a:bodyPr>
          <a:lstStyle/>
          <a:p>
            <a:r>
              <a:rPr lang="zh-CN" altLang="zh-CN" sz="1600" dirty="0">
                <a:solidFill>
                  <a:srgbClr val="262626"/>
                </a:solidFill>
                <a:latin typeface="Adobe Jenson Pro" pitchFamily="18" charset="0"/>
                <a:ea typeface="Adobe 楷体 Std R" pitchFamily="18" charset="-122"/>
              </a:rPr>
              <a:t>说明：基础资产本金</a:t>
            </a:r>
            <a:r>
              <a:rPr lang="en-US" altLang="zh-CN" sz="1600" dirty="0">
                <a:solidFill>
                  <a:srgbClr val="262626"/>
                </a:solidFill>
                <a:latin typeface="Adobe Jenson Pro" pitchFamily="18" charset="0"/>
                <a:ea typeface="Adobe 楷体 Std R" pitchFamily="18" charset="-122"/>
              </a:rPr>
              <a:t>1</a:t>
            </a:r>
            <a:r>
              <a:rPr lang="zh-CN" altLang="zh-CN" sz="1600" dirty="0">
                <a:solidFill>
                  <a:srgbClr val="262626"/>
                </a:solidFill>
                <a:latin typeface="Adobe Jenson Pro" pitchFamily="18" charset="0"/>
                <a:ea typeface="Adobe 楷体 Std R" pitchFamily="18" charset="-122"/>
              </a:rPr>
              <a:t>亿，剩余期限</a:t>
            </a:r>
            <a:r>
              <a:rPr lang="en-US" altLang="zh-CN" sz="1600" dirty="0">
                <a:solidFill>
                  <a:srgbClr val="262626"/>
                </a:solidFill>
                <a:latin typeface="Adobe Jenson Pro" pitchFamily="18" charset="0"/>
                <a:ea typeface="Adobe 楷体 Std R" pitchFamily="18" charset="-122"/>
              </a:rPr>
              <a:t>5</a:t>
            </a:r>
            <a:r>
              <a:rPr lang="zh-CN" altLang="zh-CN" sz="1600" dirty="0">
                <a:solidFill>
                  <a:srgbClr val="262626"/>
                </a:solidFill>
                <a:latin typeface="Adobe Jenson Pro" pitchFamily="18" charset="0"/>
                <a:ea typeface="Adobe 楷体 Std R" pitchFamily="18" charset="-122"/>
              </a:rPr>
              <a:t>年，原计划每年底支付一次等额本息，年利率</a:t>
            </a:r>
            <a:r>
              <a:rPr lang="en-US" altLang="zh-CN" sz="1600" dirty="0">
                <a:solidFill>
                  <a:srgbClr val="262626"/>
                </a:solidFill>
                <a:latin typeface="Adobe Jenson Pro" pitchFamily="18" charset="0"/>
                <a:ea typeface="Adobe 楷体 Std R" pitchFamily="18" charset="-122"/>
              </a:rPr>
              <a:t>10%</a:t>
            </a:r>
            <a:r>
              <a:rPr lang="zh-CN" altLang="zh-CN" sz="1600" dirty="0">
                <a:solidFill>
                  <a:srgbClr val="262626"/>
                </a:solidFill>
                <a:latin typeface="Adobe Jenson Pro" pitchFamily="18" charset="0"/>
                <a:ea typeface="Adobe 楷体 Std R" pitchFamily="18" charset="-122"/>
              </a:rPr>
              <a:t>。仅构造出一个</a:t>
            </a:r>
            <a:r>
              <a:rPr lang="en-US" altLang="zh-CN" sz="1600" dirty="0">
                <a:solidFill>
                  <a:srgbClr val="262626"/>
                </a:solidFill>
                <a:latin typeface="Adobe Jenson Pro" pitchFamily="18" charset="0"/>
                <a:ea typeface="Adobe 楷体 Std R" pitchFamily="18" charset="-122"/>
              </a:rPr>
              <a:t>PAC</a:t>
            </a:r>
            <a:r>
              <a:rPr lang="zh-CN" altLang="zh-CN" sz="1600" dirty="0">
                <a:solidFill>
                  <a:srgbClr val="262626"/>
                </a:solidFill>
                <a:latin typeface="Adobe Jenson Pro" pitchFamily="18" charset="0"/>
                <a:ea typeface="Adobe 楷体 Std R" pitchFamily="18" charset="-122"/>
              </a:rPr>
              <a:t>和一个伴随债券。假设无服务费。</a:t>
            </a:r>
            <a:r>
              <a:rPr lang="zh-CN" altLang="en-US" sz="1600" dirty="0">
                <a:solidFill>
                  <a:srgbClr val="262626"/>
                </a:solidFill>
                <a:latin typeface="Adobe Jenson Pro" pitchFamily="18" charset="0"/>
                <a:ea typeface="Adobe 楷体 Std R" pitchFamily="18" charset="-122"/>
              </a:rPr>
              <a:t>表中本金单位为百万元。</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a:extLst>
              <a:ext uri="{FF2B5EF4-FFF2-40B4-BE49-F238E27FC236}">
                <a16:creationId xmlns:a16="http://schemas.microsoft.com/office/drawing/2014/main" id="{D4B64ABC-B257-4CC6-88E2-EF163CAD299D}"/>
              </a:ext>
            </a:extLst>
          </p:cNvPr>
          <p:cNvSpPr>
            <a:spLocks noGrp="1" noChangeArrowheads="1"/>
          </p:cNvSpPr>
          <p:nvPr>
            <p:ph type="title"/>
          </p:nvPr>
        </p:nvSpPr>
        <p:spPr>
          <a:xfrm>
            <a:off x="492125" y="76200"/>
            <a:ext cx="8229600" cy="846138"/>
          </a:xfrm>
        </p:spPr>
        <p:txBody>
          <a:bodyPr/>
          <a:lstStyle/>
          <a:p>
            <a:r>
              <a:rPr kumimoji="1" lang="en-US" altLang="zh-CN" dirty="0"/>
              <a:t>PAC</a:t>
            </a:r>
            <a:r>
              <a:rPr kumimoji="1" lang="zh-CN" altLang="en-US" dirty="0"/>
              <a:t>的变种</a:t>
            </a:r>
          </a:p>
        </p:txBody>
      </p:sp>
      <p:sp>
        <p:nvSpPr>
          <p:cNvPr id="36867" name="内容占位符 2">
            <a:extLst>
              <a:ext uri="{FF2B5EF4-FFF2-40B4-BE49-F238E27FC236}">
                <a16:creationId xmlns:a16="http://schemas.microsoft.com/office/drawing/2014/main" id="{EEE362B0-3FEC-45A4-96EB-B99C16DB63D0}"/>
              </a:ext>
            </a:extLst>
          </p:cNvPr>
          <p:cNvSpPr>
            <a:spLocks noGrp="1" noChangeArrowheads="1"/>
          </p:cNvSpPr>
          <p:nvPr>
            <p:ph idx="1"/>
          </p:nvPr>
        </p:nvSpPr>
        <p:spPr>
          <a:xfrm>
            <a:off x="457200" y="1295400"/>
            <a:ext cx="8229600" cy="5183187"/>
          </a:xfrm>
        </p:spPr>
        <p:txBody>
          <a:bodyPr/>
          <a:lstStyle/>
          <a:p>
            <a:pPr>
              <a:buClr>
                <a:srgbClr val="28571F"/>
              </a:buClr>
            </a:pPr>
            <a:r>
              <a:rPr kumimoji="1" lang="en-US" altLang="zh-CN" sz="2400" dirty="0"/>
              <a:t>PACI</a:t>
            </a:r>
          </a:p>
          <a:p>
            <a:pPr>
              <a:buClr>
                <a:srgbClr val="28571F"/>
              </a:buClr>
            </a:pPr>
            <a:r>
              <a:rPr kumimoji="1" lang="en-US" altLang="zh-CN" sz="2400" dirty="0"/>
              <a:t>PACII</a:t>
            </a:r>
          </a:p>
          <a:p>
            <a:pPr>
              <a:buClr>
                <a:srgbClr val="28571F"/>
              </a:buClr>
            </a:pPr>
            <a:r>
              <a:rPr kumimoji="1" lang="zh-CN" altLang="en-US" sz="2400" dirty="0"/>
              <a:t>精确限定到期日（</a:t>
            </a:r>
            <a:r>
              <a:rPr kumimoji="1" lang="en-US" altLang="zh-CN" sz="2400" dirty="0"/>
              <a:t>VADM</a:t>
            </a:r>
            <a:r>
              <a:rPr kumimoji="1" lang="zh-CN" altLang="en-US" sz="2400" dirty="0"/>
              <a:t>）</a:t>
            </a:r>
            <a:endParaRPr kumimoji="1" lang="en-US" altLang="zh-CN" sz="2400" dirty="0"/>
          </a:p>
          <a:p>
            <a:pPr>
              <a:buClr>
                <a:srgbClr val="28571F"/>
              </a:buClr>
            </a:pPr>
            <a:r>
              <a:rPr kumimoji="1" lang="zh-CN" altLang="en-US" sz="2400" dirty="0"/>
              <a:t>目标摊还层级（</a:t>
            </a:r>
            <a:r>
              <a:rPr kumimoji="1" lang="en-US" altLang="zh-CN" sz="2400" dirty="0"/>
              <a:t>TAC</a:t>
            </a:r>
            <a:r>
              <a:rPr kumimoji="1" lang="zh-CN" altLang="en-US" sz="2400" dirty="0"/>
              <a:t>）</a:t>
            </a:r>
            <a:endParaRPr kumimoji="1" lang="en-US" altLang="zh-CN" sz="2400" dirty="0"/>
          </a:p>
          <a:p>
            <a:pPr>
              <a:buClr>
                <a:srgbClr val="28571F"/>
              </a:buClr>
            </a:pPr>
            <a:r>
              <a:rPr kumimoji="1" lang="zh-CN" altLang="en-US" sz="2400" dirty="0"/>
              <a:t>反向</a:t>
            </a:r>
            <a:r>
              <a:rPr kumimoji="1" lang="en-US" altLang="zh-CN" sz="2400" dirty="0"/>
              <a:t>TAC</a:t>
            </a:r>
          </a:p>
        </p:txBody>
      </p:sp>
      <p:sp>
        <p:nvSpPr>
          <p:cNvPr id="36868" name="灯片编号占位符 3">
            <a:extLst>
              <a:ext uri="{FF2B5EF4-FFF2-40B4-BE49-F238E27FC236}">
                <a16:creationId xmlns:a16="http://schemas.microsoft.com/office/drawing/2014/main" id="{328554D2-C1DD-47FA-A279-01CF8F1D9D4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D93F41D-0105-4E56-B6CE-EB79704FBD8B}" type="slidenum">
              <a:rPr lang="zh-CN" altLang="en-US" smtClean="0">
                <a:solidFill>
                  <a:srgbClr val="7F7F7F"/>
                </a:solidFill>
                <a:latin typeface="Adobe Jenson Pro Capt" pitchFamily="18" charset="0"/>
              </a:rPr>
              <a:pPr/>
              <a:t>11</a:t>
            </a:fld>
            <a:endParaRPr lang="zh-CN" altLang="en-US">
              <a:solidFill>
                <a:srgbClr val="7F7F7F"/>
              </a:solidFill>
              <a:latin typeface="Adobe Jenson Pro Capt" pitchFamily="18"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3">
            <a:extLst>
              <a:ext uri="{FF2B5EF4-FFF2-40B4-BE49-F238E27FC236}">
                <a16:creationId xmlns:a16="http://schemas.microsoft.com/office/drawing/2014/main" id="{DD84E7C8-0C5B-4A02-9483-105DCD5A12E3}"/>
              </a:ext>
            </a:extLst>
          </p:cNvPr>
          <p:cNvSpPr>
            <a:spLocks noGrp="1" noChangeArrowheads="1"/>
          </p:cNvSpPr>
          <p:nvPr>
            <p:ph type="title"/>
          </p:nvPr>
        </p:nvSpPr>
        <p:spPr>
          <a:xfrm>
            <a:off x="492125" y="76200"/>
            <a:ext cx="8229600" cy="846138"/>
          </a:xfrm>
        </p:spPr>
        <p:txBody>
          <a:bodyPr/>
          <a:lstStyle/>
          <a:p>
            <a:r>
              <a:rPr lang="zh-CN" altLang="en-US" dirty="0"/>
              <a:t>剥离式证券（</a:t>
            </a:r>
            <a:r>
              <a:rPr lang="en-US" altLang="zh-CN" dirty="0"/>
              <a:t>STRIPS</a:t>
            </a:r>
            <a:r>
              <a:rPr lang="zh-CN" altLang="en-US" dirty="0"/>
              <a:t>）</a:t>
            </a:r>
          </a:p>
        </p:txBody>
      </p:sp>
      <p:sp>
        <p:nvSpPr>
          <p:cNvPr id="38915" name="文本占位符 4">
            <a:extLst>
              <a:ext uri="{FF2B5EF4-FFF2-40B4-BE49-F238E27FC236}">
                <a16:creationId xmlns:a16="http://schemas.microsoft.com/office/drawing/2014/main" id="{7879D65F-6033-4F0E-8E6C-1895E171D491}"/>
              </a:ext>
            </a:extLst>
          </p:cNvPr>
          <p:cNvSpPr>
            <a:spLocks noGrp="1" noChangeArrowheads="1"/>
          </p:cNvSpPr>
          <p:nvPr>
            <p:ph idx="1"/>
          </p:nvPr>
        </p:nvSpPr>
        <p:spPr>
          <a:xfrm>
            <a:off x="457200" y="1341438"/>
            <a:ext cx="8229600" cy="5183187"/>
          </a:xfrm>
        </p:spPr>
        <p:txBody>
          <a:bodyPr/>
          <a:lstStyle/>
          <a:p>
            <a:pPr>
              <a:lnSpc>
                <a:spcPct val="90000"/>
              </a:lnSpc>
              <a:buClr>
                <a:srgbClr val="28571F"/>
              </a:buClr>
            </a:pPr>
            <a:r>
              <a:rPr lang="zh-CN" altLang="en-US" sz="2400" dirty="0"/>
              <a:t>剥离式证券：</a:t>
            </a:r>
            <a:r>
              <a:rPr kumimoji="1" lang="zh-CN" altLang="zh-CN" sz="2400" dirty="0"/>
              <a:t>将基础资产池收到的本金和利息在投资者间进行不均衡的分配</a:t>
            </a:r>
            <a:r>
              <a:rPr kumimoji="1" lang="zh-CN" altLang="en-US" sz="2400" dirty="0"/>
              <a:t>。</a:t>
            </a:r>
            <a:endParaRPr kumimoji="1" lang="en-US" altLang="zh-CN" sz="2400" dirty="0"/>
          </a:p>
          <a:p>
            <a:pPr>
              <a:lnSpc>
                <a:spcPct val="90000"/>
              </a:lnSpc>
              <a:buClr>
                <a:srgbClr val="28571F"/>
              </a:buClr>
            </a:pPr>
            <a:endParaRPr kumimoji="1" lang="en-US" altLang="zh-CN" sz="2400" dirty="0"/>
          </a:p>
          <a:p>
            <a:pPr>
              <a:lnSpc>
                <a:spcPct val="90000"/>
              </a:lnSpc>
              <a:buClr>
                <a:srgbClr val="28571F"/>
              </a:buClr>
            </a:pPr>
            <a:r>
              <a:rPr kumimoji="1" lang="zh-CN" altLang="en-US" sz="2400" dirty="0"/>
              <a:t>极端形式：</a:t>
            </a:r>
            <a:endParaRPr kumimoji="1" lang="en-US" altLang="zh-CN" sz="2400" dirty="0"/>
          </a:p>
          <a:p>
            <a:pPr lvl="1">
              <a:lnSpc>
                <a:spcPct val="90000"/>
              </a:lnSpc>
              <a:buClr>
                <a:srgbClr val="28571F"/>
              </a:buClr>
            </a:pPr>
            <a:r>
              <a:rPr kumimoji="1" lang="zh-CN" altLang="en-US" sz="2000" dirty="0"/>
              <a:t>仅付本金证券（</a:t>
            </a:r>
            <a:r>
              <a:rPr kumimoji="1" lang="en-US" altLang="zh-CN" sz="2000" dirty="0"/>
              <a:t>principal-only, POs</a:t>
            </a:r>
            <a:r>
              <a:rPr kumimoji="1" lang="zh-CN" altLang="en-US" sz="2000" dirty="0"/>
              <a:t>）</a:t>
            </a:r>
            <a:endParaRPr kumimoji="1" lang="en-US" altLang="zh-CN" sz="2000" dirty="0"/>
          </a:p>
          <a:p>
            <a:pPr lvl="1">
              <a:lnSpc>
                <a:spcPct val="90000"/>
              </a:lnSpc>
              <a:buClr>
                <a:srgbClr val="28571F"/>
              </a:buClr>
            </a:pPr>
            <a:r>
              <a:rPr kumimoji="1" lang="zh-CN" altLang="en-US" sz="2000" dirty="0"/>
              <a:t>仅付利息证券（</a:t>
            </a:r>
            <a:r>
              <a:rPr kumimoji="1" lang="en-US" altLang="zh-CN" sz="2000" dirty="0"/>
              <a:t>Interest-only, IOs</a:t>
            </a:r>
            <a:r>
              <a:rPr kumimoji="1" lang="zh-CN" altLang="en-US" sz="2000" dirty="0"/>
              <a:t>）</a:t>
            </a:r>
            <a:endParaRPr kumimoji="1" lang="en-US" altLang="zh-CN" sz="2000" dirty="0"/>
          </a:p>
          <a:p>
            <a:pPr lvl="1">
              <a:lnSpc>
                <a:spcPct val="90000"/>
              </a:lnSpc>
              <a:buClr>
                <a:srgbClr val="28571F"/>
              </a:buClr>
            </a:pPr>
            <a:endParaRPr kumimoji="1" lang="en-US" altLang="zh-CN" sz="2000" dirty="0"/>
          </a:p>
          <a:p>
            <a:pPr>
              <a:lnSpc>
                <a:spcPct val="90000"/>
              </a:lnSpc>
              <a:buClr>
                <a:srgbClr val="28571F"/>
              </a:buClr>
            </a:pPr>
            <a:r>
              <a:rPr kumimoji="1" lang="en-US" altLang="zh-CN" sz="2400" dirty="0"/>
              <a:t>PO</a:t>
            </a:r>
            <a:r>
              <a:rPr kumimoji="1" lang="zh-CN" altLang="en-US" sz="2400" dirty="0"/>
              <a:t>与</a:t>
            </a:r>
            <a:r>
              <a:rPr kumimoji="1" lang="en-US" altLang="zh-CN" sz="2400" dirty="0"/>
              <a:t>IO</a:t>
            </a:r>
            <a:r>
              <a:rPr kumimoji="1" lang="zh-CN" altLang="en-US" sz="2400" dirty="0"/>
              <a:t>的影响因素</a:t>
            </a:r>
            <a:endParaRPr kumimoji="1" lang="en-US" altLang="zh-CN" sz="2400" dirty="0"/>
          </a:p>
          <a:p>
            <a:pPr lvl="1">
              <a:lnSpc>
                <a:spcPct val="90000"/>
              </a:lnSpc>
              <a:buClr>
                <a:srgbClr val="28571F"/>
              </a:buClr>
            </a:pPr>
            <a:r>
              <a:rPr kumimoji="1" lang="zh-CN" altLang="en-US" sz="2000" dirty="0"/>
              <a:t>贴现率、提前偿付</a:t>
            </a:r>
            <a:endParaRPr kumimoji="1" lang="en-US" altLang="zh-CN" sz="2000" dirty="0"/>
          </a:p>
          <a:p>
            <a:pPr lvl="1">
              <a:lnSpc>
                <a:spcPct val="90000"/>
              </a:lnSpc>
              <a:buClr>
                <a:srgbClr val="28571F"/>
              </a:buClr>
            </a:pPr>
            <a:endParaRPr kumimoji="1" lang="zh-CN" altLang="en-US" sz="2000" dirty="0"/>
          </a:p>
        </p:txBody>
      </p:sp>
      <p:sp>
        <p:nvSpPr>
          <p:cNvPr id="38916" name="灯片编号占位符 1">
            <a:extLst>
              <a:ext uri="{FF2B5EF4-FFF2-40B4-BE49-F238E27FC236}">
                <a16:creationId xmlns:a16="http://schemas.microsoft.com/office/drawing/2014/main" id="{B56160B3-7A40-441B-B139-C29F6FD1CD1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E59AD1E-E529-4043-B24E-B18E0FC4C8DF}" type="slidenum">
              <a:rPr lang="zh-CN" altLang="en-US" smtClean="0">
                <a:solidFill>
                  <a:srgbClr val="7F7F7F"/>
                </a:solidFill>
                <a:latin typeface="Adobe Jenson Pro Capt" pitchFamily="18" charset="0"/>
              </a:rPr>
              <a:pPr/>
              <a:t>12</a:t>
            </a:fld>
            <a:endParaRPr lang="zh-CN" altLang="en-US">
              <a:solidFill>
                <a:srgbClr val="7F7F7F"/>
              </a:solidFill>
              <a:latin typeface="Adobe Jenson Pro Capt" pitchFamily="18"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a:extLst>
              <a:ext uri="{FF2B5EF4-FFF2-40B4-BE49-F238E27FC236}">
                <a16:creationId xmlns:a16="http://schemas.microsoft.com/office/drawing/2014/main" id="{5F74E583-3BB3-49B1-BE16-20EEEF257367}"/>
              </a:ext>
            </a:extLst>
          </p:cNvPr>
          <p:cNvSpPr>
            <a:spLocks noGrp="1" noChangeArrowheads="1"/>
          </p:cNvSpPr>
          <p:nvPr>
            <p:ph type="title"/>
          </p:nvPr>
        </p:nvSpPr>
        <p:spPr>
          <a:xfrm>
            <a:off x="492125" y="76200"/>
            <a:ext cx="8229600" cy="846138"/>
          </a:xfrm>
        </p:spPr>
        <p:txBody>
          <a:bodyPr/>
          <a:lstStyle/>
          <a:p>
            <a:r>
              <a:rPr kumimoji="1" lang="zh-CN" altLang="en-US" dirty="0"/>
              <a:t>管理利率风险的相关设计</a:t>
            </a:r>
          </a:p>
        </p:txBody>
      </p:sp>
      <p:sp>
        <p:nvSpPr>
          <p:cNvPr id="39939" name="内容占位符 2">
            <a:extLst>
              <a:ext uri="{FF2B5EF4-FFF2-40B4-BE49-F238E27FC236}">
                <a16:creationId xmlns:a16="http://schemas.microsoft.com/office/drawing/2014/main" id="{0FC98DB2-CAA3-4B61-BEF6-EB86B560BBF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设计资产支持证券的票面利率</a:t>
            </a:r>
            <a:endParaRPr kumimoji="1" lang="en-US" altLang="zh-CN" sz="2400" dirty="0"/>
          </a:p>
          <a:p>
            <a:pPr lvl="1">
              <a:buClr>
                <a:srgbClr val="28571F"/>
              </a:buClr>
            </a:pPr>
            <a:r>
              <a:rPr kumimoji="1" lang="zh-CN" altLang="en-US" sz="2000" dirty="0"/>
              <a:t>固定利率</a:t>
            </a:r>
            <a:endParaRPr kumimoji="1" lang="en-US" altLang="zh-CN" sz="2000" dirty="0"/>
          </a:p>
          <a:p>
            <a:pPr lvl="1">
              <a:buClr>
                <a:srgbClr val="28571F"/>
              </a:buClr>
            </a:pPr>
            <a:r>
              <a:rPr kumimoji="1" lang="zh-CN" altLang="en-US" sz="2000" dirty="0"/>
              <a:t>浮动利率</a:t>
            </a:r>
            <a:endParaRPr kumimoji="1" lang="en-US" altLang="zh-CN" sz="2000" dirty="0"/>
          </a:p>
          <a:p>
            <a:pPr lvl="2"/>
            <a:r>
              <a:rPr kumimoji="1" lang="zh-CN" altLang="en-US" sz="1600" dirty="0"/>
              <a:t>普通浮动利率</a:t>
            </a:r>
            <a:endParaRPr kumimoji="1" lang="en-US" altLang="zh-CN" sz="1600" dirty="0"/>
          </a:p>
          <a:p>
            <a:pPr lvl="2"/>
            <a:r>
              <a:rPr kumimoji="1" lang="zh-CN" altLang="en-US" sz="1600" dirty="0"/>
              <a:t>超级浮动利率（</a:t>
            </a:r>
            <a:r>
              <a:rPr kumimoji="1" lang="en-US" altLang="zh-CN" sz="1600" dirty="0" err="1"/>
              <a:t>superfloaters</a:t>
            </a:r>
            <a:r>
              <a:rPr kumimoji="1" lang="zh-CN" altLang="en-US" sz="1600" dirty="0"/>
              <a:t>）</a:t>
            </a:r>
            <a:endParaRPr kumimoji="1" lang="en-US" altLang="zh-CN" sz="1600" dirty="0"/>
          </a:p>
          <a:p>
            <a:pPr lvl="2"/>
            <a:r>
              <a:rPr kumimoji="1" lang="zh-CN" altLang="en-US" sz="1600" dirty="0"/>
              <a:t>反向浮动利率</a:t>
            </a:r>
            <a:endParaRPr kumimoji="1" lang="en-US" altLang="zh-CN" sz="1600" dirty="0"/>
          </a:p>
          <a:p>
            <a:pPr>
              <a:buClr>
                <a:srgbClr val="28571F"/>
              </a:buClr>
            </a:pPr>
            <a:endParaRPr kumimoji="1" lang="en-US" altLang="zh-CN" sz="2400" dirty="0"/>
          </a:p>
          <a:p>
            <a:pPr>
              <a:buClr>
                <a:srgbClr val="28571F"/>
              </a:buClr>
            </a:pPr>
            <a:endParaRPr kumimoji="1" lang="zh-CN" altLang="en-US" dirty="0"/>
          </a:p>
        </p:txBody>
      </p:sp>
      <p:sp>
        <p:nvSpPr>
          <p:cNvPr id="39940" name="灯片编号占位符 3">
            <a:extLst>
              <a:ext uri="{FF2B5EF4-FFF2-40B4-BE49-F238E27FC236}">
                <a16:creationId xmlns:a16="http://schemas.microsoft.com/office/drawing/2014/main" id="{CB2F2F74-BCEC-4D84-BEB0-D70B81E2B8D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6E9E5DE-6EC9-4F78-862C-DEEB5EDE589F}" type="slidenum">
              <a:rPr lang="zh-CN" altLang="en-US" smtClean="0">
                <a:solidFill>
                  <a:srgbClr val="7F7F7F"/>
                </a:solidFill>
                <a:latin typeface="Adobe Jenson Pro Capt" pitchFamily="18" charset="0"/>
              </a:rPr>
              <a:pPr/>
              <a:t>13</a:t>
            </a:fld>
            <a:endParaRPr lang="zh-CN" altLang="en-US">
              <a:solidFill>
                <a:srgbClr val="7F7F7F"/>
              </a:solidFill>
              <a:latin typeface="Adobe Jenson Pro Capt" pitchFamily="18"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a:extLst>
              <a:ext uri="{FF2B5EF4-FFF2-40B4-BE49-F238E27FC236}">
                <a16:creationId xmlns:a16="http://schemas.microsoft.com/office/drawing/2014/main" id="{695973FD-B4FE-4788-B48A-79ECB09621AC}"/>
              </a:ext>
            </a:extLst>
          </p:cNvPr>
          <p:cNvSpPr>
            <a:spLocks noGrp="1" noChangeArrowheads="1"/>
          </p:cNvSpPr>
          <p:nvPr>
            <p:ph type="title"/>
          </p:nvPr>
        </p:nvSpPr>
        <p:spPr>
          <a:xfrm>
            <a:off x="492125" y="76200"/>
            <a:ext cx="8229600" cy="846138"/>
          </a:xfrm>
        </p:spPr>
        <p:txBody>
          <a:bodyPr/>
          <a:lstStyle/>
          <a:p>
            <a:r>
              <a:rPr kumimoji="1" lang="zh-CN" altLang="en-US" dirty="0"/>
              <a:t>风险隔离的相关设计</a:t>
            </a:r>
          </a:p>
        </p:txBody>
      </p:sp>
      <p:sp>
        <p:nvSpPr>
          <p:cNvPr id="45059" name="内容占位符 2">
            <a:extLst>
              <a:ext uri="{FF2B5EF4-FFF2-40B4-BE49-F238E27FC236}">
                <a16:creationId xmlns:a16="http://schemas.microsoft.com/office/drawing/2014/main" id="{6400D726-CDD9-4D31-8D12-9342163026F8}"/>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solidFill>
                  <a:srgbClr val="FF0000"/>
                </a:solidFill>
              </a:rPr>
              <a:t>设定特殊目的机构</a:t>
            </a:r>
            <a:r>
              <a:rPr lang="zh-CN" altLang="en-US" sz="2400" dirty="0"/>
              <a:t>（</a:t>
            </a:r>
            <a:r>
              <a:rPr lang="en-US" altLang="zh-CN" sz="2400" dirty="0"/>
              <a:t>Special Purpose Vehicle, SPV</a:t>
            </a:r>
            <a:r>
              <a:rPr lang="zh-CN" altLang="en-US" sz="2400" dirty="0"/>
              <a:t>）</a:t>
            </a:r>
            <a:endParaRPr lang="en-US" altLang="zh-CN" sz="2400" dirty="0"/>
          </a:p>
          <a:p>
            <a:pPr>
              <a:buClr>
                <a:srgbClr val="28571F"/>
              </a:buClr>
            </a:pPr>
            <a:endParaRPr lang="en-US" altLang="zh-CN" sz="2400" dirty="0"/>
          </a:p>
          <a:p>
            <a:pPr>
              <a:buClr>
                <a:srgbClr val="28571F"/>
              </a:buClr>
            </a:pPr>
            <a:r>
              <a:rPr lang="zh-CN" altLang="en-US" sz="2400" dirty="0"/>
              <a:t>在资产证券化流程中引入其他中介</a:t>
            </a:r>
            <a:endParaRPr lang="en-US" altLang="zh-CN" sz="2400" dirty="0"/>
          </a:p>
          <a:p>
            <a:pPr lvl="1">
              <a:buClr>
                <a:srgbClr val="28571F"/>
              </a:buClr>
            </a:pPr>
            <a:r>
              <a:rPr lang="zh-CN" altLang="en-US" sz="2000" dirty="0"/>
              <a:t>例如：引入</a:t>
            </a:r>
            <a:r>
              <a:rPr lang="zh-CN" altLang="zh-CN" sz="2000" dirty="0"/>
              <a:t>服务商</a:t>
            </a:r>
            <a:r>
              <a:rPr lang="zh-CN" altLang="en-US" sz="2000" dirty="0"/>
              <a:t>和</a:t>
            </a:r>
            <a:r>
              <a:rPr lang="zh-CN" altLang="zh-CN" sz="2000" dirty="0"/>
              <a:t>受托人管理基础资产相应证券的现金流</a:t>
            </a:r>
          </a:p>
          <a:p>
            <a:pPr>
              <a:buClr>
                <a:srgbClr val="28571F"/>
              </a:buClr>
            </a:pPr>
            <a:endParaRPr kumimoji="1" lang="zh-CN" altLang="en-US" dirty="0"/>
          </a:p>
        </p:txBody>
      </p:sp>
      <p:sp>
        <p:nvSpPr>
          <p:cNvPr id="45060" name="灯片编号占位符 3">
            <a:extLst>
              <a:ext uri="{FF2B5EF4-FFF2-40B4-BE49-F238E27FC236}">
                <a16:creationId xmlns:a16="http://schemas.microsoft.com/office/drawing/2014/main" id="{795035CF-C5B3-4556-AE87-D1B66C35CEA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7B50FD-0D9E-4551-A28A-5DAD8D1FB677}" type="slidenum">
              <a:rPr lang="zh-CN" altLang="en-US" smtClean="0">
                <a:solidFill>
                  <a:srgbClr val="7F7F7F"/>
                </a:solidFill>
                <a:latin typeface="Adobe Jenson Pro Capt" pitchFamily="18" charset="0"/>
              </a:rPr>
              <a:pPr/>
              <a:t>14</a:t>
            </a:fld>
            <a:endParaRPr lang="zh-CN" altLang="en-US">
              <a:solidFill>
                <a:srgbClr val="7F7F7F"/>
              </a:solidFill>
              <a:latin typeface="Adobe Jenson Pro Capt" pitchFamily="18"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a:extLst>
              <a:ext uri="{FF2B5EF4-FFF2-40B4-BE49-F238E27FC236}">
                <a16:creationId xmlns:a16="http://schemas.microsoft.com/office/drawing/2014/main" id="{F2BD6C32-62E5-4585-8A6F-3BDDD5E6A0CB}"/>
              </a:ext>
            </a:extLst>
          </p:cNvPr>
          <p:cNvSpPr>
            <a:spLocks noGrp="1" noChangeArrowheads="1"/>
          </p:cNvSpPr>
          <p:nvPr>
            <p:ph type="title"/>
          </p:nvPr>
        </p:nvSpPr>
        <p:spPr>
          <a:xfrm>
            <a:off x="492125" y="76200"/>
            <a:ext cx="8229600" cy="846138"/>
          </a:xfrm>
        </p:spPr>
        <p:txBody>
          <a:bodyPr/>
          <a:lstStyle/>
          <a:p>
            <a:r>
              <a:rPr kumimoji="1" lang="zh-CN" altLang="en-US" dirty="0"/>
              <a:t>资产支持证券的种类</a:t>
            </a:r>
          </a:p>
        </p:txBody>
      </p:sp>
      <p:sp>
        <p:nvSpPr>
          <p:cNvPr id="46083" name="内容占位符 2">
            <a:extLst>
              <a:ext uri="{FF2B5EF4-FFF2-40B4-BE49-F238E27FC236}">
                <a16:creationId xmlns:a16="http://schemas.microsoft.com/office/drawing/2014/main" id="{913FDC03-6EF0-4FBD-ADE2-999A7A52E664}"/>
              </a:ext>
            </a:extLst>
          </p:cNvPr>
          <p:cNvSpPr>
            <a:spLocks noGrp="1" noChangeArrowheads="1"/>
          </p:cNvSpPr>
          <p:nvPr>
            <p:ph idx="1"/>
          </p:nvPr>
        </p:nvSpPr>
        <p:spPr>
          <a:xfrm>
            <a:off x="457200" y="1152871"/>
            <a:ext cx="8229600" cy="5183187"/>
          </a:xfrm>
        </p:spPr>
        <p:txBody>
          <a:bodyPr/>
          <a:lstStyle/>
          <a:p>
            <a:pPr marL="0" indent="0">
              <a:buClr>
                <a:srgbClr val="28571F"/>
              </a:buClr>
              <a:buNone/>
            </a:pPr>
            <a:endParaRPr kumimoji="1" lang="en-US" altLang="zh-CN" sz="2000" dirty="0"/>
          </a:p>
        </p:txBody>
      </p:sp>
      <p:sp>
        <p:nvSpPr>
          <p:cNvPr id="46084" name="灯片编号占位符 3">
            <a:extLst>
              <a:ext uri="{FF2B5EF4-FFF2-40B4-BE49-F238E27FC236}">
                <a16:creationId xmlns:a16="http://schemas.microsoft.com/office/drawing/2014/main" id="{B252D5FB-5EE0-4EC1-AFCD-BE111DCDE6B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339839E-AFBE-4A11-8DE0-A30468B7F091}" type="slidenum">
              <a:rPr lang="zh-CN" altLang="en-US" smtClean="0">
                <a:solidFill>
                  <a:srgbClr val="7F7F7F"/>
                </a:solidFill>
                <a:latin typeface="Adobe Jenson Pro Capt" pitchFamily="18" charset="0"/>
              </a:rPr>
              <a:pPr/>
              <a:t>15</a:t>
            </a:fld>
            <a:endParaRPr lang="zh-CN" altLang="en-US">
              <a:solidFill>
                <a:srgbClr val="7F7F7F"/>
              </a:solidFill>
              <a:latin typeface="Adobe Jenson Pro Capt" pitchFamily="18" charset="0"/>
            </a:endParaRPr>
          </a:p>
        </p:txBody>
      </p:sp>
      <p:sp>
        <p:nvSpPr>
          <p:cNvPr id="2" name="矩形 1">
            <a:extLst>
              <a:ext uri="{FF2B5EF4-FFF2-40B4-BE49-F238E27FC236}">
                <a16:creationId xmlns:a16="http://schemas.microsoft.com/office/drawing/2014/main" id="{634CEA68-5643-4E60-81B7-B3C3356B43AD}"/>
              </a:ext>
            </a:extLst>
          </p:cNvPr>
          <p:cNvSpPr/>
          <p:nvPr/>
        </p:nvSpPr>
        <p:spPr>
          <a:xfrm>
            <a:off x="650966" y="3124200"/>
            <a:ext cx="1101634" cy="858267"/>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广义资产支持证券（</a:t>
            </a:r>
            <a:r>
              <a:rPr kumimoji="1" lang="en-US" altLang="zh-CN" sz="1600" dirty="0">
                <a:solidFill>
                  <a:srgbClr val="262626"/>
                </a:solidFill>
                <a:latin typeface="Adobe Jenson Pro" pitchFamily="18" charset="0"/>
                <a:ea typeface="Adobe 楷体 Std R" pitchFamily="18" charset="-122"/>
              </a:rPr>
              <a:t>ABS</a:t>
            </a:r>
            <a:r>
              <a:rPr kumimoji="1" lang="zh-CN" altLang="en-US" sz="1600" dirty="0">
                <a:solidFill>
                  <a:srgbClr val="262626"/>
                </a:solidFill>
                <a:latin typeface="Adobe Jenson Pro" pitchFamily="18" charset="0"/>
                <a:ea typeface="Adobe 楷体 Std R" pitchFamily="18" charset="-122"/>
              </a:rPr>
              <a:t>）</a:t>
            </a:r>
          </a:p>
        </p:txBody>
      </p:sp>
      <p:sp>
        <p:nvSpPr>
          <p:cNvPr id="6" name="矩形 5">
            <a:extLst>
              <a:ext uri="{FF2B5EF4-FFF2-40B4-BE49-F238E27FC236}">
                <a16:creationId xmlns:a16="http://schemas.microsoft.com/office/drawing/2014/main" id="{27693493-F84F-43EC-B5F6-8AEA6E87E568}"/>
              </a:ext>
            </a:extLst>
          </p:cNvPr>
          <p:cNvSpPr/>
          <p:nvPr/>
        </p:nvSpPr>
        <p:spPr>
          <a:xfrm>
            <a:off x="3328851" y="2178428"/>
            <a:ext cx="914400" cy="3810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狭义</a:t>
            </a:r>
            <a:r>
              <a:rPr kumimoji="1" lang="en-US" altLang="zh-CN" sz="1600" dirty="0">
                <a:solidFill>
                  <a:srgbClr val="262626"/>
                </a:solidFill>
                <a:latin typeface="Adobe Jenson Pro" pitchFamily="18" charset="0"/>
                <a:ea typeface="Adobe 楷体 Std R" pitchFamily="18" charset="-122"/>
              </a:rPr>
              <a:t>ABS</a:t>
            </a:r>
            <a:endParaRPr kumimoji="1" lang="zh-CN" altLang="en-US" sz="1600" dirty="0">
              <a:solidFill>
                <a:srgbClr val="262626"/>
              </a:solidFill>
              <a:latin typeface="Adobe Jenson Pro" pitchFamily="18" charset="0"/>
              <a:ea typeface="Adobe 楷体 Std R" pitchFamily="18" charset="-122"/>
            </a:endParaRPr>
          </a:p>
        </p:txBody>
      </p:sp>
      <p:sp>
        <p:nvSpPr>
          <p:cNvPr id="7" name="矩形 6">
            <a:extLst>
              <a:ext uri="{FF2B5EF4-FFF2-40B4-BE49-F238E27FC236}">
                <a16:creationId xmlns:a16="http://schemas.microsoft.com/office/drawing/2014/main" id="{5C999AF6-ACE8-417F-848C-37BDF1D1401D}"/>
              </a:ext>
            </a:extLst>
          </p:cNvPr>
          <p:cNvSpPr/>
          <p:nvPr/>
        </p:nvSpPr>
        <p:spPr>
          <a:xfrm>
            <a:off x="3328851" y="4038600"/>
            <a:ext cx="914400" cy="3810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a:solidFill>
                  <a:srgbClr val="262626"/>
                </a:solidFill>
                <a:latin typeface="Adobe Jenson Pro" pitchFamily="18" charset="0"/>
                <a:ea typeface="Adobe 楷体 Std R" pitchFamily="18" charset="-122"/>
              </a:rPr>
              <a:t>CDO</a:t>
            </a:r>
            <a:endParaRPr kumimoji="1" lang="zh-CN" altLang="en-US" sz="1600" dirty="0">
              <a:solidFill>
                <a:srgbClr val="262626"/>
              </a:solidFill>
              <a:latin typeface="Adobe Jenson Pro" pitchFamily="18" charset="0"/>
              <a:ea typeface="Adobe 楷体 Std R" pitchFamily="18" charset="-122"/>
            </a:endParaRPr>
          </a:p>
        </p:txBody>
      </p:sp>
      <p:sp>
        <p:nvSpPr>
          <p:cNvPr id="8" name="矩形 7">
            <a:extLst>
              <a:ext uri="{FF2B5EF4-FFF2-40B4-BE49-F238E27FC236}">
                <a16:creationId xmlns:a16="http://schemas.microsoft.com/office/drawing/2014/main" id="{E3A32701-54C4-43D7-8CE2-246654D1FF5B}"/>
              </a:ext>
            </a:extLst>
          </p:cNvPr>
          <p:cNvSpPr/>
          <p:nvPr/>
        </p:nvSpPr>
        <p:spPr>
          <a:xfrm>
            <a:off x="3328851" y="1219200"/>
            <a:ext cx="1066800" cy="3810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过手证券</a:t>
            </a:r>
          </a:p>
        </p:txBody>
      </p:sp>
      <p:sp>
        <p:nvSpPr>
          <p:cNvPr id="9" name="矩形 8">
            <a:extLst>
              <a:ext uri="{FF2B5EF4-FFF2-40B4-BE49-F238E27FC236}">
                <a16:creationId xmlns:a16="http://schemas.microsoft.com/office/drawing/2014/main" id="{E0A1EEDC-1070-4842-8517-CE4C6286F451}"/>
              </a:ext>
            </a:extLst>
          </p:cNvPr>
          <p:cNvSpPr/>
          <p:nvPr/>
        </p:nvSpPr>
        <p:spPr>
          <a:xfrm>
            <a:off x="3328851" y="1676400"/>
            <a:ext cx="1066800" cy="3810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转付证券</a:t>
            </a:r>
          </a:p>
        </p:txBody>
      </p:sp>
      <p:sp>
        <p:nvSpPr>
          <p:cNvPr id="10" name="矩形 9">
            <a:extLst>
              <a:ext uri="{FF2B5EF4-FFF2-40B4-BE49-F238E27FC236}">
                <a16:creationId xmlns:a16="http://schemas.microsoft.com/office/drawing/2014/main" id="{9D5D2411-5DEF-4FE9-BC21-711D89429B50}"/>
              </a:ext>
            </a:extLst>
          </p:cNvPr>
          <p:cNvSpPr/>
          <p:nvPr/>
        </p:nvSpPr>
        <p:spPr>
          <a:xfrm>
            <a:off x="3328851" y="5018768"/>
            <a:ext cx="1752600" cy="3810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信贷资产证券化</a:t>
            </a:r>
          </a:p>
        </p:txBody>
      </p:sp>
      <p:sp>
        <p:nvSpPr>
          <p:cNvPr id="11" name="矩形 10">
            <a:extLst>
              <a:ext uri="{FF2B5EF4-FFF2-40B4-BE49-F238E27FC236}">
                <a16:creationId xmlns:a16="http://schemas.microsoft.com/office/drawing/2014/main" id="{EEE37FD7-9DE0-491B-8957-B48EA87D9694}"/>
              </a:ext>
            </a:extLst>
          </p:cNvPr>
          <p:cNvSpPr/>
          <p:nvPr/>
        </p:nvSpPr>
        <p:spPr>
          <a:xfrm>
            <a:off x="3328851" y="5469115"/>
            <a:ext cx="1752600" cy="35083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企业资产证券化</a:t>
            </a:r>
          </a:p>
        </p:txBody>
      </p:sp>
      <p:sp>
        <p:nvSpPr>
          <p:cNvPr id="12" name="矩形 11">
            <a:extLst>
              <a:ext uri="{FF2B5EF4-FFF2-40B4-BE49-F238E27FC236}">
                <a16:creationId xmlns:a16="http://schemas.microsoft.com/office/drawing/2014/main" id="{3E307FD4-DCFA-407C-A6AF-3AAD812C2EF4}"/>
              </a:ext>
            </a:extLst>
          </p:cNvPr>
          <p:cNvSpPr/>
          <p:nvPr/>
        </p:nvSpPr>
        <p:spPr>
          <a:xfrm>
            <a:off x="3328851" y="5889623"/>
            <a:ext cx="1752600" cy="358777"/>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资产支持票据</a:t>
            </a:r>
          </a:p>
        </p:txBody>
      </p:sp>
      <p:sp>
        <p:nvSpPr>
          <p:cNvPr id="13" name="矩形 12">
            <a:extLst>
              <a:ext uri="{FF2B5EF4-FFF2-40B4-BE49-F238E27FC236}">
                <a16:creationId xmlns:a16="http://schemas.microsoft.com/office/drawing/2014/main" id="{B66AF46D-9415-48B2-BE4B-A17E71135563}"/>
              </a:ext>
            </a:extLst>
          </p:cNvPr>
          <p:cNvSpPr/>
          <p:nvPr/>
        </p:nvSpPr>
        <p:spPr>
          <a:xfrm>
            <a:off x="4800600" y="1797428"/>
            <a:ext cx="1371600" cy="3889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更狭义的</a:t>
            </a:r>
            <a:r>
              <a:rPr kumimoji="1" lang="en-US" altLang="zh-CN" sz="1600" dirty="0">
                <a:solidFill>
                  <a:srgbClr val="262626"/>
                </a:solidFill>
                <a:latin typeface="Adobe Jenson Pro" pitchFamily="18" charset="0"/>
                <a:ea typeface="Adobe 楷体 Std R" pitchFamily="18" charset="-122"/>
              </a:rPr>
              <a:t>ABS</a:t>
            </a:r>
            <a:endParaRPr kumimoji="1" lang="zh-CN" altLang="en-US" sz="1600" dirty="0">
              <a:solidFill>
                <a:srgbClr val="262626"/>
              </a:solidFill>
              <a:latin typeface="Adobe Jenson Pro" pitchFamily="18" charset="0"/>
              <a:ea typeface="Adobe 楷体 Std R" pitchFamily="18" charset="-122"/>
            </a:endParaRPr>
          </a:p>
        </p:txBody>
      </p:sp>
      <p:sp>
        <p:nvSpPr>
          <p:cNvPr id="14" name="矩形 13">
            <a:extLst>
              <a:ext uri="{FF2B5EF4-FFF2-40B4-BE49-F238E27FC236}">
                <a16:creationId xmlns:a16="http://schemas.microsoft.com/office/drawing/2014/main" id="{A64B4A8A-F84F-4B50-B07C-991571892615}"/>
              </a:ext>
            </a:extLst>
          </p:cNvPr>
          <p:cNvSpPr/>
          <p:nvPr/>
        </p:nvSpPr>
        <p:spPr>
          <a:xfrm>
            <a:off x="4800600" y="2253542"/>
            <a:ext cx="838200" cy="34290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a:solidFill>
                  <a:srgbClr val="262626"/>
                </a:solidFill>
                <a:latin typeface="Adobe Jenson Pro" pitchFamily="18" charset="0"/>
                <a:ea typeface="Adobe 楷体 Std R" pitchFamily="18" charset="-122"/>
              </a:rPr>
              <a:t>MBS</a:t>
            </a:r>
            <a:endParaRPr kumimoji="1" lang="zh-CN" altLang="en-US" sz="1600" dirty="0">
              <a:solidFill>
                <a:srgbClr val="262626"/>
              </a:solidFill>
              <a:latin typeface="Adobe Jenson Pro" pitchFamily="18" charset="0"/>
              <a:ea typeface="Adobe 楷体 Std R" pitchFamily="18" charset="-122"/>
            </a:endParaRPr>
          </a:p>
        </p:txBody>
      </p:sp>
      <p:sp>
        <p:nvSpPr>
          <p:cNvPr id="15" name="矩形 14">
            <a:extLst>
              <a:ext uri="{FF2B5EF4-FFF2-40B4-BE49-F238E27FC236}">
                <a16:creationId xmlns:a16="http://schemas.microsoft.com/office/drawing/2014/main" id="{5A38280F-A8AE-4D2C-B3B1-8B2AF1778F72}"/>
              </a:ext>
            </a:extLst>
          </p:cNvPr>
          <p:cNvSpPr/>
          <p:nvPr/>
        </p:nvSpPr>
        <p:spPr>
          <a:xfrm>
            <a:off x="4800600" y="2698765"/>
            <a:ext cx="914400" cy="31273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a:solidFill>
                  <a:srgbClr val="262626"/>
                </a:solidFill>
                <a:latin typeface="Adobe Jenson Pro" pitchFamily="18" charset="0"/>
                <a:ea typeface="Adobe 楷体 Std R" pitchFamily="18" charset="-122"/>
              </a:rPr>
              <a:t>ABCP</a:t>
            </a:r>
            <a:endParaRPr kumimoji="1" lang="zh-CN" altLang="en-US" sz="1600" dirty="0">
              <a:solidFill>
                <a:srgbClr val="262626"/>
              </a:solidFill>
              <a:latin typeface="Adobe Jenson Pro" pitchFamily="18" charset="0"/>
              <a:ea typeface="Adobe 楷体 Std R" pitchFamily="18" charset="-122"/>
            </a:endParaRPr>
          </a:p>
        </p:txBody>
      </p:sp>
      <p:sp>
        <p:nvSpPr>
          <p:cNvPr id="16" name="矩形 15">
            <a:extLst>
              <a:ext uri="{FF2B5EF4-FFF2-40B4-BE49-F238E27FC236}">
                <a16:creationId xmlns:a16="http://schemas.microsoft.com/office/drawing/2014/main" id="{B8AE7184-2D78-49F9-9AF4-DDBEF81D0B35}"/>
              </a:ext>
            </a:extLst>
          </p:cNvPr>
          <p:cNvSpPr/>
          <p:nvPr/>
        </p:nvSpPr>
        <p:spPr>
          <a:xfrm>
            <a:off x="6400800" y="2978525"/>
            <a:ext cx="1905000" cy="28761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资产负债表型</a:t>
            </a:r>
            <a:r>
              <a:rPr kumimoji="1" lang="en-US" altLang="zh-CN" sz="1600" dirty="0">
                <a:solidFill>
                  <a:srgbClr val="262626"/>
                </a:solidFill>
                <a:latin typeface="Adobe Jenson Pro" pitchFamily="18" charset="0"/>
                <a:ea typeface="Adobe 楷体 Std R" pitchFamily="18" charset="-122"/>
              </a:rPr>
              <a:t>CDO</a:t>
            </a:r>
            <a:endParaRPr kumimoji="1" lang="zh-CN" altLang="en-US" sz="1600" dirty="0">
              <a:solidFill>
                <a:srgbClr val="262626"/>
              </a:solidFill>
              <a:latin typeface="Adobe Jenson Pro" pitchFamily="18" charset="0"/>
              <a:ea typeface="Adobe 楷体 Std R" pitchFamily="18" charset="-122"/>
            </a:endParaRPr>
          </a:p>
        </p:txBody>
      </p:sp>
      <p:sp>
        <p:nvSpPr>
          <p:cNvPr id="17" name="矩形 16">
            <a:extLst>
              <a:ext uri="{FF2B5EF4-FFF2-40B4-BE49-F238E27FC236}">
                <a16:creationId xmlns:a16="http://schemas.microsoft.com/office/drawing/2014/main" id="{9822A75F-DE87-46FB-8BC6-622A8C59DDC3}"/>
              </a:ext>
            </a:extLst>
          </p:cNvPr>
          <p:cNvSpPr/>
          <p:nvPr/>
        </p:nvSpPr>
        <p:spPr>
          <a:xfrm>
            <a:off x="6400800" y="3302918"/>
            <a:ext cx="1905000" cy="28761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套利型</a:t>
            </a:r>
            <a:r>
              <a:rPr kumimoji="1" lang="en-US" altLang="zh-CN" sz="1600" dirty="0">
                <a:solidFill>
                  <a:srgbClr val="262626"/>
                </a:solidFill>
                <a:latin typeface="Adobe Jenson Pro" pitchFamily="18" charset="0"/>
                <a:ea typeface="Adobe 楷体 Std R" pitchFamily="18" charset="-122"/>
              </a:rPr>
              <a:t>CDO</a:t>
            </a:r>
            <a:endParaRPr kumimoji="1" lang="zh-CN" altLang="en-US" sz="1600" dirty="0">
              <a:solidFill>
                <a:srgbClr val="262626"/>
              </a:solidFill>
              <a:latin typeface="Adobe Jenson Pro" pitchFamily="18" charset="0"/>
              <a:ea typeface="Adobe 楷体 Std R" pitchFamily="18" charset="-122"/>
            </a:endParaRPr>
          </a:p>
        </p:txBody>
      </p:sp>
      <p:sp>
        <p:nvSpPr>
          <p:cNvPr id="18" name="矩形 17">
            <a:extLst>
              <a:ext uri="{FF2B5EF4-FFF2-40B4-BE49-F238E27FC236}">
                <a16:creationId xmlns:a16="http://schemas.microsoft.com/office/drawing/2014/main" id="{22B90748-7819-4BC2-94EE-77E18996412B}"/>
              </a:ext>
            </a:extLst>
          </p:cNvPr>
          <p:cNvSpPr/>
          <p:nvPr/>
        </p:nvSpPr>
        <p:spPr>
          <a:xfrm>
            <a:off x="6400800" y="3707870"/>
            <a:ext cx="914400" cy="25737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a:solidFill>
                  <a:srgbClr val="262626"/>
                </a:solidFill>
                <a:latin typeface="Adobe Jenson Pro" pitchFamily="18" charset="0"/>
                <a:ea typeface="Adobe 楷体 Std R" pitchFamily="18" charset="-122"/>
              </a:rPr>
              <a:t>CLO</a:t>
            </a:r>
            <a:endParaRPr kumimoji="1" lang="zh-CN" altLang="en-US" sz="1600" dirty="0">
              <a:solidFill>
                <a:srgbClr val="262626"/>
              </a:solidFill>
              <a:latin typeface="Adobe Jenson Pro" pitchFamily="18" charset="0"/>
              <a:ea typeface="Adobe 楷体 Std R" pitchFamily="18" charset="-122"/>
            </a:endParaRPr>
          </a:p>
        </p:txBody>
      </p:sp>
      <p:sp>
        <p:nvSpPr>
          <p:cNvPr id="19" name="矩形 18">
            <a:extLst>
              <a:ext uri="{FF2B5EF4-FFF2-40B4-BE49-F238E27FC236}">
                <a16:creationId xmlns:a16="http://schemas.microsoft.com/office/drawing/2014/main" id="{E5AE8178-298A-4289-BE98-CED6F537983F}"/>
              </a:ext>
            </a:extLst>
          </p:cNvPr>
          <p:cNvSpPr/>
          <p:nvPr/>
        </p:nvSpPr>
        <p:spPr>
          <a:xfrm>
            <a:off x="6400800" y="4047497"/>
            <a:ext cx="914400" cy="25737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a:solidFill>
                  <a:srgbClr val="262626"/>
                </a:solidFill>
                <a:latin typeface="Adobe Jenson Pro" pitchFamily="18" charset="0"/>
                <a:ea typeface="Adobe 楷体 Std R" pitchFamily="18" charset="-122"/>
              </a:rPr>
              <a:t>CBO</a:t>
            </a:r>
            <a:endParaRPr kumimoji="1" lang="zh-CN" altLang="en-US" sz="1600" dirty="0">
              <a:solidFill>
                <a:srgbClr val="262626"/>
              </a:solidFill>
              <a:latin typeface="Adobe Jenson Pro" pitchFamily="18" charset="0"/>
              <a:ea typeface="Adobe 楷体 Std R" pitchFamily="18" charset="-122"/>
            </a:endParaRPr>
          </a:p>
        </p:txBody>
      </p:sp>
      <p:sp>
        <p:nvSpPr>
          <p:cNvPr id="20" name="矩形 19">
            <a:extLst>
              <a:ext uri="{FF2B5EF4-FFF2-40B4-BE49-F238E27FC236}">
                <a16:creationId xmlns:a16="http://schemas.microsoft.com/office/drawing/2014/main" id="{213094A7-D111-4F96-9A28-1A3EF25B3AC2}"/>
              </a:ext>
            </a:extLst>
          </p:cNvPr>
          <p:cNvSpPr/>
          <p:nvPr/>
        </p:nvSpPr>
        <p:spPr>
          <a:xfrm>
            <a:off x="6400800" y="4445918"/>
            <a:ext cx="1454331" cy="25737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a:solidFill>
                  <a:srgbClr val="262626"/>
                </a:solidFill>
                <a:latin typeface="Adobe Jenson Pro" pitchFamily="18" charset="0"/>
                <a:ea typeface="Adobe 楷体 Std R" pitchFamily="18" charset="-122"/>
              </a:rPr>
              <a:t>Cash CDO</a:t>
            </a:r>
            <a:endParaRPr kumimoji="1" lang="zh-CN" altLang="en-US" sz="1600" dirty="0">
              <a:solidFill>
                <a:srgbClr val="262626"/>
              </a:solidFill>
              <a:latin typeface="Adobe Jenson Pro" pitchFamily="18" charset="0"/>
              <a:ea typeface="Adobe 楷体 Std R" pitchFamily="18" charset="-122"/>
            </a:endParaRPr>
          </a:p>
        </p:txBody>
      </p:sp>
      <p:sp>
        <p:nvSpPr>
          <p:cNvPr id="21" name="矩形 20">
            <a:extLst>
              <a:ext uri="{FF2B5EF4-FFF2-40B4-BE49-F238E27FC236}">
                <a16:creationId xmlns:a16="http://schemas.microsoft.com/office/drawing/2014/main" id="{BAB53262-C3FD-4764-8F8B-4695051E3A5E}"/>
              </a:ext>
            </a:extLst>
          </p:cNvPr>
          <p:cNvSpPr/>
          <p:nvPr/>
        </p:nvSpPr>
        <p:spPr>
          <a:xfrm>
            <a:off x="6400800" y="4750718"/>
            <a:ext cx="1447800" cy="28761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a:solidFill>
                  <a:srgbClr val="262626"/>
                </a:solidFill>
                <a:latin typeface="Adobe Jenson Pro" pitchFamily="18" charset="0"/>
                <a:ea typeface="Adobe 楷体 Std R" pitchFamily="18" charset="-122"/>
              </a:rPr>
              <a:t>Synthetic CDO</a:t>
            </a:r>
            <a:endParaRPr kumimoji="1" lang="zh-CN" altLang="en-US" sz="1600" dirty="0">
              <a:solidFill>
                <a:srgbClr val="262626"/>
              </a:solidFill>
              <a:latin typeface="Adobe Jenson Pro" pitchFamily="18" charset="0"/>
              <a:ea typeface="Adobe 楷体 Std R" pitchFamily="18" charset="-122"/>
            </a:endParaRPr>
          </a:p>
        </p:txBody>
      </p:sp>
      <p:sp>
        <p:nvSpPr>
          <p:cNvPr id="22" name="矩形 21">
            <a:extLst>
              <a:ext uri="{FF2B5EF4-FFF2-40B4-BE49-F238E27FC236}">
                <a16:creationId xmlns:a16="http://schemas.microsoft.com/office/drawing/2014/main" id="{1ACEEE11-F8C4-43AB-A559-ADA4ECC71F2A}"/>
              </a:ext>
            </a:extLst>
          </p:cNvPr>
          <p:cNvSpPr/>
          <p:nvPr/>
        </p:nvSpPr>
        <p:spPr>
          <a:xfrm>
            <a:off x="6400800" y="5088173"/>
            <a:ext cx="1447800" cy="28761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err="1">
                <a:solidFill>
                  <a:srgbClr val="262626"/>
                </a:solidFill>
                <a:latin typeface="Adobe Jenson Pro" pitchFamily="18" charset="0"/>
                <a:ea typeface="Adobe 楷体 Std R" pitchFamily="18" charset="-122"/>
              </a:rPr>
              <a:t>Hybird</a:t>
            </a:r>
            <a:r>
              <a:rPr kumimoji="1" lang="en-US" altLang="zh-CN" sz="1600" dirty="0">
                <a:solidFill>
                  <a:srgbClr val="262626"/>
                </a:solidFill>
                <a:latin typeface="Adobe Jenson Pro" pitchFamily="18" charset="0"/>
                <a:ea typeface="Adobe 楷体 Std R" pitchFamily="18" charset="-122"/>
              </a:rPr>
              <a:t> CDO</a:t>
            </a:r>
            <a:endParaRPr kumimoji="1" lang="zh-CN" altLang="en-US" sz="1600" dirty="0">
              <a:solidFill>
                <a:srgbClr val="262626"/>
              </a:solidFill>
              <a:latin typeface="Adobe Jenson Pro" pitchFamily="18" charset="0"/>
              <a:ea typeface="Adobe 楷体 Std R" pitchFamily="18" charset="-122"/>
            </a:endParaRPr>
          </a:p>
        </p:txBody>
      </p:sp>
      <p:sp>
        <p:nvSpPr>
          <p:cNvPr id="23" name="矩形 22">
            <a:extLst>
              <a:ext uri="{FF2B5EF4-FFF2-40B4-BE49-F238E27FC236}">
                <a16:creationId xmlns:a16="http://schemas.microsoft.com/office/drawing/2014/main" id="{969AB5F0-657D-4C39-A224-35BCC4152348}"/>
              </a:ext>
            </a:extLst>
          </p:cNvPr>
          <p:cNvSpPr/>
          <p:nvPr/>
        </p:nvSpPr>
        <p:spPr>
          <a:xfrm>
            <a:off x="6400800" y="5534015"/>
            <a:ext cx="1454331" cy="25737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静态型</a:t>
            </a:r>
            <a:r>
              <a:rPr kumimoji="1" lang="en-US" altLang="zh-CN" sz="1600" dirty="0">
                <a:solidFill>
                  <a:srgbClr val="262626"/>
                </a:solidFill>
                <a:latin typeface="Adobe Jenson Pro" pitchFamily="18" charset="0"/>
                <a:ea typeface="Adobe 楷体 Std R" pitchFamily="18" charset="-122"/>
              </a:rPr>
              <a:t>CDO</a:t>
            </a:r>
            <a:endParaRPr kumimoji="1" lang="zh-CN" altLang="en-US" sz="1600" dirty="0">
              <a:solidFill>
                <a:srgbClr val="262626"/>
              </a:solidFill>
              <a:latin typeface="Adobe Jenson Pro" pitchFamily="18" charset="0"/>
              <a:ea typeface="Adobe 楷体 Std R" pitchFamily="18" charset="-122"/>
            </a:endParaRPr>
          </a:p>
        </p:txBody>
      </p:sp>
      <p:sp>
        <p:nvSpPr>
          <p:cNvPr id="24" name="矩形 23">
            <a:extLst>
              <a:ext uri="{FF2B5EF4-FFF2-40B4-BE49-F238E27FC236}">
                <a16:creationId xmlns:a16="http://schemas.microsoft.com/office/drawing/2014/main" id="{796ABF2B-04D2-49CA-80D8-82A75F6A7C9A}"/>
              </a:ext>
            </a:extLst>
          </p:cNvPr>
          <p:cNvSpPr/>
          <p:nvPr/>
        </p:nvSpPr>
        <p:spPr>
          <a:xfrm>
            <a:off x="6400800" y="5845346"/>
            <a:ext cx="1454331" cy="25737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zh-CN" altLang="en-US" sz="1600" dirty="0">
                <a:solidFill>
                  <a:srgbClr val="262626"/>
                </a:solidFill>
                <a:latin typeface="Adobe Jenson Pro" pitchFamily="18" charset="0"/>
                <a:ea typeface="Adobe 楷体 Std R" pitchFamily="18" charset="-122"/>
              </a:rPr>
              <a:t>管理型</a:t>
            </a:r>
            <a:r>
              <a:rPr kumimoji="1" lang="en-US" altLang="zh-CN" sz="1600" dirty="0">
                <a:solidFill>
                  <a:srgbClr val="262626"/>
                </a:solidFill>
                <a:latin typeface="Adobe Jenson Pro" pitchFamily="18" charset="0"/>
                <a:ea typeface="Adobe 楷体 Std R" pitchFamily="18" charset="-122"/>
              </a:rPr>
              <a:t>CDO</a:t>
            </a:r>
            <a:endParaRPr kumimoji="1" lang="zh-CN" altLang="en-US" sz="1600" dirty="0">
              <a:solidFill>
                <a:srgbClr val="262626"/>
              </a:solidFill>
              <a:latin typeface="Adobe Jenson Pro" pitchFamily="18" charset="0"/>
              <a:ea typeface="Adobe 楷体 Std R" pitchFamily="18" charset="-122"/>
            </a:endParaRPr>
          </a:p>
        </p:txBody>
      </p:sp>
      <p:sp>
        <p:nvSpPr>
          <p:cNvPr id="3" name="文本框 2">
            <a:extLst>
              <a:ext uri="{FF2B5EF4-FFF2-40B4-BE49-F238E27FC236}">
                <a16:creationId xmlns:a16="http://schemas.microsoft.com/office/drawing/2014/main" id="{AEBB9795-681B-4338-BAFD-301E3B23E789}"/>
              </a:ext>
            </a:extLst>
          </p:cNvPr>
          <p:cNvSpPr txBox="1"/>
          <p:nvPr/>
        </p:nvSpPr>
        <p:spPr>
          <a:xfrm>
            <a:off x="2209800" y="3299742"/>
            <a:ext cx="952500" cy="261610"/>
          </a:xfrm>
          <a:prstGeom prst="rect">
            <a:avLst/>
          </a:prstGeom>
          <a:noFill/>
        </p:spPr>
        <p:txBody>
          <a:bodyPr wrap="square" rtlCol="0">
            <a:spAutoFit/>
          </a:bodyPr>
          <a:lstStyle/>
          <a:p>
            <a:r>
              <a:rPr kumimoji="1" lang="zh-CN" altLang="en-US" sz="1100" dirty="0">
                <a:solidFill>
                  <a:srgbClr val="262626"/>
                </a:solidFill>
                <a:latin typeface="Adobe Jenson Pro" pitchFamily="18" charset="0"/>
                <a:ea typeface="Adobe 楷体 Std R" pitchFamily="18" charset="-122"/>
              </a:rPr>
              <a:t>总体分类</a:t>
            </a:r>
          </a:p>
        </p:txBody>
      </p:sp>
      <p:cxnSp>
        <p:nvCxnSpPr>
          <p:cNvPr id="5" name="直接连接符 4">
            <a:extLst>
              <a:ext uri="{FF2B5EF4-FFF2-40B4-BE49-F238E27FC236}">
                <a16:creationId xmlns:a16="http://schemas.microsoft.com/office/drawing/2014/main" id="{4739E7B7-1135-49B8-8B1C-25F213404595}"/>
              </a:ext>
            </a:extLst>
          </p:cNvPr>
          <p:cNvCxnSpPr>
            <a:cxnSpLocks/>
          </p:cNvCxnSpPr>
          <p:nvPr/>
        </p:nvCxnSpPr>
        <p:spPr>
          <a:xfrm>
            <a:off x="2209800" y="1642780"/>
            <a:ext cx="0" cy="3985840"/>
          </a:xfrm>
          <a:prstGeom prst="line">
            <a:avLst/>
          </a:prstGeom>
        </p:spPr>
        <p:style>
          <a:lnRef idx="1">
            <a:schemeClr val="dk1"/>
          </a:lnRef>
          <a:fillRef idx="0">
            <a:schemeClr val="dk1"/>
          </a:fillRef>
          <a:effectRef idx="0">
            <a:schemeClr val="dk1"/>
          </a:effectRef>
          <a:fontRef idx="minor">
            <a:schemeClr val="tx1"/>
          </a:fontRef>
        </p:style>
      </p:cxnSp>
      <p:sp>
        <p:nvSpPr>
          <p:cNvPr id="30" name="文本框 29">
            <a:extLst>
              <a:ext uri="{FF2B5EF4-FFF2-40B4-BE49-F238E27FC236}">
                <a16:creationId xmlns:a16="http://schemas.microsoft.com/office/drawing/2014/main" id="{991E6450-233D-464A-9D23-277E3DDCF67A}"/>
              </a:ext>
            </a:extLst>
          </p:cNvPr>
          <p:cNvSpPr txBox="1"/>
          <p:nvPr/>
        </p:nvSpPr>
        <p:spPr>
          <a:xfrm>
            <a:off x="2129241" y="1617621"/>
            <a:ext cx="1018898" cy="430887"/>
          </a:xfrm>
          <a:prstGeom prst="rect">
            <a:avLst/>
          </a:prstGeom>
          <a:noFill/>
        </p:spPr>
        <p:txBody>
          <a:bodyPr wrap="square" rtlCol="0">
            <a:spAutoFit/>
          </a:bodyPr>
          <a:lstStyle/>
          <a:p>
            <a:pPr algn="ctr"/>
            <a:r>
              <a:rPr kumimoji="1" lang="zh-CN" altLang="en-US" sz="1100" dirty="0">
                <a:solidFill>
                  <a:srgbClr val="262626"/>
                </a:solidFill>
                <a:latin typeface="Adobe Jenson Pro" pitchFamily="18" charset="0"/>
                <a:ea typeface="Adobe 楷体 Std R" pitchFamily="18" charset="-122"/>
              </a:rPr>
              <a:t>现金流是否结构重组</a:t>
            </a:r>
          </a:p>
        </p:txBody>
      </p:sp>
      <p:sp>
        <p:nvSpPr>
          <p:cNvPr id="31" name="文本框 30">
            <a:extLst>
              <a:ext uri="{FF2B5EF4-FFF2-40B4-BE49-F238E27FC236}">
                <a16:creationId xmlns:a16="http://schemas.microsoft.com/office/drawing/2014/main" id="{C8B4B471-2717-43BA-8428-5A01C2D0B13E}"/>
              </a:ext>
            </a:extLst>
          </p:cNvPr>
          <p:cNvSpPr txBox="1"/>
          <p:nvPr/>
        </p:nvSpPr>
        <p:spPr>
          <a:xfrm>
            <a:off x="2133600" y="5196834"/>
            <a:ext cx="890452" cy="430887"/>
          </a:xfrm>
          <a:prstGeom prst="rect">
            <a:avLst/>
          </a:prstGeom>
          <a:noFill/>
        </p:spPr>
        <p:txBody>
          <a:bodyPr wrap="square" rtlCol="0">
            <a:spAutoFit/>
          </a:bodyPr>
          <a:lstStyle/>
          <a:p>
            <a:pPr algn="ctr"/>
            <a:r>
              <a:rPr kumimoji="1" lang="zh-CN" altLang="en-US" sz="1100" dirty="0">
                <a:solidFill>
                  <a:srgbClr val="262626"/>
                </a:solidFill>
                <a:latin typeface="Adobe Jenson Pro" pitchFamily="18" charset="0"/>
                <a:ea typeface="Adobe 楷体 Std R" pitchFamily="18" charset="-122"/>
              </a:rPr>
              <a:t>中国市场</a:t>
            </a:r>
            <a:endParaRPr kumimoji="1" lang="en-US" altLang="zh-CN" sz="1100" dirty="0">
              <a:solidFill>
                <a:srgbClr val="262626"/>
              </a:solidFill>
              <a:latin typeface="Adobe Jenson Pro" pitchFamily="18" charset="0"/>
              <a:ea typeface="Adobe 楷体 Std R" pitchFamily="18" charset="-122"/>
            </a:endParaRPr>
          </a:p>
          <a:p>
            <a:pPr algn="ctr"/>
            <a:r>
              <a:rPr kumimoji="1" lang="zh-CN" altLang="en-US" sz="1100" dirty="0">
                <a:solidFill>
                  <a:srgbClr val="262626"/>
                </a:solidFill>
                <a:latin typeface="Adobe Jenson Pro" pitchFamily="18" charset="0"/>
                <a:ea typeface="Adobe 楷体 Std R" pitchFamily="18" charset="-122"/>
              </a:rPr>
              <a:t>分类</a:t>
            </a:r>
          </a:p>
        </p:txBody>
      </p:sp>
      <p:cxnSp>
        <p:nvCxnSpPr>
          <p:cNvPr id="28" name="直接连接符 27">
            <a:extLst>
              <a:ext uri="{FF2B5EF4-FFF2-40B4-BE49-F238E27FC236}">
                <a16:creationId xmlns:a16="http://schemas.microsoft.com/office/drawing/2014/main" id="{CC657BFD-40B8-42BF-AC31-DFAF2B69C8E3}"/>
              </a:ext>
            </a:extLst>
          </p:cNvPr>
          <p:cNvCxnSpPr>
            <a:cxnSpLocks/>
          </p:cNvCxnSpPr>
          <p:nvPr/>
        </p:nvCxnSpPr>
        <p:spPr>
          <a:xfrm>
            <a:off x="3048001" y="2312894"/>
            <a:ext cx="0" cy="1954306"/>
          </a:xfrm>
          <a:prstGeom prst="line">
            <a:avLst/>
          </a:prstGeom>
        </p:spPr>
        <p:style>
          <a:lnRef idx="1">
            <a:schemeClr val="dk1"/>
          </a:lnRef>
          <a:fillRef idx="0">
            <a:schemeClr val="dk1"/>
          </a:fillRef>
          <a:effectRef idx="0">
            <a:schemeClr val="dk1"/>
          </a:effectRef>
          <a:fontRef idx="minor">
            <a:schemeClr val="tx1"/>
          </a:fontRef>
        </p:style>
      </p:cxnSp>
      <p:cxnSp>
        <p:nvCxnSpPr>
          <p:cNvPr id="34" name="直接连接符 33">
            <a:extLst>
              <a:ext uri="{FF2B5EF4-FFF2-40B4-BE49-F238E27FC236}">
                <a16:creationId xmlns:a16="http://schemas.microsoft.com/office/drawing/2014/main" id="{2E01A4C1-B48E-49ED-B0EB-CBC805832AB0}"/>
              </a:ext>
            </a:extLst>
          </p:cNvPr>
          <p:cNvCxnSpPr>
            <a:cxnSpLocks/>
          </p:cNvCxnSpPr>
          <p:nvPr/>
        </p:nvCxnSpPr>
        <p:spPr>
          <a:xfrm>
            <a:off x="3048001" y="1418372"/>
            <a:ext cx="0" cy="446285"/>
          </a:xfrm>
          <a:prstGeom prst="line">
            <a:avLst/>
          </a:prstGeom>
        </p:spPr>
        <p:style>
          <a:lnRef idx="1">
            <a:schemeClr val="dk1"/>
          </a:lnRef>
          <a:fillRef idx="0">
            <a:schemeClr val="dk1"/>
          </a:fillRef>
          <a:effectRef idx="0">
            <a:schemeClr val="dk1"/>
          </a:effectRef>
          <a:fontRef idx="minor">
            <a:schemeClr val="tx1"/>
          </a:fontRef>
        </p:style>
      </p:cxnSp>
      <p:cxnSp>
        <p:nvCxnSpPr>
          <p:cNvPr id="36" name="直接连接符 35">
            <a:extLst>
              <a:ext uri="{FF2B5EF4-FFF2-40B4-BE49-F238E27FC236}">
                <a16:creationId xmlns:a16="http://schemas.microsoft.com/office/drawing/2014/main" id="{C4CA525A-68F7-48E2-AE9A-F6EB99E0B301}"/>
              </a:ext>
            </a:extLst>
          </p:cNvPr>
          <p:cNvCxnSpPr>
            <a:cxnSpLocks/>
          </p:cNvCxnSpPr>
          <p:nvPr/>
        </p:nvCxnSpPr>
        <p:spPr>
          <a:xfrm>
            <a:off x="3048000" y="5181600"/>
            <a:ext cx="0" cy="887411"/>
          </a:xfrm>
          <a:prstGeom prst="line">
            <a:avLst/>
          </a:prstGeom>
        </p:spPr>
        <p:style>
          <a:lnRef idx="1">
            <a:schemeClr val="dk1"/>
          </a:lnRef>
          <a:fillRef idx="0">
            <a:schemeClr val="dk1"/>
          </a:fillRef>
          <a:effectRef idx="0">
            <a:schemeClr val="dk1"/>
          </a:effectRef>
          <a:fontRef idx="minor">
            <a:schemeClr val="tx1"/>
          </a:fontRef>
        </p:style>
      </p:cxnSp>
      <p:cxnSp>
        <p:nvCxnSpPr>
          <p:cNvPr id="38" name="直接连接符 37">
            <a:extLst>
              <a:ext uri="{FF2B5EF4-FFF2-40B4-BE49-F238E27FC236}">
                <a16:creationId xmlns:a16="http://schemas.microsoft.com/office/drawing/2014/main" id="{B09084E4-09B9-47B1-A632-585825DA1282}"/>
              </a:ext>
            </a:extLst>
          </p:cNvPr>
          <p:cNvCxnSpPr>
            <a:cxnSpLocks/>
          </p:cNvCxnSpPr>
          <p:nvPr/>
        </p:nvCxnSpPr>
        <p:spPr>
          <a:xfrm>
            <a:off x="5257800" y="3302918"/>
            <a:ext cx="0" cy="2542428"/>
          </a:xfrm>
          <a:prstGeom prst="line">
            <a:avLst/>
          </a:prstGeom>
        </p:spPr>
        <p:style>
          <a:lnRef idx="1">
            <a:schemeClr val="dk1"/>
          </a:lnRef>
          <a:fillRef idx="0">
            <a:schemeClr val="dk1"/>
          </a:fillRef>
          <a:effectRef idx="0">
            <a:schemeClr val="dk1"/>
          </a:effectRef>
          <a:fontRef idx="minor">
            <a:schemeClr val="tx1"/>
          </a:fontRef>
        </p:style>
      </p:cxnSp>
      <p:cxnSp>
        <p:nvCxnSpPr>
          <p:cNvPr id="40" name="直接连接符 39">
            <a:extLst>
              <a:ext uri="{FF2B5EF4-FFF2-40B4-BE49-F238E27FC236}">
                <a16:creationId xmlns:a16="http://schemas.microsoft.com/office/drawing/2014/main" id="{1380F07D-71D9-41ED-86FD-E706165BCFA6}"/>
              </a:ext>
            </a:extLst>
          </p:cNvPr>
          <p:cNvCxnSpPr>
            <a:cxnSpLocks/>
          </p:cNvCxnSpPr>
          <p:nvPr/>
        </p:nvCxnSpPr>
        <p:spPr>
          <a:xfrm>
            <a:off x="4495800" y="1949828"/>
            <a:ext cx="0" cy="914400"/>
          </a:xfrm>
          <a:prstGeom prst="line">
            <a:avLst/>
          </a:prstGeom>
        </p:spPr>
        <p:style>
          <a:lnRef idx="1">
            <a:schemeClr val="dk1"/>
          </a:lnRef>
          <a:fillRef idx="0">
            <a:schemeClr val="dk1"/>
          </a:fillRef>
          <a:effectRef idx="0">
            <a:schemeClr val="dk1"/>
          </a:effectRef>
          <a:fontRef idx="minor">
            <a:schemeClr val="tx1"/>
          </a:fontRef>
        </p:style>
      </p:cxnSp>
      <p:sp>
        <p:nvSpPr>
          <p:cNvPr id="42" name="文本框 41">
            <a:extLst>
              <a:ext uri="{FF2B5EF4-FFF2-40B4-BE49-F238E27FC236}">
                <a16:creationId xmlns:a16="http://schemas.microsoft.com/office/drawing/2014/main" id="{DCC18E1D-7148-4FC0-AFD4-991F2DAFA9ED}"/>
              </a:ext>
            </a:extLst>
          </p:cNvPr>
          <p:cNvSpPr txBox="1"/>
          <p:nvPr/>
        </p:nvSpPr>
        <p:spPr>
          <a:xfrm>
            <a:off x="5295900" y="3075801"/>
            <a:ext cx="952500" cy="261610"/>
          </a:xfrm>
          <a:prstGeom prst="rect">
            <a:avLst/>
          </a:prstGeom>
          <a:noFill/>
        </p:spPr>
        <p:txBody>
          <a:bodyPr wrap="square" rtlCol="0">
            <a:spAutoFit/>
          </a:bodyPr>
          <a:lstStyle/>
          <a:p>
            <a:r>
              <a:rPr kumimoji="1" lang="zh-CN" altLang="en-US" sz="1100" dirty="0">
                <a:solidFill>
                  <a:srgbClr val="262626"/>
                </a:solidFill>
                <a:latin typeface="Adobe Jenson Pro" pitchFamily="18" charset="0"/>
                <a:ea typeface="Adobe 楷体 Std R" pitchFamily="18" charset="-122"/>
              </a:rPr>
              <a:t>交易目的</a:t>
            </a:r>
          </a:p>
        </p:txBody>
      </p:sp>
      <p:sp>
        <p:nvSpPr>
          <p:cNvPr id="43" name="文本框 42">
            <a:extLst>
              <a:ext uri="{FF2B5EF4-FFF2-40B4-BE49-F238E27FC236}">
                <a16:creationId xmlns:a16="http://schemas.microsoft.com/office/drawing/2014/main" id="{154A50A3-E270-4C4A-A025-ACBE97AF7832}"/>
              </a:ext>
            </a:extLst>
          </p:cNvPr>
          <p:cNvSpPr txBox="1"/>
          <p:nvPr/>
        </p:nvSpPr>
        <p:spPr>
          <a:xfrm>
            <a:off x="5295900" y="4654120"/>
            <a:ext cx="952500" cy="261610"/>
          </a:xfrm>
          <a:prstGeom prst="rect">
            <a:avLst/>
          </a:prstGeom>
          <a:noFill/>
        </p:spPr>
        <p:txBody>
          <a:bodyPr wrap="square" rtlCol="0">
            <a:spAutoFit/>
          </a:bodyPr>
          <a:lstStyle/>
          <a:p>
            <a:r>
              <a:rPr kumimoji="1" lang="zh-CN" altLang="en-US" sz="1100" dirty="0">
                <a:solidFill>
                  <a:srgbClr val="262626"/>
                </a:solidFill>
                <a:latin typeface="Adobe Jenson Pro" pitchFamily="18" charset="0"/>
                <a:ea typeface="Adobe 楷体 Std R" pitchFamily="18" charset="-122"/>
              </a:rPr>
              <a:t>标的类型</a:t>
            </a:r>
          </a:p>
        </p:txBody>
      </p:sp>
      <p:sp>
        <p:nvSpPr>
          <p:cNvPr id="44" name="文本框 43">
            <a:extLst>
              <a:ext uri="{FF2B5EF4-FFF2-40B4-BE49-F238E27FC236}">
                <a16:creationId xmlns:a16="http://schemas.microsoft.com/office/drawing/2014/main" id="{B84D4324-F0C8-4B6C-8BED-F66D78B9B520}"/>
              </a:ext>
            </a:extLst>
          </p:cNvPr>
          <p:cNvSpPr txBox="1"/>
          <p:nvPr/>
        </p:nvSpPr>
        <p:spPr>
          <a:xfrm>
            <a:off x="5295900" y="3792084"/>
            <a:ext cx="952500" cy="261610"/>
          </a:xfrm>
          <a:prstGeom prst="rect">
            <a:avLst/>
          </a:prstGeom>
          <a:noFill/>
        </p:spPr>
        <p:txBody>
          <a:bodyPr wrap="square" rtlCol="0">
            <a:spAutoFit/>
          </a:bodyPr>
          <a:lstStyle/>
          <a:p>
            <a:r>
              <a:rPr kumimoji="1" lang="zh-CN" altLang="en-US" sz="1100" dirty="0">
                <a:solidFill>
                  <a:srgbClr val="262626"/>
                </a:solidFill>
                <a:latin typeface="Adobe Jenson Pro" pitchFamily="18" charset="0"/>
                <a:ea typeface="Adobe 楷体 Std R" pitchFamily="18" charset="-122"/>
              </a:rPr>
              <a:t>基础资产</a:t>
            </a:r>
          </a:p>
        </p:txBody>
      </p:sp>
      <p:sp>
        <p:nvSpPr>
          <p:cNvPr id="45" name="文本框 44">
            <a:extLst>
              <a:ext uri="{FF2B5EF4-FFF2-40B4-BE49-F238E27FC236}">
                <a16:creationId xmlns:a16="http://schemas.microsoft.com/office/drawing/2014/main" id="{976D5316-2B93-4AE7-B213-B67882EFCED0}"/>
              </a:ext>
            </a:extLst>
          </p:cNvPr>
          <p:cNvSpPr txBox="1"/>
          <p:nvPr/>
        </p:nvSpPr>
        <p:spPr>
          <a:xfrm>
            <a:off x="5221106" y="5290455"/>
            <a:ext cx="952500" cy="600164"/>
          </a:xfrm>
          <a:prstGeom prst="rect">
            <a:avLst/>
          </a:prstGeom>
          <a:noFill/>
        </p:spPr>
        <p:txBody>
          <a:bodyPr wrap="square" rtlCol="0">
            <a:spAutoFit/>
          </a:bodyPr>
          <a:lstStyle/>
          <a:p>
            <a:pPr algn="ctr"/>
            <a:r>
              <a:rPr kumimoji="1" lang="zh-CN" altLang="en-US" sz="1100" dirty="0">
                <a:solidFill>
                  <a:srgbClr val="262626"/>
                </a:solidFill>
                <a:latin typeface="Adobe Jenson Pro" pitchFamily="18" charset="0"/>
                <a:ea typeface="Adobe 楷体 Std R" pitchFamily="18" charset="-122"/>
              </a:rPr>
              <a:t>是否</a:t>
            </a:r>
            <a:endParaRPr kumimoji="1" lang="en-US" altLang="zh-CN" sz="1100" dirty="0">
              <a:solidFill>
                <a:srgbClr val="262626"/>
              </a:solidFill>
              <a:latin typeface="Adobe Jenson Pro" pitchFamily="18" charset="0"/>
              <a:ea typeface="Adobe 楷体 Std R" pitchFamily="18" charset="-122"/>
            </a:endParaRPr>
          </a:p>
          <a:p>
            <a:pPr algn="ctr"/>
            <a:r>
              <a:rPr kumimoji="1" lang="zh-CN" altLang="en-US" sz="1100" dirty="0">
                <a:solidFill>
                  <a:srgbClr val="262626"/>
                </a:solidFill>
                <a:latin typeface="Adobe Jenson Pro" pitchFamily="18" charset="0"/>
                <a:ea typeface="Adobe 楷体 Std R" pitchFamily="18" charset="-122"/>
              </a:rPr>
              <a:t>积极管理</a:t>
            </a:r>
            <a:endParaRPr kumimoji="1" lang="en-US" altLang="zh-CN" sz="1100" dirty="0">
              <a:solidFill>
                <a:srgbClr val="262626"/>
              </a:solidFill>
              <a:latin typeface="Adobe Jenson Pro" pitchFamily="18" charset="0"/>
              <a:ea typeface="Adobe 楷体 Std R" pitchFamily="18" charset="-122"/>
            </a:endParaRPr>
          </a:p>
          <a:p>
            <a:pPr algn="ctr"/>
            <a:r>
              <a:rPr kumimoji="1" lang="zh-CN" altLang="en-US" sz="1100" dirty="0">
                <a:solidFill>
                  <a:srgbClr val="262626"/>
                </a:solidFill>
                <a:latin typeface="Adobe Jenson Pro" pitchFamily="18" charset="0"/>
                <a:ea typeface="Adobe 楷体 Std R" pitchFamily="18" charset="-122"/>
              </a:rPr>
              <a:t>基础资产</a:t>
            </a:r>
          </a:p>
        </p:txBody>
      </p:sp>
      <p:cxnSp>
        <p:nvCxnSpPr>
          <p:cNvPr id="39" name="直接连接符 38">
            <a:extLst>
              <a:ext uri="{FF2B5EF4-FFF2-40B4-BE49-F238E27FC236}">
                <a16:creationId xmlns:a16="http://schemas.microsoft.com/office/drawing/2014/main" id="{C07696F5-3980-4B03-A9D7-1D717FF8085B}"/>
              </a:ext>
            </a:extLst>
          </p:cNvPr>
          <p:cNvCxnSpPr>
            <a:cxnSpLocks/>
          </p:cNvCxnSpPr>
          <p:nvPr/>
        </p:nvCxnSpPr>
        <p:spPr>
          <a:xfrm flipV="1">
            <a:off x="1752599" y="3553333"/>
            <a:ext cx="609601" cy="1"/>
          </a:xfrm>
          <a:prstGeom prst="line">
            <a:avLst/>
          </a:prstGeom>
        </p:spPr>
        <p:style>
          <a:lnRef idx="1">
            <a:schemeClr val="dk1"/>
          </a:lnRef>
          <a:fillRef idx="0">
            <a:schemeClr val="dk1"/>
          </a:fillRef>
          <a:effectRef idx="0">
            <a:schemeClr val="dk1"/>
          </a:effectRef>
          <a:fontRef idx="minor">
            <a:schemeClr val="tx1"/>
          </a:fontRef>
        </p:style>
      </p:cxnSp>
      <p:cxnSp>
        <p:nvCxnSpPr>
          <p:cNvPr id="58" name="直接箭头连接符 57">
            <a:extLst>
              <a:ext uri="{FF2B5EF4-FFF2-40B4-BE49-F238E27FC236}">
                <a16:creationId xmlns:a16="http://schemas.microsoft.com/office/drawing/2014/main" id="{B81073FC-1AB0-4CA8-988E-62B7552DC503}"/>
              </a:ext>
            </a:extLst>
          </p:cNvPr>
          <p:cNvCxnSpPr>
            <a:cxnSpLocks/>
          </p:cNvCxnSpPr>
          <p:nvPr/>
        </p:nvCxnSpPr>
        <p:spPr>
          <a:xfrm>
            <a:off x="3048001" y="1418667"/>
            <a:ext cx="2808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2" name="直接箭头连接符 61">
            <a:extLst>
              <a:ext uri="{FF2B5EF4-FFF2-40B4-BE49-F238E27FC236}">
                <a16:creationId xmlns:a16="http://schemas.microsoft.com/office/drawing/2014/main" id="{79EB7722-1736-4015-9D8E-C78AF65F2504}"/>
              </a:ext>
            </a:extLst>
          </p:cNvPr>
          <p:cNvCxnSpPr>
            <a:cxnSpLocks/>
          </p:cNvCxnSpPr>
          <p:nvPr/>
        </p:nvCxnSpPr>
        <p:spPr>
          <a:xfrm>
            <a:off x="3048000" y="1862420"/>
            <a:ext cx="2808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3" name="直接箭头连接符 62">
            <a:extLst>
              <a:ext uri="{FF2B5EF4-FFF2-40B4-BE49-F238E27FC236}">
                <a16:creationId xmlns:a16="http://schemas.microsoft.com/office/drawing/2014/main" id="{85A4FFF9-7FC2-4D53-B793-0D16A5D0B886}"/>
              </a:ext>
            </a:extLst>
          </p:cNvPr>
          <p:cNvCxnSpPr/>
          <p:nvPr/>
        </p:nvCxnSpPr>
        <p:spPr>
          <a:xfrm>
            <a:off x="3048000" y="2306172"/>
            <a:ext cx="2808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4" name="直接箭头连接符 63">
            <a:extLst>
              <a:ext uri="{FF2B5EF4-FFF2-40B4-BE49-F238E27FC236}">
                <a16:creationId xmlns:a16="http://schemas.microsoft.com/office/drawing/2014/main" id="{E3A7461A-C7B6-4C81-AE04-341FC8597B4F}"/>
              </a:ext>
            </a:extLst>
          </p:cNvPr>
          <p:cNvCxnSpPr/>
          <p:nvPr/>
        </p:nvCxnSpPr>
        <p:spPr>
          <a:xfrm>
            <a:off x="3048000" y="4267200"/>
            <a:ext cx="2808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5" name="直接箭头连接符 64">
            <a:extLst>
              <a:ext uri="{FF2B5EF4-FFF2-40B4-BE49-F238E27FC236}">
                <a16:creationId xmlns:a16="http://schemas.microsoft.com/office/drawing/2014/main" id="{2EEE0936-1472-4E6C-B223-F5350C3CC8B1}"/>
              </a:ext>
            </a:extLst>
          </p:cNvPr>
          <p:cNvCxnSpPr/>
          <p:nvPr/>
        </p:nvCxnSpPr>
        <p:spPr>
          <a:xfrm>
            <a:off x="3048000" y="5181600"/>
            <a:ext cx="2808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6" name="直接箭头连接符 65">
            <a:extLst>
              <a:ext uri="{FF2B5EF4-FFF2-40B4-BE49-F238E27FC236}">
                <a16:creationId xmlns:a16="http://schemas.microsoft.com/office/drawing/2014/main" id="{53E4D589-9A70-4B41-9FD2-EF01691EBF28}"/>
              </a:ext>
            </a:extLst>
          </p:cNvPr>
          <p:cNvCxnSpPr/>
          <p:nvPr/>
        </p:nvCxnSpPr>
        <p:spPr>
          <a:xfrm>
            <a:off x="3048000" y="5638800"/>
            <a:ext cx="2808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7" name="直接箭头连接符 66">
            <a:extLst>
              <a:ext uri="{FF2B5EF4-FFF2-40B4-BE49-F238E27FC236}">
                <a16:creationId xmlns:a16="http://schemas.microsoft.com/office/drawing/2014/main" id="{2442DD39-96EF-4691-AB50-25525AF24034}"/>
              </a:ext>
            </a:extLst>
          </p:cNvPr>
          <p:cNvCxnSpPr/>
          <p:nvPr/>
        </p:nvCxnSpPr>
        <p:spPr>
          <a:xfrm>
            <a:off x="3048000" y="6076407"/>
            <a:ext cx="2808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60" name="直接连接符 59">
            <a:extLst>
              <a:ext uri="{FF2B5EF4-FFF2-40B4-BE49-F238E27FC236}">
                <a16:creationId xmlns:a16="http://schemas.microsoft.com/office/drawing/2014/main" id="{888AB45C-EECE-4B49-8716-25B7FB5FCE60}"/>
              </a:ext>
            </a:extLst>
          </p:cNvPr>
          <p:cNvCxnSpPr/>
          <p:nvPr/>
        </p:nvCxnSpPr>
        <p:spPr>
          <a:xfrm>
            <a:off x="5257800" y="3302918"/>
            <a:ext cx="838200" cy="0"/>
          </a:xfrm>
          <a:prstGeom prst="line">
            <a:avLst/>
          </a:prstGeom>
        </p:spPr>
        <p:style>
          <a:lnRef idx="1">
            <a:schemeClr val="dk1"/>
          </a:lnRef>
          <a:fillRef idx="0">
            <a:schemeClr val="dk1"/>
          </a:fillRef>
          <a:effectRef idx="0">
            <a:schemeClr val="dk1"/>
          </a:effectRef>
          <a:fontRef idx="minor">
            <a:schemeClr val="tx1"/>
          </a:fontRef>
        </p:style>
      </p:cxnSp>
      <p:cxnSp>
        <p:nvCxnSpPr>
          <p:cNvPr id="70" name="直接连接符 69">
            <a:extLst>
              <a:ext uri="{FF2B5EF4-FFF2-40B4-BE49-F238E27FC236}">
                <a16:creationId xmlns:a16="http://schemas.microsoft.com/office/drawing/2014/main" id="{D087BBFD-07C3-47FF-B6F6-EB8B60211939}"/>
              </a:ext>
            </a:extLst>
          </p:cNvPr>
          <p:cNvCxnSpPr/>
          <p:nvPr/>
        </p:nvCxnSpPr>
        <p:spPr>
          <a:xfrm>
            <a:off x="5257800" y="4021373"/>
            <a:ext cx="838200" cy="0"/>
          </a:xfrm>
          <a:prstGeom prst="line">
            <a:avLst/>
          </a:prstGeom>
        </p:spPr>
        <p:style>
          <a:lnRef idx="1">
            <a:schemeClr val="dk1"/>
          </a:lnRef>
          <a:fillRef idx="0">
            <a:schemeClr val="dk1"/>
          </a:fillRef>
          <a:effectRef idx="0">
            <a:schemeClr val="dk1"/>
          </a:effectRef>
          <a:fontRef idx="minor">
            <a:schemeClr val="tx1"/>
          </a:fontRef>
        </p:style>
      </p:cxnSp>
      <p:cxnSp>
        <p:nvCxnSpPr>
          <p:cNvPr id="71" name="直接连接符 70">
            <a:extLst>
              <a:ext uri="{FF2B5EF4-FFF2-40B4-BE49-F238E27FC236}">
                <a16:creationId xmlns:a16="http://schemas.microsoft.com/office/drawing/2014/main" id="{DBEA956C-38B2-4F19-8594-65B4092E4605}"/>
              </a:ext>
            </a:extLst>
          </p:cNvPr>
          <p:cNvCxnSpPr/>
          <p:nvPr/>
        </p:nvCxnSpPr>
        <p:spPr>
          <a:xfrm>
            <a:off x="5257800" y="4903118"/>
            <a:ext cx="838200" cy="0"/>
          </a:xfrm>
          <a:prstGeom prst="line">
            <a:avLst/>
          </a:prstGeom>
        </p:spPr>
        <p:style>
          <a:lnRef idx="1">
            <a:schemeClr val="dk1"/>
          </a:lnRef>
          <a:fillRef idx="0">
            <a:schemeClr val="dk1"/>
          </a:fillRef>
          <a:effectRef idx="0">
            <a:schemeClr val="dk1"/>
          </a:effectRef>
          <a:fontRef idx="minor">
            <a:schemeClr val="tx1"/>
          </a:fontRef>
        </p:style>
      </p:cxnSp>
      <p:cxnSp>
        <p:nvCxnSpPr>
          <p:cNvPr id="72" name="直接连接符 71">
            <a:extLst>
              <a:ext uri="{FF2B5EF4-FFF2-40B4-BE49-F238E27FC236}">
                <a16:creationId xmlns:a16="http://schemas.microsoft.com/office/drawing/2014/main" id="{2AD47441-1973-450E-8983-5BCE992CC354}"/>
              </a:ext>
            </a:extLst>
          </p:cNvPr>
          <p:cNvCxnSpPr/>
          <p:nvPr/>
        </p:nvCxnSpPr>
        <p:spPr>
          <a:xfrm>
            <a:off x="5257800" y="5843642"/>
            <a:ext cx="838200" cy="0"/>
          </a:xfrm>
          <a:prstGeom prst="line">
            <a:avLst/>
          </a:prstGeom>
        </p:spPr>
        <p:style>
          <a:lnRef idx="1">
            <a:schemeClr val="dk1"/>
          </a:lnRef>
          <a:fillRef idx="0">
            <a:schemeClr val="dk1"/>
          </a:fillRef>
          <a:effectRef idx="0">
            <a:schemeClr val="dk1"/>
          </a:effectRef>
          <a:fontRef idx="minor">
            <a:schemeClr val="tx1"/>
          </a:fontRef>
        </p:style>
      </p:cxnSp>
      <p:cxnSp>
        <p:nvCxnSpPr>
          <p:cNvPr id="77" name="直接连接符 76">
            <a:extLst>
              <a:ext uri="{FF2B5EF4-FFF2-40B4-BE49-F238E27FC236}">
                <a16:creationId xmlns:a16="http://schemas.microsoft.com/office/drawing/2014/main" id="{DAE47D17-B221-4579-81C2-95C8E205BA68}"/>
              </a:ext>
            </a:extLst>
          </p:cNvPr>
          <p:cNvCxnSpPr>
            <a:cxnSpLocks/>
          </p:cNvCxnSpPr>
          <p:nvPr/>
        </p:nvCxnSpPr>
        <p:spPr>
          <a:xfrm>
            <a:off x="2209800" y="1642780"/>
            <a:ext cx="838200" cy="0"/>
          </a:xfrm>
          <a:prstGeom prst="line">
            <a:avLst/>
          </a:prstGeom>
        </p:spPr>
        <p:style>
          <a:lnRef idx="1">
            <a:schemeClr val="dk1"/>
          </a:lnRef>
          <a:fillRef idx="0">
            <a:schemeClr val="dk1"/>
          </a:fillRef>
          <a:effectRef idx="0">
            <a:schemeClr val="dk1"/>
          </a:effectRef>
          <a:fontRef idx="minor">
            <a:schemeClr val="tx1"/>
          </a:fontRef>
        </p:style>
      </p:cxnSp>
      <p:cxnSp>
        <p:nvCxnSpPr>
          <p:cNvPr id="78" name="直接连接符 77">
            <a:extLst>
              <a:ext uri="{FF2B5EF4-FFF2-40B4-BE49-F238E27FC236}">
                <a16:creationId xmlns:a16="http://schemas.microsoft.com/office/drawing/2014/main" id="{9BA920B6-1AB0-4B6F-8B4A-295E7FED3F94}"/>
              </a:ext>
            </a:extLst>
          </p:cNvPr>
          <p:cNvCxnSpPr/>
          <p:nvPr/>
        </p:nvCxnSpPr>
        <p:spPr>
          <a:xfrm>
            <a:off x="2209800" y="5638800"/>
            <a:ext cx="838200" cy="0"/>
          </a:xfrm>
          <a:prstGeom prst="line">
            <a:avLst/>
          </a:prstGeom>
        </p:spPr>
        <p:style>
          <a:lnRef idx="1">
            <a:schemeClr val="dk1"/>
          </a:lnRef>
          <a:fillRef idx="0">
            <a:schemeClr val="dk1"/>
          </a:fillRef>
          <a:effectRef idx="0">
            <a:schemeClr val="dk1"/>
          </a:effectRef>
          <a:fontRef idx="minor">
            <a:schemeClr val="tx1"/>
          </a:fontRef>
        </p:style>
      </p:cxnSp>
      <p:cxnSp>
        <p:nvCxnSpPr>
          <p:cNvPr id="79" name="直接连接符 78">
            <a:extLst>
              <a:ext uri="{FF2B5EF4-FFF2-40B4-BE49-F238E27FC236}">
                <a16:creationId xmlns:a16="http://schemas.microsoft.com/office/drawing/2014/main" id="{FC47B869-5AE3-4D7F-B631-0D9DD8B6390A}"/>
              </a:ext>
            </a:extLst>
          </p:cNvPr>
          <p:cNvCxnSpPr>
            <a:cxnSpLocks/>
          </p:cNvCxnSpPr>
          <p:nvPr/>
        </p:nvCxnSpPr>
        <p:spPr>
          <a:xfrm>
            <a:off x="4241076" y="4241076"/>
            <a:ext cx="1016724" cy="0"/>
          </a:xfrm>
          <a:prstGeom prst="line">
            <a:avLst/>
          </a:prstGeom>
        </p:spPr>
        <p:style>
          <a:lnRef idx="1">
            <a:schemeClr val="dk1"/>
          </a:lnRef>
          <a:fillRef idx="0">
            <a:schemeClr val="dk1"/>
          </a:fillRef>
          <a:effectRef idx="0">
            <a:schemeClr val="dk1"/>
          </a:effectRef>
          <a:fontRef idx="minor">
            <a:schemeClr val="tx1"/>
          </a:fontRef>
        </p:style>
      </p:cxnSp>
      <p:cxnSp>
        <p:nvCxnSpPr>
          <p:cNvPr id="81" name="直接连接符 80">
            <a:extLst>
              <a:ext uri="{FF2B5EF4-FFF2-40B4-BE49-F238E27FC236}">
                <a16:creationId xmlns:a16="http://schemas.microsoft.com/office/drawing/2014/main" id="{2B8CE205-4F00-4CD3-AA39-E9511DF9E960}"/>
              </a:ext>
            </a:extLst>
          </p:cNvPr>
          <p:cNvCxnSpPr>
            <a:cxnSpLocks/>
          </p:cNvCxnSpPr>
          <p:nvPr/>
        </p:nvCxnSpPr>
        <p:spPr>
          <a:xfrm>
            <a:off x="4247607" y="2407028"/>
            <a:ext cx="248193" cy="0"/>
          </a:xfrm>
          <a:prstGeom prst="line">
            <a:avLst/>
          </a:prstGeom>
        </p:spPr>
        <p:style>
          <a:lnRef idx="1">
            <a:schemeClr val="dk1"/>
          </a:lnRef>
          <a:fillRef idx="0">
            <a:schemeClr val="dk1"/>
          </a:fillRef>
          <a:effectRef idx="0">
            <a:schemeClr val="dk1"/>
          </a:effectRef>
          <a:fontRef idx="minor">
            <a:schemeClr val="tx1"/>
          </a:fontRef>
        </p:style>
      </p:cxnSp>
      <p:cxnSp>
        <p:nvCxnSpPr>
          <p:cNvPr id="83" name="直接箭头连接符 82">
            <a:extLst>
              <a:ext uri="{FF2B5EF4-FFF2-40B4-BE49-F238E27FC236}">
                <a16:creationId xmlns:a16="http://schemas.microsoft.com/office/drawing/2014/main" id="{5C9F97C4-6302-4FF5-86F6-B5E1287F9FDD}"/>
              </a:ext>
            </a:extLst>
          </p:cNvPr>
          <p:cNvCxnSpPr>
            <a:cxnSpLocks/>
          </p:cNvCxnSpPr>
          <p:nvPr/>
        </p:nvCxnSpPr>
        <p:spPr>
          <a:xfrm>
            <a:off x="4495800" y="1949828"/>
            <a:ext cx="3048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6" name="直接箭头连接符 85">
            <a:extLst>
              <a:ext uri="{FF2B5EF4-FFF2-40B4-BE49-F238E27FC236}">
                <a16:creationId xmlns:a16="http://schemas.microsoft.com/office/drawing/2014/main" id="{CDCB0FA6-2B8D-49D4-97F5-B063921820AC}"/>
              </a:ext>
            </a:extLst>
          </p:cNvPr>
          <p:cNvCxnSpPr>
            <a:cxnSpLocks/>
          </p:cNvCxnSpPr>
          <p:nvPr/>
        </p:nvCxnSpPr>
        <p:spPr>
          <a:xfrm>
            <a:off x="4495800" y="2407028"/>
            <a:ext cx="3048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7" name="直接箭头连接符 86">
            <a:extLst>
              <a:ext uri="{FF2B5EF4-FFF2-40B4-BE49-F238E27FC236}">
                <a16:creationId xmlns:a16="http://schemas.microsoft.com/office/drawing/2014/main" id="{0AF42198-7F6F-4602-B12C-07CDDAC1B7A9}"/>
              </a:ext>
            </a:extLst>
          </p:cNvPr>
          <p:cNvCxnSpPr>
            <a:cxnSpLocks/>
          </p:cNvCxnSpPr>
          <p:nvPr/>
        </p:nvCxnSpPr>
        <p:spPr>
          <a:xfrm>
            <a:off x="4495800" y="2870759"/>
            <a:ext cx="30480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8" name="直接连接符 87">
            <a:extLst>
              <a:ext uri="{FF2B5EF4-FFF2-40B4-BE49-F238E27FC236}">
                <a16:creationId xmlns:a16="http://schemas.microsoft.com/office/drawing/2014/main" id="{027A2F17-D67B-47BA-BD10-FEA88E8B02F0}"/>
              </a:ext>
            </a:extLst>
          </p:cNvPr>
          <p:cNvCxnSpPr>
            <a:cxnSpLocks/>
          </p:cNvCxnSpPr>
          <p:nvPr/>
        </p:nvCxnSpPr>
        <p:spPr>
          <a:xfrm>
            <a:off x="6096000" y="3147541"/>
            <a:ext cx="0" cy="307777"/>
          </a:xfrm>
          <a:prstGeom prst="line">
            <a:avLst/>
          </a:prstGeom>
        </p:spPr>
        <p:style>
          <a:lnRef idx="1">
            <a:schemeClr val="dk1"/>
          </a:lnRef>
          <a:fillRef idx="0">
            <a:schemeClr val="dk1"/>
          </a:fillRef>
          <a:effectRef idx="0">
            <a:schemeClr val="dk1"/>
          </a:effectRef>
          <a:fontRef idx="minor">
            <a:schemeClr val="tx1"/>
          </a:fontRef>
        </p:style>
      </p:cxnSp>
      <p:cxnSp>
        <p:nvCxnSpPr>
          <p:cNvPr id="94" name="直接连接符 93">
            <a:extLst>
              <a:ext uri="{FF2B5EF4-FFF2-40B4-BE49-F238E27FC236}">
                <a16:creationId xmlns:a16="http://schemas.microsoft.com/office/drawing/2014/main" id="{7ABB739F-7159-460B-AA86-AC761CF91C07}"/>
              </a:ext>
            </a:extLst>
          </p:cNvPr>
          <p:cNvCxnSpPr>
            <a:cxnSpLocks/>
          </p:cNvCxnSpPr>
          <p:nvPr/>
        </p:nvCxnSpPr>
        <p:spPr>
          <a:xfrm>
            <a:off x="6096000" y="3836318"/>
            <a:ext cx="0" cy="307777"/>
          </a:xfrm>
          <a:prstGeom prst="line">
            <a:avLst/>
          </a:prstGeom>
        </p:spPr>
        <p:style>
          <a:lnRef idx="1">
            <a:schemeClr val="dk1"/>
          </a:lnRef>
          <a:fillRef idx="0">
            <a:schemeClr val="dk1"/>
          </a:fillRef>
          <a:effectRef idx="0">
            <a:schemeClr val="dk1"/>
          </a:effectRef>
          <a:fontRef idx="minor">
            <a:schemeClr val="tx1"/>
          </a:fontRef>
        </p:style>
      </p:cxnSp>
      <p:cxnSp>
        <p:nvCxnSpPr>
          <p:cNvPr id="95" name="直接连接符 94">
            <a:extLst>
              <a:ext uri="{FF2B5EF4-FFF2-40B4-BE49-F238E27FC236}">
                <a16:creationId xmlns:a16="http://schemas.microsoft.com/office/drawing/2014/main" id="{05EA7C83-F249-4B55-A1EA-47B3FFF6BFA8}"/>
              </a:ext>
            </a:extLst>
          </p:cNvPr>
          <p:cNvCxnSpPr>
            <a:cxnSpLocks/>
          </p:cNvCxnSpPr>
          <p:nvPr/>
        </p:nvCxnSpPr>
        <p:spPr>
          <a:xfrm>
            <a:off x="6096000" y="5665118"/>
            <a:ext cx="0" cy="307777"/>
          </a:xfrm>
          <a:prstGeom prst="line">
            <a:avLst/>
          </a:prstGeom>
        </p:spPr>
        <p:style>
          <a:lnRef idx="1">
            <a:schemeClr val="dk1"/>
          </a:lnRef>
          <a:fillRef idx="0">
            <a:schemeClr val="dk1"/>
          </a:fillRef>
          <a:effectRef idx="0">
            <a:schemeClr val="dk1"/>
          </a:effectRef>
          <a:fontRef idx="minor">
            <a:schemeClr val="tx1"/>
          </a:fontRef>
        </p:style>
      </p:cxnSp>
      <p:cxnSp>
        <p:nvCxnSpPr>
          <p:cNvPr id="96" name="直接连接符 95">
            <a:extLst>
              <a:ext uri="{FF2B5EF4-FFF2-40B4-BE49-F238E27FC236}">
                <a16:creationId xmlns:a16="http://schemas.microsoft.com/office/drawing/2014/main" id="{D17DA0BF-F46F-47B0-8D3B-DBB737DF0C57}"/>
              </a:ext>
            </a:extLst>
          </p:cNvPr>
          <p:cNvCxnSpPr>
            <a:cxnSpLocks/>
          </p:cNvCxnSpPr>
          <p:nvPr/>
        </p:nvCxnSpPr>
        <p:spPr>
          <a:xfrm>
            <a:off x="6096000" y="4595341"/>
            <a:ext cx="0" cy="612577"/>
          </a:xfrm>
          <a:prstGeom prst="line">
            <a:avLst/>
          </a:prstGeom>
        </p:spPr>
        <p:style>
          <a:lnRef idx="1">
            <a:schemeClr val="dk1"/>
          </a:lnRef>
          <a:fillRef idx="0">
            <a:schemeClr val="dk1"/>
          </a:fillRef>
          <a:effectRef idx="0">
            <a:schemeClr val="dk1"/>
          </a:effectRef>
          <a:fontRef idx="minor">
            <a:schemeClr val="tx1"/>
          </a:fontRef>
        </p:style>
      </p:cxnSp>
      <p:cxnSp>
        <p:nvCxnSpPr>
          <p:cNvPr id="98" name="直接箭头连接符 97">
            <a:extLst>
              <a:ext uri="{FF2B5EF4-FFF2-40B4-BE49-F238E27FC236}">
                <a16:creationId xmlns:a16="http://schemas.microsoft.com/office/drawing/2014/main" id="{8CA255FB-666F-489A-BDA4-E6FA97F298AC}"/>
              </a:ext>
            </a:extLst>
          </p:cNvPr>
          <p:cNvCxnSpPr/>
          <p:nvPr/>
        </p:nvCxnSpPr>
        <p:spPr>
          <a:xfrm>
            <a:off x="6094596" y="3137456"/>
            <a:ext cx="2836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9" name="直接箭头连接符 98">
            <a:extLst>
              <a:ext uri="{FF2B5EF4-FFF2-40B4-BE49-F238E27FC236}">
                <a16:creationId xmlns:a16="http://schemas.microsoft.com/office/drawing/2014/main" id="{4E2D94B7-5DAD-4D0D-BC94-DE8BA59EE24B}"/>
              </a:ext>
            </a:extLst>
          </p:cNvPr>
          <p:cNvCxnSpPr/>
          <p:nvPr/>
        </p:nvCxnSpPr>
        <p:spPr>
          <a:xfrm>
            <a:off x="6102531" y="3448787"/>
            <a:ext cx="2836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0" name="直接箭头连接符 99">
            <a:extLst>
              <a:ext uri="{FF2B5EF4-FFF2-40B4-BE49-F238E27FC236}">
                <a16:creationId xmlns:a16="http://schemas.microsoft.com/office/drawing/2014/main" id="{CFC573CC-61E3-431D-96A3-5585D837D1A9}"/>
              </a:ext>
            </a:extLst>
          </p:cNvPr>
          <p:cNvCxnSpPr/>
          <p:nvPr/>
        </p:nvCxnSpPr>
        <p:spPr>
          <a:xfrm>
            <a:off x="6096000" y="3836318"/>
            <a:ext cx="2836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1" name="直接箭头连接符 100">
            <a:extLst>
              <a:ext uri="{FF2B5EF4-FFF2-40B4-BE49-F238E27FC236}">
                <a16:creationId xmlns:a16="http://schemas.microsoft.com/office/drawing/2014/main" id="{4B1C4BC6-7F14-4AEA-90E2-AC401AA1945A}"/>
              </a:ext>
            </a:extLst>
          </p:cNvPr>
          <p:cNvCxnSpPr/>
          <p:nvPr/>
        </p:nvCxnSpPr>
        <p:spPr>
          <a:xfrm>
            <a:off x="6096000" y="4141118"/>
            <a:ext cx="2836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2" name="直接箭头连接符 101">
            <a:extLst>
              <a:ext uri="{FF2B5EF4-FFF2-40B4-BE49-F238E27FC236}">
                <a16:creationId xmlns:a16="http://schemas.microsoft.com/office/drawing/2014/main" id="{F3C998F6-4DDA-4D85-8556-A4480A682BB9}"/>
              </a:ext>
            </a:extLst>
          </p:cNvPr>
          <p:cNvCxnSpPr/>
          <p:nvPr/>
        </p:nvCxnSpPr>
        <p:spPr>
          <a:xfrm>
            <a:off x="6096000" y="4598318"/>
            <a:ext cx="2836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3" name="直接箭头连接符 102">
            <a:extLst>
              <a:ext uri="{FF2B5EF4-FFF2-40B4-BE49-F238E27FC236}">
                <a16:creationId xmlns:a16="http://schemas.microsoft.com/office/drawing/2014/main" id="{F2298F63-6004-40C4-A100-D8D4503E810C}"/>
              </a:ext>
            </a:extLst>
          </p:cNvPr>
          <p:cNvCxnSpPr/>
          <p:nvPr/>
        </p:nvCxnSpPr>
        <p:spPr>
          <a:xfrm>
            <a:off x="6096000" y="4903118"/>
            <a:ext cx="2836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4" name="直接箭头连接符 103">
            <a:extLst>
              <a:ext uri="{FF2B5EF4-FFF2-40B4-BE49-F238E27FC236}">
                <a16:creationId xmlns:a16="http://schemas.microsoft.com/office/drawing/2014/main" id="{EAC391DF-78FD-4E44-8F9E-C2D41D94B1EC}"/>
              </a:ext>
            </a:extLst>
          </p:cNvPr>
          <p:cNvCxnSpPr/>
          <p:nvPr/>
        </p:nvCxnSpPr>
        <p:spPr>
          <a:xfrm>
            <a:off x="6096000" y="5207918"/>
            <a:ext cx="2836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5" name="直接箭头连接符 104">
            <a:extLst>
              <a:ext uri="{FF2B5EF4-FFF2-40B4-BE49-F238E27FC236}">
                <a16:creationId xmlns:a16="http://schemas.microsoft.com/office/drawing/2014/main" id="{A6DABDC4-03AA-48DE-A332-82BBFD2389DE}"/>
              </a:ext>
            </a:extLst>
          </p:cNvPr>
          <p:cNvCxnSpPr/>
          <p:nvPr/>
        </p:nvCxnSpPr>
        <p:spPr>
          <a:xfrm>
            <a:off x="6096000" y="5665118"/>
            <a:ext cx="2836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6" name="直接箭头连接符 105">
            <a:extLst>
              <a:ext uri="{FF2B5EF4-FFF2-40B4-BE49-F238E27FC236}">
                <a16:creationId xmlns:a16="http://schemas.microsoft.com/office/drawing/2014/main" id="{E10760AC-D15C-4F09-A00D-0A1A730EB51A}"/>
              </a:ext>
            </a:extLst>
          </p:cNvPr>
          <p:cNvCxnSpPr/>
          <p:nvPr/>
        </p:nvCxnSpPr>
        <p:spPr>
          <a:xfrm>
            <a:off x="6096000" y="5969918"/>
            <a:ext cx="28365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3" name="直接连接符 92">
            <a:extLst>
              <a:ext uri="{FF2B5EF4-FFF2-40B4-BE49-F238E27FC236}">
                <a16:creationId xmlns:a16="http://schemas.microsoft.com/office/drawing/2014/main" id="{D3D9F773-BE57-455B-90C7-CB19AFF52A03}"/>
              </a:ext>
            </a:extLst>
          </p:cNvPr>
          <p:cNvCxnSpPr/>
          <p:nvPr/>
        </p:nvCxnSpPr>
        <p:spPr>
          <a:xfrm>
            <a:off x="2166255" y="3553334"/>
            <a:ext cx="876298" cy="0"/>
          </a:xfrm>
          <a:prstGeom prst="line">
            <a:avLst/>
          </a:prstGeom>
        </p:spPr>
        <p:style>
          <a:lnRef idx="1">
            <a:schemeClr val="dk1"/>
          </a:lnRef>
          <a:fillRef idx="0">
            <a:schemeClr val="dk1"/>
          </a:fillRef>
          <a:effectRef idx="0">
            <a:schemeClr val="dk1"/>
          </a:effectRef>
          <a:fontRef idx="minor">
            <a:schemeClr val="tx1"/>
          </a:fontRef>
        </p:style>
      </p:cxnSp>
      <p:cxnSp>
        <p:nvCxnSpPr>
          <p:cNvPr id="113" name="直接连接符 112">
            <a:extLst>
              <a:ext uri="{FF2B5EF4-FFF2-40B4-BE49-F238E27FC236}">
                <a16:creationId xmlns:a16="http://schemas.microsoft.com/office/drawing/2014/main" id="{8EF75656-98BA-4C8D-9662-27EE85D405ED}"/>
              </a:ext>
            </a:extLst>
          </p:cNvPr>
          <p:cNvCxnSpPr>
            <a:cxnSpLocks/>
          </p:cNvCxnSpPr>
          <p:nvPr/>
        </p:nvCxnSpPr>
        <p:spPr>
          <a:xfrm>
            <a:off x="5638800" y="2407028"/>
            <a:ext cx="609600" cy="0"/>
          </a:xfrm>
          <a:prstGeom prst="line">
            <a:avLst/>
          </a:prstGeom>
        </p:spPr>
        <p:style>
          <a:lnRef idx="1">
            <a:schemeClr val="dk1"/>
          </a:lnRef>
          <a:fillRef idx="0">
            <a:schemeClr val="dk1"/>
          </a:fillRef>
          <a:effectRef idx="0">
            <a:schemeClr val="dk1"/>
          </a:effectRef>
          <a:fontRef idx="minor">
            <a:schemeClr val="tx1"/>
          </a:fontRef>
        </p:style>
      </p:cxnSp>
      <p:sp>
        <p:nvSpPr>
          <p:cNvPr id="115" name="矩形 114">
            <a:extLst>
              <a:ext uri="{FF2B5EF4-FFF2-40B4-BE49-F238E27FC236}">
                <a16:creationId xmlns:a16="http://schemas.microsoft.com/office/drawing/2014/main" id="{CB931FC0-EEC4-4307-B7A4-9B32E8A4FCDA}"/>
              </a:ext>
            </a:extLst>
          </p:cNvPr>
          <p:cNvSpPr/>
          <p:nvPr/>
        </p:nvSpPr>
        <p:spPr>
          <a:xfrm>
            <a:off x="6437814" y="2102228"/>
            <a:ext cx="914400" cy="25737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a:solidFill>
                  <a:srgbClr val="262626"/>
                </a:solidFill>
                <a:latin typeface="Adobe Jenson Pro" pitchFamily="18" charset="0"/>
                <a:ea typeface="Adobe 楷体 Std R" pitchFamily="18" charset="-122"/>
              </a:rPr>
              <a:t>RMBS</a:t>
            </a:r>
            <a:endParaRPr kumimoji="1" lang="zh-CN" altLang="en-US" sz="1600" dirty="0">
              <a:solidFill>
                <a:srgbClr val="262626"/>
              </a:solidFill>
              <a:latin typeface="Adobe Jenson Pro" pitchFamily="18" charset="0"/>
              <a:ea typeface="Adobe 楷体 Std R" pitchFamily="18" charset="-122"/>
            </a:endParaRPr>
          </a:p>
        </p:txBody>
      </p:sp>
      <p:sp>
        <p:nvSpPr>
          <p:cNvPr id="116" name="矩形 115">
            <a:extLst>
              <a:ext uri="{FF2B5EF4-FFF2-40B4-BE49-F238E27FC236}">
                <a16:creationId xmlns:a16="http://schemas.microsoft.com/office/drawing/2014/main" id="{E5794244-0CEB-4D78-9C88-3DB1C88C02F9}"/>
              </a:ext>
            </a:extLst>
          </p:cNvPr>
          <p:cNvSpPr/>
          <p:nvPr/>
        </p:nvSpPr>
        <p:spPr>
          <a:xfrm>
            <a:off x="6437814" y="2415731"/>
            <a:ext cx="914400" cy="257379"/>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kumimoji="1" lang="en-US" altLang="zh-CN" sz="1600" dirty="0">
                <a:solidFill>
                  <a:srgbClr val="262626"/>
                </a:solidFill>
                <a:latin typeface="Adobe Jenson Pro" pitchFamily="18" charset="0"/>
                <a:ea typeface="Adobe 楷体 Std R" pitchFamily="18" charset="-122"/>
              </a:rPr>
              <a:t>CMBS</a:t>
            </a:r>
            <a:endParaRPr kumimoji="1" lang="zh-CN" altLang="en-US" sz="1600" dirty="0">
              <a:solidFill>
                <a:srgbClr val="262626"/>
              </a:solidFill>
              <a:latin typeface="Adobe Jenson Pro" pitchFamily="18" charset="0"/>
              <a:ea typeface="Adobe 楷体 Std R" pitchFamily="18" charset="-122"/>
            </a:endParaRPr>
          </a:p>
        </p:txBody>
      </p:sp>
      <p:cxnSp>
        <p:nvCxnSpPr>
          <p:cNvPr id="117" name="直接连接符 116">
            <a:extLst>
              <a:ext uri="{FF2B5EF4-FFF2-40B4-BE49-F238E27FC236}">
                <a16:creationId xmlns:a16="http://schemas.microsoft.com/office/drawing/2014/main" id="{FEB19D8A-39AA-4055-BA4E-72723B99A726}"/>
              </a:ext>
            </a:extLst>
          </p:cNvPr>
          <p:cNvCxnSpPr>
            <a:cxnSpLocks/>
          </p:cNvCxnSpPr>
          <p:nvPr/>
        </p:nvCxnSpPr>
        <p:spPr>
          <a:xfrm>
            <a:off x="6248400" y="2247167"/>
            <a:ext cx="0" cy="307777"/>
          </a:xfrm>
          <a:prstGeom prst="line">
            <a:avLst/>
          </a:prstGeom>
        </p:spPr>
        <p:style>
          <a:lnRef idx="1">
            <a:schemeClr val="dk1"/>
          </a:lnRef>
          <a:fillRef idx="0">
            <a:schemeClr val="dk1"/>
          </a:fillRef>
          <a:effectRef idx="0">
            <a:schemeClr val="dk1"/>
          </a:effectRef>
          <a:fontRef idx="minor">
            <a:schemeClr val="tx1"/>
          </a:fontRef>
        </p:style>
      </p:cxnSp>
      <p:cxnSp>
        <p:nvCxnSpPr>
          <p:cNvPr id="111" name="直接箭头连接符 110">
            <a:extLst>
              <a:ext uri="{FF2B5EF4-FFF2-40B4-BE49-F238E27FC236}">
                <a16:creationId xmlns:a16="http://schemas.microsoft.com/office/drawing/2014/main" id="{44452AC3-8DDF-4020-BEEB-E7723AAFC1C5}"/>
              </a:ext>
            </a:extLst>
          </p:cNvPr>
          <p:cNvCxnSpPr>
            <a:cxnSpLocks/>
          </p:cNvCxnSpPr>
          <p:nvPr/>
        </p:nvCxnSpPr>
        <p:spPr>
          <a:xfrm>
            <a:off x="6248400" y="2248097"/>
            <a:ext cx="18941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4" name="直接箭头连接符 123">
            <a:extLst>
              <a:ext uri="{FF2B5EF4-FFF2-40B4-BE49-F238E27FC236}">
                <a16:creationId xmlns:a16="http://schemas.microsoft.com/office/drawing/2014/main" id="{DCDE3509-7602-4A47-93BA-3A338F116042}"/>
              </a:ext>
            </a:extLst>
          </p:cNvPr>
          <p:cNvCxnSpPr>
            <a:cxnSpLocks/>
          </p:cNvCxnSpPr>
          <p:nvPr/>
        </p:nvCxnSpPr>
        <p:spPr>
          <a:xfrm>
            <a:off x="6254931" y="2552704"/>
            <a:ext cx="18941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924974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a:extLst>
              <a:ext uri="{FF2B5EF4-FFF2-40B4-BE49-F238E27FC236}">
                <a16:creationId xmlns:a16="http://schemas.microsoft.com/office/drawing/2014/main" id="{8AC7415E-A008-4D38-94A9-2C1BDF2CB9C4}"/>
              </a:ext>
            </a:extLst>
          </p:cNvPr>
          <p:cNvSpPr>
            <a:spLocks noGrp="1" noChangeArrowheads="1"/>
          </p:cNvSpPr>
          <p:nvPr>
            <p:ph type="title"/>
          </p:nvPr>
        </p:nvSpPr>
        <p:spPr>
          <a:xfrm>
            <a:off x="492125" y="76200"/>
            <a:ext cx="8229600" cy="846138"/>
          </a:xfrm>
        </p:spPr>
        <p:txBody>
          <a:bodyPr/>
          <a:lstStyle/>
          <a:p>
            <a:r>
              <a:rPr kumimoji="1" lang="zh-CN" altLang="en-US" dirty="0"/>
              <a:t>总体分类：狭义</a:t>
            </a:r>
            <a:r>
              <a:rPr kumimoji="1" lang="en-US" altLang="zh-CN" dirty="0"/>
              <a:t>ABS</a:t>
            </a:r>
            <a:r>
              <a:rPr kumimoji="1" lang="zh-CN" altLang="en-US" dirty="0"/>
              <a:t>和</a:t>
            </a:r>
            <a:r>
              <a:rPr kumimoji="1" lang="en-US" altLang="zh-CN" dirty="0"/>
              <a:t>CDO</a:t>
            </a:r>
            <a:endParaRPr kumimoji="1" lang="zh-CN" altLang="en-US" dirty="0"/>
          </a:p>
        </p:txBody>
      </p:sp>
      <p:sp>
        <p:nvSpPr>
          <p:cNvPr id="47108" name="灯片编号占位符 3">
            <a:extLst>
              <a:ext uri="{FF2B5EF4-FFF2-40B4-BE49-F238E27FC236}">
                <a16:creationId xmlns:a16="http://schemas.microsoft.com/office/drawing/2014/main" id="{3335E4CE-BC87-41C4-9080-3F1B28C06B2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30DC9CF-EC99-4A39-AD16-41FAACF3DD9A}" type="slidenum">
              <a:rPr lang="zh-CN" altLang="en-US" smtClean="0">
                <a:solidFill>
                  <a:srgbClr val="7F7F7F"/>
                </a:solidFill>
                <a:latin typeface="Adobe Jenson Pro Capt" pitchFamily="18" charset="0"/>
              </a:rPr>
              <a:pPr/>
              <a:t>16</a:t>
            </a:fld>
            <a:endParaRPr lang="zh-CN" altLang="en-US">
              <a:solidFill>
                <a:srgbClr val="7F7F7F"/>
              </a:solidFill>
              <a:latin typeface="Adobe Jenson Pro Capt" pitchFamily="18" charset="0"/>
            </a:endParaRPr>
          </a:p>
        </p:txBody>
      </p:sp>
      <p:sp>
        <p:nvSpPr>
          <p:cNvPr id="3" name="内容占位符 2">
            <a:extLst>
              <a:ext uri="{FF2B5EF4-FFF2-40B4-BE49-F238E27FC236}">
                <a16:creationId xmlns:a16="http://schemas.microsoft.com/office/drawing/2014/main" id="{7A8C915D-741F-4531-B280-2CA41A9BC5EB}"/>
              </a:ext>
            </a:extLst>
          </p:cNvPr>
          <p:cNvSpPr>
            <a:spLocks noGrp="1"/>
          </p:cNvSpPr>
          <p:nvPr>
            <p:ph idx="1"/>
          </p:nvPr>
        </p:nvSpPr>
        <p:spPr>
          <a:xfrm>
            <a:off x="457200" y="1216224"/>
            <a:ext cx="8229600" cy="5184576"/>
          </a:xfrm>
        </p:spPr>
        <p:txBody>
          <a:bodyPr/>
          <a:lstStyle/>
          <a:p>
            <a:r>
              <a:rPr lang="zh-CN" altLang="zh-CN" sz="2400" dirty="0"/>
              <a:t>总的来说，所有经由资产证券化构造出来的证券都可以统称为广义的</a:t>
            </a:r>
            <a:r>
              <a:rPr lang="en-US" altLang="zh-CN" sz="2400" dirty="0"/>
              <a:t>“</a:t>
            </a:r>
            <a:r>
              <a:rPr lang="zh-CN" altLang="zh-CN" sz="2400" dirty="0"/>
              <a:t>资产支持证券</a:t>
            </a:r>
            <a:r>
              <a:rPr lang="en-US" altLang="zh-CN" sz="2400" dirty="0"/>
              <a:t>”</a:t>
            </a:r>
            <a:r>
              <a:rPr lang="zh-CN" altLang="zh-CN" sz="2400" dirty="0"/>
              <a:t>（</a:t>
            </a:r>
            <a:r>
              <a:rPr lang="en-US" altLang="zh-CN" sz="2400" dirty="0"/>
              <a:t>ABS</a:t>
            </a:r>
            <a:r>
              <a:rPr lang="zh-CN" altLang="zh-CN" sz="2400" dirty="0"/>
              <a:t>）</a:t>
            </a:r>
            <a:endParaRPr lang="en-US" altLang="zh-CN" sz="2400" dirty="0"/>
          </a:p>
          <a:p>
            <a:endParaRPr lang="en-US" altLang="zh-CN" sz="2400" dirty="0"/>
          </a:p>
          <a:p>
            <a:r>
              <a:rPr lang="zh-CN" altLang="en-US" sz="2400" dirty="0"/>
              <a:t>其中又可以分为狭义的</a:t>
            </a:r>
            <a:r>
              <a:rPr lang="en-US" altLang="zh-CN" sz="2400" dirty="0"/>
              <a:t>“</a:t>
            </a:r>
            <a:r>
              <a:rPr lang="zh-CN" altLang="zh-CN" sz="2400" dirty="0"/>
              <a:t>资产支持证券</a:t>
            </a:r>
            <a:r>
              <a:rPr lang="en-US" altLang="zh-CN" sz="2400" dirty="0"/>
              <a:t>”</a:t>
            </a:r>
            <a:r>
              <a:rPr lang="zh-CN" altLang="zh-CN" sz="2400" dirty="0"/>
              <a:t>（</a:t>
            </a:r>
            <a:r>
              <a:rPr lang="en-US" altLang="zh-CN" sz="2400" dirty="0"/>
              <a:t>ABS</a:t>
            </a:r>
            <a:r>
              <a:rPr lang="zh-CN" altLang="zh-CN" sz="2400" dirty="0"/>
              <a:t>）</a:t>
            </a:r>
            <a:r>
              <a:rPr lang="zh-CN" altLang="en-US" sz="2400" dirty="0"/>
              <a:t>和</a:t>
            </a:r>
            <a:r>
              <a:rPr lang="en-US" altLang="zh-CN" sz="2400" dirty="0"/>
              <a:t>“</a:t>
            </a:r>
            <a:r>
              <a:rPr lang="zh-CN" altLang="en-US" sz="2400" dirty="0"/>
              <a:t>担保债务凭证</a:t>
            </a:r>
            <a:r>
              <a:rPr lang="en-US" altLang="zh-CN" sz="2400" dirty="0"/>
              <a:t>”</a:t>
            </a:r>
            <a:r>
              <a:rPr lang="zh-CN" altLang="en-US" sz="2400" dirty="0"/>
              <a:t>（</a:t>
            </a:r>
            <a:r>
              <a:rPr lang="en-US" altLang="zh-CN" sz="2400" dirty="0"/>
              <a:t>CDO</a:t>
            </a:r>
            <a:r>
              <a:rPr lang="zh-CN" altLang="en-US" sz="2400" dirty="0"/>
              <a:t>）</a:t>
            </a:r>
            <a:endParaRPr lang="en-US" altLang="zh-CN" sz="2400" dirty="0"/>
          </a:p>
          <a:p>
            <a:endParaRPr lang="zh-CN" altLang="en-US" sz="2400"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a:extLst>
              <a:ext uri="{FF2B5EF4-FFF2-40B4-BE49-F238E27FC236}">
                <a16:creationId xmlns:a16="http://schemas.microsoft.com/office/drawing/2014/main" id="{8AC7415E-A008-4D38-94A9-2C1BDF2CB9C4}"/>
              </a:ext>
            </a:extLst>
          </p:cNvPr>
          <p:cNvSpPr>
            <a:spLocks noGrp="1" noChangeArrowheads="1"/>
          </p:cNvSpPr>
          <p:nvPr>
            <p:ph type="title"/>
          </p:nvPr>
        </p:nvSpPr>
        <p:spPr>
          <a:xfrm>
            <a:off x="492125" y="76200"/>
            <a:ext cx="8229600" cy="846138"/>
          </a:xfrm>
        </p:spPr>
        <p:txBody>
          <a:bodyPr/>
          <a:lstStyle/>
          <a:p>
            <a:r>
              <a:rPr kumimoji="1" lang="zh-CN" altLang="en-US" dirty="0"/>
              <a:t>狭义</a:t>
            </a:r>
            <a:r>
              <a:rPr kumimoji="1" lang="en-US" altLang="zh-CN" dirty="0"/>
              <a:t>ABS</a:t>
            </a:r>
            <a:r>
              <a:rPr kumimoji="1" lang="zh-CN" altLang="en-US" dirty="0"/>
              <a:t>和</a:t>
            </a:r>
            <a:r>
              <a:rPr kumimoji="1" lang="en-US" altLang="zh-CN" dirty="0"/>
              <a:t>CDO</a:t>
            </a:r>
            <a:r>
              <a:rPr kumimoji="1" lang="zh-CN" altLang="en-US" dirty="0"/>
              <a:t>的区别</a:t>
            </a:r>
          </a:p>
        </p:txBody>
      </p:sp>
      <p:sp>
        <p:nvSpPr>
          <p:cNvPr id="47108" name="灯片编号占位符 3">
            <a:extLst>
              <a:ext uri="{FF2B5EF4-FFF2-40B4-BE49-F238E27FC236}">
                <a16:creationId xmlns:a16="http://schemas.microsoft.com/office/drawing/2014/main" id="{3335E4CE-BC87-41C4-9080-3F1B28C06B2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30DC9CF-EC99-4A39-AD16-41FAACF3DD9A}" type="slidenum">
              <a:rPr lang="zh-CN" altLang="en-US" smtClean="0">
                <a:solidFill>
                  <a:srgbClr val="7F7F7F"/>
                </a:solidFill>
                <a:latin typeface="Adobe Jenson Pro Capt" pitchFamily="18" charset="0"/>
              </a:rPr>
              <a:pPr/>
              <a:t>17</a:t>
            </a:fld>
            <a:endParaRPr lang="zh-CN" altLang="en-US">
              <a:solidFill>
                <a:srgbClr val="7F7F7F"/>
              </a:solidFill>
              <a:latin typeface="Adobe Jenson Pro Capt" pitchFamily="18" charset="0"/>
            </a:endParaRPr>
          </a:p>
        </p:txBody>
      </p:sp>
      <p:graphicFrame>
        <p:nvGraphicFramePr>
          <p:cNvPr id="2" name="表格 2">
            <a:extLst>
              <a:ext uri="{FF2B5EF4-FFF2-40B4-BE49-F238E27FC236}">
                <a16:creationId xmlns:a16="http://schemas.microsoft.com/office/drawing/2014/main" id="{DEFADD7F-656E-4A88-AF49-75F334E6A2E4}"/>
              </a:ext>
            </a:extLst>
          </p:cNvPr>
          <p:cNvGraphicFramePr>
            <a:graphicFrameLocks noGrp="1"/>
          </p:cNvGraphicFramePr>
          <p:nvPr/>
        </p:nvGraphicFramePr>
        <p:xfrm>
          <a:off x="838200" y="2178366"/>
          <a:ext cx="7543799" cy="3195123"/>
        </p:xfrm>
        <a:graphic>
          <a:graphicData uri="http://schemas.openxmlformats.org/drawingml/2006/table">
            <a:tbl>
              <a:tblPr firstRow="1" bandRow="1">
                <a:tableStyleId>{21E4AEA4-8DFA-4A89-87EB-49C32662AFE0}</a:tableStyleId>
              </a:tblPr>
              <a:tblGrid>
                <a:gridCol w="1327150">
                  <a:extLst>
                    <a:ext uri="{9D8B030D-6E8A-4147-A177-3AD203B41FA5}">
                      <a16:colId xmlns:a16="http://schemas.microsoft.com/office/drawing/2014/main" val="2117785618"/>
                    </a:ext>
                  </a:extLst>
                </a:gridCol>
                <a:gridCol w="2305050">
                  <a:extLst>
                    <a:ext uri="{9D8B030D-6E8A-4147-A177-3AD203B41FA5}">
                      <a16:colId xmlns:a16="http://schemas.microsoft.com/office/drawing/2014/main" val="3156400952"/>
                    </a:ext>
                  </a:extLst>
                </a:gridCol>
                <a:gridCol w="1735504">
                  <a:extLst>
                    <a:ext uri="{9D8B030D-6E8A-4147-A177-3AD203B41FA5}">
                      <a16:colId xmlns:a16="http://schemas.microsoft.com/office/drawing/2014/main" val="2205033403"/>
                    </a:ext>
                  </a:extLst>
                </a:gridCol>
                <a:gridCol w="2176095">
                  <a:extLst>
                    <a:ext uri="{9D8B030D-6E8A-4147-A177-3AD203B41FA5}">
                      <a16:colId xmlns:a16="http://schemas.microsoft.com/office/drawing/2014/main" val="4025300190"/>
                    </a:ext>
                  </a:extLst>
                </a:gridCol>
              </a:tblGrid>
              <a:tr h="696796">
                <a:tc>
                  <a:txBody>
                    <a:bodyPr/>
                    <a:lstStyle/>
                    <a:p>
                      <a:endParaRPr lang="zh-CN" altLang="en-US"/>
                    </a:p>
                  </a:txBody>
                  <a:tcPr/>
                </a:tc>
                <a:tc>
                  <a:txBody>
                    <a:bodyPr/>
                    <a:lstStyle/>
                    <a:p>
                      <a:pPr algn="ctr"/>
                      <a:r>
                        <a:rPr kumimoji="1" lang="zh-CN" altLang="en-US" sz="1800" kern="1200" baseline="0" dirty="0">
                          <a:solidFill>
                            <a:schemeClr val="bg1"/>
                          </a:solidFill>
                          <a:latin typeface="Adobe Jenson Pro" pitchFamily="18" charset="0"/>
                          <a:ea typeface="Adobe 楷体 Std R" pitchFamily="18" charset="-122"/>
                          <a:cs typeface="+mn-cs"/>
                        </a:rPr>
                        <a:t>基础资产不同</a:t>
                      </a:r>
                    </a:p>
                  </a:txBody>
                  <a:tcPr anchor="ctr"/>
                </a:tc>
                <a:tc>
                  <a:txBody>
                    <a:bodyPr/>
                    <a:lstStyle/>
                    <a:p>
                      <a:pPr algn="ctr"/>
                      <a:r>
                        <a:rPr kumimoji="1" lang="zh-CN" altLang="en-US" sz="1800" kern="1200" baseline="0" dirty="0">
                          <a:solidFill>
                            <a:schemeClr val="bg1"/>
                          </a:solidFill>
                          <a:latin typeface="Adobe Jenson Pro" pitchFamily="18" charset="0"/>
                          <a:ea typeface="Adobe 楷体 Std R" pitchFamily="18" charset="-122"/>
                          <a:cs typeface="+mn-cs"/>
                        </a:rPr>
                        <a:t>基础资产</a:t>
                      </a:r>
                      <a:endParaRPr kumimoji="1" lang="en-US" altLang="zh-CN" sz="1800" kern="1200" baseline="0" dirty="0">
                        <a:solidFill>
                          <a:schemeClr val="bg1"/>
                        </a:solidFill>
                        <a:latin typeface="Adobe Jenson Pro" pitchFamily="18" charset="0"/>
                        <a:ea typeface="Adobe 楷体 Std R" pitchFamily="18" charset="-122"/>
                        <a:cs typeface="+mn-cs"/>
                      </a:endParaRPr>
                    </a:p>
                    <a:p>
                      <a:pPr algn="ctr"/>
                      <a:r>
                        <a:rPr kumimoji="1" lang="zh-CN" altLang="en-US" sz="1800" kern="1200" baseline="0" dirty="0">
                          <a:solidFill>
                            <a:schemeClr val="bg1"/>
                          </a:solidFill>
                          <a:latin typeface="Adobe Jenson Pro" pitchFamily="18" charset="0"/>
                          <a:ea typeface="Adobe 楷体 Std R" pitchFamily="18" charset="-122"/>
                          <a:cs typeface="+mn-cs"/>
                        </a:rPr>
                        <a:t>相异性不同</a:t>
                      </a:r>
                    </a:p>
                  </a:txBody>
                  <a:tcPr anchor="ctr"/>
                </a:tc>
                <a:tc>
                  <a:txBody>
                    <a:bodyPr/>
                    <a:lstStyle/>
                    <a:p>
                      <a:pPr algn="ctr"/>
                      <a:r>
                        <a:rPr kumimoji="1" lang="zh-CN" altLang="en-US" sz="1800" kern="1200" baseline="0" dirty="0">
                          <a:solidFill>
                            <a:schemeClr val="bg1"/>
                          </a:solidFill>
                          <a:latin typeface="Adobe Jenson Pro" pitchFamily="18" charset="0"/>
                          <a:ea typeface="Adobe 楷体 Std R" pitchFamily="18" charset="-122"/>
                          <a:cs typeface="+mn-cs"/>
                        </a:rPr>
                        <a:t>结构设计的</a:t>
                      </a:r>
                      <a:endParaRPr kumimoji="1" lang="en-US" altLang="zh-CN" sz="1800" kern="1200" baseline="0" dirty="0">
                        <a:solidFill>
                          <a:schemeClr val="bg1"/>
                        </a:solidFill>
                        <a:latin typeface="Adobe Jenson Pro" pitchFamily="18" charset="0"/>
                        <a:ea typeface="Adobe 楷体 Std R" pitchFamily="18" charset="-122"/>
                        <a:cs typeface="+mn-cs"/>
                      </a:endParaRPr>
                    </a:p>
                    <a:p>
                      <a:pPr algn="ctr"/>
                      <a:r>
                        <a:rPr kumimoji="1" lang="zh-CN" altLang="en-US" sz="1800" kern="1200" baseline="0" dirty="0">
                          <a:solidFill>
                            <a:schemeClr val="bg1"/>
                          </a:solidFill>
                          <a:latin typeface="Adobe Jenson Pro" pitchFamily="18" charset="0"/>
                          <a:ea typeface="Adobe 楷体 Std R" pitchFamily="18" charset="-122"/>
                          <a:cs typeface="+mn-cs"/>
                        </a:rPr>
                        <a:t>复杂程度不同</a:t>
                      </a:r>
                    </a:p>
                  </a:txBody>
                  <a:tcPr anchor="ctr"/>
                </a:tc>
                <a:extLst>
                  <a:ext uri="{0D108BD9-81ED-4DB2-BD59-A6C34878D82A}">
                    <a16:rowId xmlns:a16="http://schemas.microsoft.com/office/drawing/2014/main" val="22664265"/>
                  </a:ext>
                </a:extLst>
              </a:tr>
              <a:tr h="1592677">
                <a:tc>
                  <a:txBody>
                    <a:bodyPr/>
                    <a:lstStyle/>
                    <a:p>
                      <a:pPr algn="ctr"/>
                      <a:r>
                        <a:rPr kumimoji="1" lang="zh-CN" altLang="en-US" sz="1800" baseline="0" dirty="0">
                          <a:solidFill>
                            <a:srgbClr val="262626"/>
                          </a:solidFill>
                          <a:latin typeface="Adobe Jenson Pro" pitchFamily="18" charset="0"/>
                          <a:ea typeface="Adobe 楷体 Std R" pitchFamily="18" charset="-122"/>
                        </a:rPr>
                        <a:t>狭义</a:t>
                      </a:r>
                      <a:r>
                        <a:rPr kumimoji="1" lang="en-US" altLang="zh-CN" sz="1800" baseline="0" dirty="0">
                          <a:solidFill>
                            <a:srgbClr val="262626"/>
                          </a:solidFill>
                          <a:latin typeface="Adobe Jenson Pro" pitchFamily="18" charset="0"/>
                          <a:ea typeface="Adobe 楷体 Std R" pitchFamily="18" charset="-122"/>
                        </a:rPr>
                        <a:t>ABS</a:t>
                      </a:r>
                      <a:endParaRPr kumimoji="1" lang="zh-CN" altLang="en-US" sz="1800" baseline="0" dirty="0">
                        <a:solidFill>
                          <a:srgbClr val="262626"/>
                        </a:solidFill>
                        <a:latin typeface="Adobe Jenson Pro" pitchFamily="18" charset="0"/>
                        <a:ea typeface="Adobe 楷体 Std R" pitchFamily="18" charset="-122"/>
                      </a:endParaRPr>
                    </a:p>
                  </a:txBody>
                  <a:tcPr anchor="ctr"/>
                </a:tc>
                <a:tc>
                  <a:txBody>
                    <a:bodyPr/>
                    <a:lstStyle/>
                    <a:p>
                      <a:pPr algn="ctr"/>
                      <a:r>
                        <a:rPr kumimoji="1" lang="zh-CN" altLang="zh-CN" sz="1800" baseline="0" dirty="0">
                          <a:solidFill>
                            <a:srgbClr val="262626"/>
                          </a:solidFill>
                          <a:latin typeface="Adobe Jenson Pro" pitchFamily="18" charset="0"/>
                          <a:ea typeface="Adobe 楷体 Std R" pitchFamily="18" charset="-122"/>
                        </a:rPr>
                        <a:t>房地产抵押贷款、汽车贷款、信用卡贷款、学生贷款等贷款项目</a:t>
                      </a:r>
                      <a:endParaRPr kumimoji="1" lang="zh-CN" altLang="en-US" sz="1800" baseline="0" dirty="0">
                        <a:solidFill>
                          <a:srgbClr val="262626"/>
                        </a:solidFill>
                        <a:latin typeface="Adobe Jenson Pro" pitchFamily="18" charset="0"/>
                        <a:ea typeface="Adobe 楷体 Std R" pitchFamily="18" charset="-122"/>
                      </a:endParaRPr>
                    </a:p>
                  </a:txBody>
                  <a:tcPr anchor="ctr"/>
                </a:tc>
                <a:tc>
                  <a:txBody>
                    <a:bodyPr/>
                    <a:lstStyle/>
                    <a:p>
                      <a:pPr algn="ctr"/>
                      <a:r>
                        <a:rPr kumimoji="1" lang="zh-CN" altLang="en-US" sz="1800" baseline="0" dirty="0">
                          <a:solidFill>
                            <a:srgbClr val="262626"/>
                          </a:solidFill>
                          <a:latin typeface="Adobe Jenson Pro" pitchFamily="18" charset="0"/>
                          <a:ea typeface="Adobe 楷体 Std R" pitchFamily="18" charset="-122"/>
                        </a:rPr>
                        <a:t>一致性</a:t>
                      </a:r>
                    </a:p>
                  </a:txBody>
                  <a:tcPr anchor="ctr"/>
                </a:tc>
                <a:tc>
                  <a:txBody>
                    <a:bodyPr/>
                    <a:lstStyle/>
                    <a:p>
                      <a:pPr algn="ctr"/>
                      <a:r>
                        <a:rPr kumimoji="1" lang="zh-CN" altLang="en-US" sz="1800" baseline="0" dirty="0">
                          <a:solidFill>
                            <a:srgbClr val="262626"/>
                          </a:solidFill>
                          <a:latin typeface="Adobe Jenson Pro" pitchFamily="18" charset="0"/>
                          <a:ea typeface="Adobe 楷体 Std R" pitchFamily="18" charset="-122"/>
                        </a:rPr>
                        <a:t>相对传统，未必包含优先次级结构</a:t>
                      </a:r>
                    </a:p>
                  </a:txBody>
                  <a:tcPr anchor="ctr"/>
                </a:tc>
                <a:extLst>
                  <a:ext uri="{0D108BD9-81ED-4DB2-BD59-A6C34878D82A}">
                    <a16:rowId xmlns:a16="http://schemas.microsoft.com/office/drawing/2014/main" val="2274834010"/>
                  </a:ext>
                </a:extLst>
              </a:tr>
              <a:tr h="905650">
                <a:tc>
                  <a:txBody>
                    <a:bodyPr/>
                    <a:lstStyle/>
                    <a:p>
                      <a:pPr algn="ctr"/>
                      <a:r>
                        <a:rPr kumimoji="1" lang="en-US" altLang="zh-CN" sz="1800" baseline="0" dirty="0">
                          <a:solidFill>
                            <a:srgbClr val="262626"/>
                          </a:solidFill>
                          <a:latin typeface="Adobe Jenson Pro" pitchFamily="18" charset="0"/>
                          <a:ea typeface="Adobe 楷体 Std R" pitchFamily="18" charset="-122"/>
                        </a:rPr>
                        <a:t>CDO</a:t>
                      </a:r>
                      <a:endParaRPr kumimoji="1" lang="zh-CN" altLang="en-US" sz="1800" baseline="0" dirty="0">
                        <a:solidFill>
                          <a:srgbClr val="262626"/>
                        </a:solidFill>
                        <a:latin typeface="Adobe Jenson Pro" pitchFamily="18" charset="0"/>
                        <a:ea typeface="Adobe 楷体 Std R" pitchFamily="18" charset="-122"/>
                      </a:endParaRPr>
                    </a:p>
                  </a:txBody>
                  <a:tcPr anchor="ctr"/>
                </a:tc>
                <a:tc>
                  <a:txBody>
                    <a:bodyPr/>
                    <a:lstStyle/>
                    <a:p>
                      <a:pPr algn="ctr"/>
                      <a:r>
                        <a:rPr kumimoji="1" lang="zh-CN" altLang="en-US" sz="1800" baseline="0" dirty="0">
                          <a:solidFill>
                            <a:srgbClr val="262626"/>
                          </a:solidFill>
                          <a:latin typeface="Adobe Jenson Pro" pitchFamily="18" charset="0"/>
                          <a:ea typeface="Adobe 楷体 Std R" pitchFamily="18" charset="-122"/>
                        </a:rPr>
                        <a:t>一切有稳定现金流的资产</a:t>
                      </a:r>
                    </a:p>
                  </a:txBody>
                  <a:tcPr anchor="ctr"/>
                </a:tc>
                <a:tc>
                  <a:txBody>
                    <a:bodyPr/>
                    <a:lstStyle/>
                    <a:p>
                      <a:pPr algn="ctr"/>
                      <a:r>
                        <a:rPr kumimoji="1" lang="zh-CN" altLang="en-US" sz="1800" baseline="0" dirty="0">
                          <a:solidFill>
                            <a:srgbClr val="262626"/>
                          </a:solidFill>
                          <a:latin typeface="Adobe Jenson Pro" pitchFamily="18" charset="0"/>
                          <a:ea typeface="Adobe 楷体 Std R" pitchFamily="18" charset="-122"/>
                        </a:rPr>
                        <a:t>相异性</a:t>
                      </a:r>
                    </a:p>
                  </a:txBody>
                  <a:tcPr anchor="ctr"/>
                </a:tc>
                <a:tc>
                  <a:txBody>
                    <a:bodyPr/>
                    <a:lstStyle/>
                    <a:p>
                      <a:pPr algn="ctr"/>
                      <a:r>
                        <a:rPr kumimoji="1" lang="zh-CN" altLang="en-US" sz="1800" baseline="0" dirty="0">
                          <a:solidFill>
                            <a:srgbClr val="262626"/>
                          </a:solidFill>
                          <a:latin typeface="Adobe Jenson Pro" pitchFamily="18" charset="0"/>
                          <a:ea typeface="Adobe 楷体 Std R" pitchFamily="18" charset="-122"/>
                        </a:rPr>
                        <a:t>结构复杂，必包含优先次级结构</a:t>
                      </a:r>
                    </a:p>
                  </a:txBody>
                  <a:tcPr anchor="ctr"/>
                </a:tc>
                <a:extLst>
                  <a:ext uri="{0D108BD9-81ED-4DB2-BD59-A6C34878D82A}">
                    <a16:rowId xmlns:a16="http://schemas.microsoft.com/office/drawing/2014/main" val="1096003187"/>
                  </a:ext>
                </a:extLst>
              </a:tr>
            </a:tbl>
          </a:graphicData>
        </a:graphic>
      </p:graphicFrame>
      <p:sp>
        <p:nvSpPr>
          <p:cNvPr id="3" name="内容占位符 2">
            <a:extLst>
              <a:ext uri="{FF2B5EF4-FFF2-40B4-BE49-F238E27FC236}">
                <a16:creationId xmlns:a16="http://schemas.microsoft.com/office/drawing/2014/main" id="{7A8C915D-741F-4531-B280-2CA41A9BC5EB}"/>
              </a:ext>
            </a:extLst>
          </p:cNvPr>
          <p:cNvSpPr>
            <a:spLocks noGrp="1"/>
          </p:cNvSpPr>
          <p:nvPr>
            <p:ph idx="1"/>
          </p:nvPr>
        </p:nvSpPr>
        <p:spPr>
          <a:xfrm>
            <a:off x="468086" y="1216224"/>
            <a:ext cx="8229600" cy="5184576"/>
          </a:xfrm>
        </p:spPr>
        <p:txBody>
          <a:bodyPr/>
          <a:lstStyle/>
          <a:p>
            <a:endParaRPr lang="zh-CN" altLang="en-US" dirty="0"/>
          </a:p>
        </p:txBody>
      </p:sp>
    </p:spTree>
    <p:extLst>
      <p:ext uri="{BB962C8B-B14F-4D97-AF65-F5344CB8AC3E}">
        <p14:creationId xmlns:p14="http://schemas.microsoft.com/office/powerpoint/2010/main" val="191822293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a:extLst>
              <a:ext uri="{FF2B5EF4-FFF2-40B4-BE49-F238E27FC236}">
                <a16:creationId xmlns:a16="http://schemas.microsoft.com/office/drawing/2014/main" id="{67E5D6D7-C240-4A2C-9D7C-791FD4C59DC8}"/>
              </a:ext>
            </a:extLst>
          </p:cNvPr>
          <p:cNvSpPr>
            <a:spLocks noGrp="1" noChangeArrowheads="1"/>
          </p:cNvSpPr>
          <p:nvPr>
            <p:ph type="title"/>
          </p:nvPr>
        </p:nvSpPr>
        <p:spPr>
          <a:xfrm>
            <a:off x="492125" y="76200"/>
            <a:ext cx="8229600" cy="846138"/>
          </a:xfrm>
        </p:spPr>
        <p:txBody>
          <a:bodyPr/>
          <a:lstStyle/>
          <a:p>
            <a:r>
              <a:rPr kumimoji="1" lang="zh-CN" altLang="en-US" dirty="0"/>
              <a:t>狭义</a:t>
            </a:r>
            <a:r>
              <a:rPr kumimoji="1" lang="en-US" altLang="zh-CN" dirty="0"/>
              <a:t>ABS</a:t>
            </a:r>
            <a:r>
              <a:rPr kumimoji="1" lang="zh-CN" altLang="en-US" dirty="0"/>
              <a:t>的分类</a:t>
            </a:r>
          </a:p>
        </p:txBody>
      </p:sp>
      <p:sp>
        <p:nvSpPr>
          <p:cNvPr id="48131" name="内容占位符 2">
            <a:extLst>
              <a:ext uri="{FF2B5EF4-FFF2-40B4-BE49-F238E27FC236}">
                <a16:creationId xmlns:a16="http://schemas.microsoft.com/office/drawing/2014/main" id="{662624F9-5CE8-4896-81AA-8FAA8CE4C844}"/>
              </a:ext>
            </a:extLst>
          </p:cNvPr>
          <p:cNvSpPr>
            <a:spLocks noGrp="1" noChangeArrowheads="1"/>
          </p:cNvSpPr>
          <p:nvPr>
            <p:ph idx="1"/>
          </p:nvPr>
        </p:nvSpPr>
        <p:spPr>
          <a:xfrm>
            <a:off x="457200" y="1341438"/>
            <a:ext cx="8229600" cy="5183187"/>
          </a:xfrm>
        </p:spPr>
        <p:txBody>
          <a:bodyPr/>
          <a:lstStyle/>
          <a:p>
            <a:pPr>
              <a:lnSpc>
                <a:spcPct val="90000"/>
              </a:lnSpc>
              <a:buClr>
                <a:srgbClr val="28571F"/>
              </a:buClr>
            </a:pPr>
            <a:r>
              <a:rPr kumimoji="1" lang="zh-CN" altLang="en-US" sz="2400" dirty="0"/>
              <a:t>房地产抵押贷款支持证券（</a:t>
            </a:r>
            <a:r>
              <a:rPr kumimoji="1" lang="en-US" altLang="zh-CN" sz="2400" dirty="0"/>
              <a:t>mortgage-backed securities</a:t>
            </a:r>
            <a:r>
              <a:rPr kumimoji="1" lang="zh-CN" altLang="en-US" sz="2400" dirty="0"/>
              <a:t>，</a:t>
            </a:r>
            <a:r>
              <a:rPr kumimoji="1" lang="en-US" altLang="zh-CN" sz="2400" dirty="0"/>
              <a:t>MBS</a:t>
            </a:r>
            <a:r>
              <a:rPr kumimoji="1" lang="zh-CN" altLang="en-US" sz="2400" dirty="0"/>
              <a:t>）</a:t>
            </a:r>
            <a:endParaRPr kumimoji="1" lang="en-US" altLang="zh-CN" sz="2400" dirty="0"/>
          </a:p>
          <a:p>
            <a:pPr lvl="1">
              <a:lnSpc>
                <a:spcPct val="90000"/>
              </a:lnSpc>
              <a:buClr>
                <a:srgbClr val="28571F"/>
              </a:buClr>
            </a:pPr>
            <a:r>
              <a:rPr kumimoji="1" lang="zh-CN" altLang="en-US" sz="2000" dirty="0"/>
              <a:t>居民地产抵押贷款支持证券（</a:t>
            </a:r>
            <a:r>
              <a:rPr lang="en-US" altLang="zh-CN" sz="1800" dirty="0">
                <a:effectLst/>
                <a:latin typeface="Adobe Jenson Pro Lt"/>
                <a:ea typeface="宋体" panose="02010600030101010101" pitchFamily="2" charset="-122"/>
                <a:cs typeface="Times New Roman" panose="02020603050405020304" pitchFamily="18" charset="0"/>
              </a:rPr>
              <a:t>residential mortgage-backed securities</a:t>
            </a:r>
            <a:r>
              <a:rPr lang="zh-CN" altLang="zh-CN" sz="1800" dirty="0">
                <a:effectLst/>
                <a:latin typeface="Adobe Jenson Pro Lt"/>
                <a:ea typeface="宋体" panose="02010600030101010101" pitchFamily="2" charset="-122"/>
                <a:cs typeface="Times New Roman" panose="02020603050405020304" pitchFamily="18" charset="0"/>
              </a:rPr>
              <a:t>，</a:t>
            </a:r>
            <a:r>
              <a:rPr lang="en-US" altLang="zh-CN" sz="1800" dirty="0">
                <a:effectLst/>
                <a:latin typeface="Adobe Jenson Pro Lt"/>
                <a:ea typeface="宋体" panose="02010600030101010101" pitchFamily="2" charset="-122"/>
                <a:cs typeface="Times New Roman" panose="02020603050405020304" pitchFamily="18" charset="0"/>
              </a:rPr>
              <a:t>RMBS</a:t>
            </a:r>
            <a:r>
              <a:rPr kumimoji="1" lang="zh-CN" altLang="en-US" sz="2000" dirty="0"/>
              <a:t>）</a:t>
            </a:r>
            <a:endParaRPr kumimoji="1" lang="en-US" altLang="zh-CN" sz="2000" dirty="0"/>
          </a:p>
          <a:p>
            <a:pPr lvl="1">
              <a:lnSpc>
                <a:spcPct val="90000"/>
              </a:lnSpc>
              <a:buClr>
                <a:srgbClr val="28571F"/>
              </a:buClr>
            </a:pPr>
            <a:r>
              <a:rPr kumimoji="1" lang="zh-CN" altLang="en-US" sz="2000" dirty="0"/>
              <a:t>商业地产抵押贷款支持证券（</a:t>
            </a:r>
            <a:r>
              <a:rPr lang="en-US" altLang="zh-CN" sz="1800" dirty="0">
                <a:effectLst/>
                <a:latin typeface="Adobe Jenson Pro Lt"/>
                <a:ea typeface="宋体" panose="02010600030101010101" pitchFamily="2" charset="-122"/>
                <a:cs typeface="Times New Roman" panose="02020603050405020304" pitchFamily="18" charset="0"/>
              </a:rPr>
              <a:t>commercial mortgage-backed securities</a:t>
            </a:r>
            <a:r>
              <a:rPr lang="zh-CN" altLang="zh-CN" sz="1800" dirty="0">
                <a:effectLst/>
                <a:latin typeface="Adobe Jenson Pro Lt"/>
                <a:ea typeface="宋体" panose="02010600030101010101" pitchFamily="2" charset="-122"/>
                <a:cs typeface="Times New Roman" panose="02020603050405020304" pitchFamily="18" charset="0"/>
              </a:rPr>
              <a:t>，</a:t>
            </a:r>
            <a:r>
              <a:rPr lang="en-US" altLang="zh-CN" sz="1800" dirty="0">
                <a:effectLst/>
                <a:latin typeface="Adobe Jenson Pro Lt"/>
                <a:ea typeface="宋体" panose="02010600030101010101" pitchFamily="2" charset="-122"/>
                <a:cs typeface="Times New Roman" panose="02020603050405020304" pitchFamily="18" charset="0"/>
              </a:rPr>
              <a:t>CMBS</a:t>
            </a:r>
            <a:r>
              <a:rPr kumimoji="1" lang="zh-CN" altLang="en-US" sz="2000" dirty="0"/>
              <a:t>）</a:t>
            </a:r>
            <a:endParaRPr kumimoji="1" lang="en-US" altLang="zh-CN" sz="2000" dirty="0"/>
          </a:p>
          <a:p>
            <a:pPr lvl="1">
              <a:lnSpc>
                <a:spcPct val="90000"/>
              </a:lnSpc>
              <a:buClr>
                <a:srgbClr val="28571F"/>
              </a:buClr>
            </a:pPr>
            <a:endParaRPr kumimoji="1" lang="en-US" altLang="zh-CN" sz="2000" dirty="0"/>
          </a:p>
          <a:p>
            <a:pPr>
              <a:lnSpc>
                <a:spcPct val="90000"/>
              </a:lnSpc>
              <a:buClr>
                <a:srgbClr val="28571F"/>
              </a:buClr>
            </a:pPr>
            <a:r>
              <a:rPr kumimoji="1" lang="zh-CN" altLang="en-US" sz="2400" dirty="0"/>
              <a:t>更狭义的</a:t>
            </a:r>
            <a:r>
              <a:rPr kumimoji="1" lang="en-US" altLang="zh-CN" sz="2400" dirty="0"/>
              <a:t>ABS</a:t>
            </a:r>
          </a:p>
          <a:p>
            <a:pPr lvl="1">
              <a:lnSpc>
                <a:spcPct val="90000"/>
              </a:lnSpc>
              <a:buClr>
                <a:srgbClr val="28571F"/>
              </a:buClr>
            </a:pPr>
            <a:r>
              <a:rPr kumimoji="1" lang="zh-CN" altLang="zh-CN" sz="2000" dirty="0"/>
              <a:t>以房地产抵押贷款之外的贷款等传统资产为基础发行的传统资产支持证券</a:t>
            </a:r>
            <a:r>
              <a:rPr kumimoji="1" lang="zh-CN" altLang="en-US" sz="2000" dirty="0"/>
              <a:t>。</a:t>
            </a:r>
            <a:endParaRPr kumimoji="1" lang="en-US" altLang="zh-CN" sz="2000" dirty="0"/>
          </a:p>
          <a:p>
            <a:pPr lvl="1">
              <a:lnSpc>
                <a:spcPct val="90000"/>
              </a:lnSpc>
              <a:buClr>
                <a:srgbClr val="28571F"/>
              </a:buClr>
            </a:pPr>
            <a:endParaRPr kumimoji="1" lang="en-US" altLang="zh-CN" sz="2000" dirty="0"/>
          </a:p>
          <a:p>
            <a:pPr>
              <a:lnSpc>
                <a:spcPct val="90000"/>
              </a:lnSpc>
              <a:buClr>
                <a:srgbClr val="28571F"/>
              </a:buClr>
            </a:pPr>
            <a:r>
              <a:rPr kumimoji="1" lang="zh-CN" altLang="en-US" sz="2400" dirty="0"/>
              <a:t>特殊的狭义</a:t>
            </a:r>
            <a:r>
              <a:rPr kumimoji="1" lang="en-US" altLang="zh-CN" sz="2400" dirty="0"/>
              <a:t>ABS</a:t>
            </a:r>
            <a:r>
              <a:rPr kumimoji="1" lang="zh-CN" altLang="en-US" sz="2400" dirty="0"/>
              <a:t>：资产支持商业票据（</a:t>
            </a:r>
            <a:r>
              <a:rPr kumimoji="1" lang="en-US" altLang="zh-CN" sz="2400" dirty="0"/>
              <a:t>asset-backed commercial paper, ABCP</a:t>
            </a:r>
            <a:r>
              <a:rPr kumimoji="1" lang="zh-CN" altLang="en-US" sz="2400" dirty="0"/>
              <a:t>）</a:t>
            </a:r>
          </a:p>
        </p:txBody>
      </p:sp>
      <p:sp>
        <p:nvSpPr>
          <p:cNvPr id="48132" name="灯片编号占位符 3">
            <a:extLst>
              <a:ext uri="{FF2B5EF4-FFF2-40B4-BE49-F238E27FC236}">
                <a16:creationId xmlns:a16="http://schemas.microsoft.com/office/drawing/2014/main" id="{412576D3-F276-4158-AF91-B6218FAE8A3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5C7C29-9299-4EEF-91B2-1D9E22DAD4EB}" type="slidenum">
              <a:rPr lang="zh-CN" altLang="en-US" smtClean="0">
                <a:solidFill>
                  <a:srgbClr val="7F7F7F"/>
                </a:solidFill>
                <a:latin typeface="Adobe Jenson Pro Capt" pitchFamily="18" charset="0"/>
              </a:rPr>
              <a:pPr/>
              <a:t>18</a:t>
            </a:fld>
            <a:endParaRPr lang="zh-CN" altLang="en-US">
              <a:solidFill>
                <a:srgbClr val="7F7F7F"/>
              </a:solidFill>
              <a:latin typeface="Adobe Jenson Pro Capt" pitchFamily="18"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2">
            <a:extLst>
              <a:ext uri="{FF2B5EF4-FFF2-40B4-BE49-F238E27FC236}">
                <a16:creationId xmlns:a16="http://schemas.microsoft.com/office/drawing/2014/main" id="{D81EF01B-3E4F-4DAE-880D-C3B769ACC4E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5C1D0F1-4199-425A-8906-1F7CB35CDD63}" type="slidenum">
              <a:rPr lang="zh-CN" altLang="en-US" smtClean="0">
                <a:solidFill>
                  <a:srgbClr val="2A0015"/>
                </a:solidFill>
                <a:latin typeface="Adobe Jenson Pro Capt" pitchFamily="18" charset="0"/>
              </a:rPr>
              <a:pPr/>
              <a:t>1</a:t>
            </a:fld>
            <a:endParaRPr lang="zh-CN" altLang="en-US">
              <a:solidFill>
                <a:srgbClr val="2A0015"/>
              </a:solidFill>
              <a:latin typeface="Adobe Jenson Pro Capt" pitchFamily="18" charset="0"/>
            </a:endParaRPr>
          </a:p>
        </p:txBody>
      </p:sp>
      <p:sp>
        <p:nvSpPr>
          <p:cNvPr id="19459" name="标题 1">
            <a:extLst>
              <a:ext uri="{FF2B5EF4-FFF2-40B4-BE49-F238E27FC236}">
                <a16:creationId xmlns:a16="http://schemas.microsoft.com/office/drawing/2014/main" id="{2DA6D643-8EE8-4C2E-A39B-3B191F820349}"/>
              </a:ext>
            </a:extLst>
          </p:cNvPr>
          <p:cNvSpPr txBox="1">
            <a:spLocks noChangeArrowheads="1"/>
          </p:cNvSpPr>
          <p:nvPr/>
        </p:nvSpPr>
        <p:spPr bwMode="auto">
          <a:xfrm>
            <a:off x="450850" y="2209800"/>
            <a:ext cx="80327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36000" anchor="b"/>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669925" indent="-325438">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5955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0527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5099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a:spcBef>
                <a:spcPct val="0"/>
              </a:spcBef>
              <a:buClrTx/>
              <a:buSzTx/>
              <a:buFontTx/>
              <a:buNone/>
            </a:pPr>
            <a:r>
              <a:rPr lang="en-US" altLang="zh-CN" sz="4200" b="1" dirty="0">
                <a:solidFill>
                  <a:srgbClr val="006600"/>
                </a:solidFill>
                <a:latin typeface="Adobe Heiti Std R" pitchFamily="34" charset="-128"/>
                <a:ea typeface="Adobe Heiti Std R" pitchFamily="34" charset="-128"/>
              </a:rPr>
              <a:t>&gt;&gt; </a:t>
            </a:r>
            <a:r>
              <a:rPr lang="zh-CN" altLang="en-US" sz="4200" b="1" dirty="0">
                <a:solidFill>
                  <a:srgbClr val="006600"/>
                </a:solidFill>
                <a:latin typeface="Adobe Jenson Pro Capt" pitchFamily="18" charset="0"/>
                <a:ea typeface="KaiTi" panose="02010609060101010101" pitchFamily="49" charset="-122"/>
              </a:rPr>
              <a:t>第</a:t>
            </a:r>
            <a:r>
              <a:rPr lang="en-US" altLang="zh-CN" sz="4200" b="1" dirty="0">
                <a:solidFill>
                  <a:srgbClr val="006600"/>
                </a:solidFill>
                <a:latin typeface="Adobe Jenson Pro Capt" pitchFamily="18" charset="0"/>
                <a:ea typeface="KaiTi" panose="02010609060101010101" pitchFamily="49" charset="-122"/>
              </a:rPr>
              <a:t>7</a:t>
            </a:r>
            <a:r>
              <a:rPr lang="zh-CN" altLang="en-US" sz="4200" b="1" dirty="0">
                <a:solidFill>
                  <a:srgbClr val="006600"/>
                </a:solidFill>
                <a:latin typeface="Adobe Jenson Pro Capt" pitchFamily="18" charset="0"/>
                <a:ea typeface="KaiTi" panose="02010609060101010101" pitchFamily="49" charset="-122"/>
              </a:rPr>
              <a:t>章 资产证券化</a:t>
            </a:r>
          </a:p>
        </p:txBody>
      </p:sp>
      <p:sp>
        <p:nvSpPr>
          <p:cNvPr id="19460" name="副标题 3">
            <a:extLst>
              <a:ext uri="{FF2B5EF4-FFF2-40B4-BE49-F238E27FC236}">
                <a16:creationId xmlns:a16="http://schemas.microsoft.com/office/drawing/2014/main" id="{988264FD-8C10-4068-81C9-50D7BB7E3569}"/>
              </a:ext>
            </a:extLst>
          </p:cNvPr>
          <p:cNvSpPr txBox="1">
            <a:spLocks noChangeArrowheads="1"/>
          </p:cNvSpPr>
          <p:nvPr/>
        </p:nvSpPr>
        <p:spPr bwMode="auto">
          <a:xfrm>
            <a:off x="1219200" y="2819400"/>
            <a:ext cx="7162800"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669925" indent="-325438">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5955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0527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5099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什么是资产证券化？</a:t>
            </a:r>
            <a:endParaRPr lang="en-US" altLang="zh-CN" sz="2400" dirty="0">
              <a:latin typeface="Adobe Heiti Std R" pitchFamily="34" charset="-128"/>
              <a:ea typeface="Adobe Heiti Std R" pitchFamily="34" charset="-128"/>
            </a:endParaRPr>
          </a:p>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资产支持证券定价：提前偿付风险的处理</a:t>
            </a:r>
            <a:endParaRPr lang="en-US" altLang="zh-CN" sz="2400" dirty="0">
              <a:latin typeface="Adobe Heiti Std R" pitchFamily="34" charset="-128"/>
              <a:ea typeface="Adobe Heiti Std R" pitchFamily="34" charset="-128"/>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a:extLst>
              <a:ext uri="{FF2B5EF4-FFF2-40B4-BE49-F238E27FC236}">
                <a16:creationId xmlns:a16="http://schemas.microsoft.com/office/drawing/2014/main" id="{67E5D6D7-C240-4A2C-9D7C-791FD4C59DC8}"/>
              </a:ext>
            </a:extLst>
          </p:cNvPr>
          <p:cNvSpPr>
            <a:spLocks noGrp="1" noChangeArrowheads="1"/>
          </p:cNvSpPr>
          <p:nvPr>
            <p:ph type="title"/>
          </p:nvPr>
        </p:nvSpPr>
        <p:spPr>
          <a:xfrm>
            <a:off x="492125" y="76200"/>
            <a:ext cx="8229600" cy="846138"/>
          </a:xfrm>
        </p:spPr>
        <p:txBody>
          <a:bodyPr/>
          <a:lstStyle/>
          <a:p>
            <a:r>
              <a:rPr kumimoji="1" lang="zh-CN" altLang="en-US" dirty="0"/>
              <a:t>资产支持商业票据（</a:t>
            </a:r>
            <a:r>
              <a:rPr kumimoji="1" lang="en-US" altLang="zh-CN" dirty="0"/>
              <a:t>ABCP</a:t>
            </a:r>
            <a:r>
              <a:rPr kumimoji="1" lang="zh-CN" altLang="en-US" dirty="0"/>
              <a:t>）</a:t>
            </a:r>
          </a:p>
        </p:txBody>
      </p:sp>
      <p:sp>
        <p:nvSpPr>
          <p:cNvPr id="48131" name="内容占位符 2">
            <a:extLst>
              <a:ext uri="{FF2B5EF4-FFF2-40B4-BE49-F238E27FC236}">
                <a16:creationId xmlns:a16="http://schemas.microsoft.com/office/drawing/2014/main" id="{662624F9-5CE8-4896-81AA-8FAA8CE4C844}"/>
              </a:ext>
            </a:extLst>
          </p:cNvPr>
          <p:cNvSpPr>
            <a:spLocks noGrp="1" noChangeArrowheads="1"/>
          </p:cNvSpPr>
          <p:nvPr>
            <p:ph idx="1"/>
          </p:nvPr>
        </p:nvSpPr>
        <p:spPr>
          <a:xfrm>
            <a:off x="457200" y="1341438"/>
            <a:ext cx="8229600" cy="5183187"/>
          </a:xfrm>
        </p:spPr>
        <p:txBody>
          <a:bodyPr/>
          <a:lstStyle/>
          <a:p>
            <a:pPr>
              <a:lnSpc>
                <a:spcPct val="90000"/>
              </a:lnSpc>
              <a:buClr>
                <a:srgbClr val="28571F"/>
              </a:buClr>
            </a:pPr>
            <a:r>
              <a:rPr kumimoji="1" lang="en-US" altLang="zh-CN" sz="2400" dirty="0"/>
              <a:t>ABCP vs </a:t>
            </a:r>
            <a:r>
              <a:rPr kumimoji="1" lang="zh-CN" altLang="en-US" sz="2400" dirty="0"/>
              <a:t>商业票据</a:t>
            </a:r>
            <a:endParaRPr kumimoji="1" lang="en-US" altLang="zh-CN" sz="2400" dirty="0"/>
          </a:p>
          <a:p>
            <a:pPr lvl="1">
              <a:lnSpc>
                <a:spcPct val="90000"/>
              </a:lnSpc>
              <a:buClr>
                <a:srgbClr val="28571F"/>
              </a:buClr>
            </a:pPr>
            <a:r>
              <a:rPr kumimoji="1" lang="zh-CN" altLang="en-US" sz="2000" dirty="0"/>
              <a:t>共同点：期限短</a:t>
            </a:r>
            <a:endParaRPr kumimoji="1" lang="en-US" altLang="zh-CN" sz="2000" dirty="0"/>
          </a:p>
          <a:p>
            <a:pPr lvl="1">
              <a:lnSpc>
                <a:spcPct val="90000"/>
              </a:lnSpc>
              <a:buClr>
                <a:srgbClr val="28571F"/>
              </a:buClr>
            </a:pPr>
            <a:r>
              <a:rPr kumimoji="1" lang="zh-CN" altLang="en-US" sz="2000" dirty="0"/>
              <a:t>不同点：</a:t>
            </a:r>
            <a:r>
              <a:rPr kumimoji="1" lang="en-US" altLang="zh-CN" sz="2000" dirty="0"/>
              <a:t>ABCP</a:t>
            </a:r>
            <a:r>
              <a:rPr kumimoji="1" lang="zh-CN" altLang="en-US" sz="2000" dirty="0"/>
              <a:t>无担保</a:t>
            </a:r>
            <a:endParaRPr kumimoji="1" lang="en-US" altLang="zh-CN" sz="2000" dirty="0"/>
          </a:p>
          <a:p>
            <a:pPr lvl="1">
              <a:lnSpc>
                <a:spcPct val="90000"/>
              </a:lnSpc>
              <a:buClr>
                <a:srgbClr val="28571F"/>
              </a:buClr>
            </a:pPr>
            <a:endParaRPr kumimoji="1" lang="en-US" altLang="zh-CN" sz="2000" dirty="0"/>
          </a:p>
          <a:p>
            <a:pPr>
              <a:lnSpc>
                <a:spcPct val="90000"/>
              </a:lnSpc>
              <a:buClr>
                <a:srgbClr val="28571F"/>
              </a:buClr>
            </a:pPr>
            <a:r>
              <a:rPr kumimoji="1" lang="en-US" altLang="zh-CN" sz="2400" dirty="0"/>
              <a:t>ABCP</a:t>
            </a:r>
            <a:r>
              <a:rPr kumimoji="1" lang="zh-CN" altLang="en-US" sz="2400" dirty="0"/>
              <a:t>与一般</a:t>
            </a:r>
            <a:r>
              <a:rPr kumimoji="1" lang="en-US" altLang="zh-CN" sz="2400" dirty="0"/>
              <a:t>ABS</a:t>
            </a:r>
            <a:r>
              <a:rPr kumimoji="1" lang="zh-CN" altLang="en-US" sz="2400" dirty="0"/>
              <a:t>的区别</a:t>
            </a:r>
            <a:endParaRPr kumimoji="1" lang="en-US" altLang="zh-CN" sz="2400" dirty="0"/>
          </a:p>
          <a:p>
            <a:pPr lvl="1">
              <a:lnSpc>
                <a:spcPct val="90000"/>
              </a:lnSpc>
              <a:buClr>
                <a:srgbClr val="28571F"/>
              </a:buClr>
            </a:pPr>
            <a:r>
              <a:rPr kumimoji="1" lang="zh-CN" altLang="en-US" sz="2000" dirty="0"/>
              <a:t>无活跃二级市场</a:t>
            </a:r>
            <a:endParaRPr kumimoji="1" lang="en-US" altLang="zh-CN" sz="2000" dirty="0"/>
          </a:p>
          <a:p>
            <a:pPr lvl="1">
              <a:lnSpc>
                <a:spcPct val="90000"/>
              </a:lnSpc>
              <a:buClr>
                <a:srgbClr val="28571F"/>
              </a:buClr>
            </a:pPr>
            <a:r>
              <a:rPr kumimoji="1" lang="en-US" altLang="zh-CN" sz="2000" dirty="0"/>
              <a:t>SPV</a:t>
            </a:r>
            <a:r>
              <a:rPr kumimoji="1" lang="zh-CN" altLang="en-US" sz="2000" dirty="0"/>
              <a:t>持续经营、定期增发</a:t>
            </a:r>
            <a:endParaRPr kumimoji="1" lang="en-US" altLang="zh-CN" sz="2000" dirty="0"/>
          </a:p>
          <a:p>
            <a:pPr lvl="1">
              <a:lnSpc>
                <a:spcPct val="90000"/>
              </a:lnSpc>
              <a:buClr>
                <a:srgbClr val="28571F"/>
              </a:buClr>
            </a:pPr>
            <a:r>
              <a:rPr kumimoji="1" lang="zh-CN" altLang="en-US" sz="2000" dirty="0"/>
              <a:t>无次级差别</a:t>
            </a:r>
            <a:endParaRPr kumimoji="1" lang="en-US" altLang="zh-CN" sz="2000" dirty="0"/>
          </a:p>
          <a:p>
            <a:pPr lvl="1">
              <a:lnSpc>
                <a:spcPct val="90000"/>
              </a:lnSpc>
              <a:buClr>
                <a:srgbClr val="28571F"/>
              </a:buClr>
            </a:pPr>
            <a:endParaRPr kumimoji="1" lang="zh-CN" altLang="en-US" sz="2000" dirty="0"/>
          </a:p>
        </p:txBody>
      </p:sp>
      <p:sp>
        <p:nvSpPr>
          <p:cNvPr id="48132" name="灯片编号占位符 3">
            <a:extLst>
              <a:ext uri="{FF2B5EF4-FFF2-40B4-BE49-F238E27FC236}">
                <a16:creationId xmlns:a16="http://schemas.microsoft.com/office/drawing/2014/main" id="{412576D3-F276-4158-AF91-B6218FAE8A3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5C7C29-9299-4EEF-91B2-1D9E22DAD4EB}" type="slidenum">
              <a:rPr lang="zh-CN" altLang="en-US" smtClean="0">
                <a:solidFill>
                  <a:srgbClr val="7F7F7F"/>
                </a:solidFill>
                <a:latin typeface="Adobe Jenson Pro Capt" pitchFamily="18" charset="0"/>
              </a:rPr>
              <a:pPr/>
              <a:t>19</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273687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a:extLst>
              <a:ext uri="{FF2B5EF4-FFF2-40B4-BE49-F238E27FC236}">
                <a16:creationId xmlns:a16="http://schemas.microsoft.com/office/drawing/2014/main" id="{A24A40F7-8333-4EBF-9B51-52AC4928FED7}"/>
              </a:ext>
            </a:extLst>
          </p:cNvPr>
          <p:cNvSpPr>
            <a:spLocks noGrp="1" noChangeArrowheads="1"/>
          </p:cNvSpPr>
          <p:nvPr>
            <p:ph type="title"/>
          </p:nvPr>
        </p:nvSpPr>
        <p:spPr>
          <a:xfrm>
            <a:off x="492125" y="76200"/>
            <a:ext cx="8229600" cy="846138"/>
          </a:xfrm>
        </p:spPr>
        <p:txBody>
          <a:bodyPr/>
          <a:lstStyle/>
          <a:p>
            <a:r>
              <a:rPr lang="en-US" altLang="zh-CN" dirty="0"/>
              <a:t>CDO</a:t>
            </a:r>
            <a:r>
              <a:rPr lang="zh-CN" altLang="en-US" dirty="0"/>
              <a:t>的分类</a:t>
            </a:r>
          </a:p>
        </p:txBody>
      </p:sp>
      <p:sp>
        <p:nvSpPr>
          <p:cNvPr id="50179" name="文本占位符 2">
            <a:extLst>
              <a:ext uri="{FF2B5EF4-FFF2-40B4-BE49-F238E27FC236}">
                <a16:creationId xmlns:a16="http://schemas.microsoft.com/office/drawing/2014/main" id="{77EAE1B7-107E-477A-B722-0B4FCC10D0D9}"/>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按交易目的分类</a:t>
            </a:r>
            <a:endParaRPr lang="en-US" altLang="zh-CN" sz="2400" dirty="0"/>
          </a:p>
          <a:p>
            <a:pPr lvl="1">
              <a:buClr>
                <a:srgbClr val="28571F"/>
              </a:buClr>
            </a:pPr>
            <a:r>
              <a:rPr lang="zh-CN" altLang="en-US" sz="2000" dirty="0"/>
              <a:t>资产负债表型</a:t>
            </a:r>
            <a:r>
              <a:rPr lang="en-US" altLang="zh-CN" sz="2000" dirty="0"/>
              <a:t>CDO</a:t>
            </a:r>
            <a:r>
              <a:rPr lang="zh-CN" altLang="en-US" sz="2000" dirty="0"/>
              <a:t>（</a:t>
            </a:r>
            <a:r>
              <a:rPr lang="en-US" altLang="zh-CN" sz="2000" dirty="0"/>
              <a:t>Balance-sheet CDO</a:t>
            </a:r>
            <a:r>
              <a:rPr lang="zh-CN" altLang="en-US" sz="2000" dirty="0"/>
              <a:t>）</a:t>
            </a:r>
            <a:endParaRPr lang="en-US" altLang="zh-CN" sz="2000" dirty="0"/>
          </a:p>
          <a:p>
            <a:pPr lvl="2"/>
            <a:r>
              <a:rPr lang="zh-CN" altLang="zh-CN" sz="1800" dirty="0"/>
              <a:t>将资产负债表上的信贷风险资产转出变现</a:t>
            </a:r>
            <a:endParaRPr lang="en-US" altLang="zh-CN" sz="1800" dirty="0"/>
          </a:p>
          <a:p>
            <a:pPr lvl="2"/>
            <a:r>
              <a:rPr lang="zh-CN" altLang="zh-CN" sz="1800" dirty="0"/>
              <a:t>改善流动性、转移信用风险、融资和提高资本充足率</a:t>
            </a:r>
            <a:endParaRPr lang="en-US" altLang="zh-CN" sz="1800" dirty="0"/>
          </a:p>
          <a:p>
            <a:pPr lvl="1">
              <a:buClr>
                <a:srgbClr val="28571F"/>
              </a:buClr>
            </a:pPr>
            <a:r>
              <a:rPr lang="zh-CN" altLang="en-US" sz="2000" dirty="0"/>
              <a:t>套利型</a:t>
            </a:r>
            <a:r>
              <a:rPr lang="en-US" altLang="zh-CN" sz="2000" dirty="0"/>
              <a:t>CDO</a:t>
            </a:r>
            <a:r>
              <a:rPr lang="zh-CN" altLang="en-US" sz="2000" dirty="0"/>
              <a:t>（</a:t>
            </a:r>
            <a:r>
              <a:rPr lang="en-US" altLang="zh-CN" sz="2000" dirty="0"/>
              <a:t>Arbitrage CDO</a:t>
            </a:r>
            <a:r>
              <a:rPr lang="zh-CN" altLang="en-US" sz="2000" dirty="0"/>
              <a:t>）</a:t>
            </a:r>
            <a:endParaRPr lang="en-US" altLang="zh-CN" sz="2000" dirty="0"/>
          </a:p>
          <a:p>
            <a:pPr lvl="2"/>
            <a:r>
              <a:rPr lang="zh-CN" altLang="en-US" sz="1800" dirty="0"/>
              <a:t>用于</a:t>
            </a:r>
            <a:r>
              <a:rPr lang="zh-CN" altLang="zh-CN" sz="1800" dirty="0"/>
              <a:t>获得资产增值收入</a:t>
            </a:r>
            <a:endParaRPr lang="en-US" altLang="zh-CN" sz="2400" dirty="0"/>
          </a:p>
          <a:p>
            <a:pPr>
              <a:buClr>
                <a:srgbClr val="28571F"/>
              </a:buClr>
            </a:pPr>
            <a:r>
              <a:rPr lang="zh-CN" altLang="en-US" sz="2400" dirty="0"/>
              <a:t>按基础资产分类</a:t>
            </a:r>
            <a:endParaRPr lang="en-US" altLang="zh-CN" sz="2400" dirty="0"/>
          </a:p>
          <a:p>
            <a:pPr lvl="1">
              <a:buClr>
                <a:srgbClr val="28571F"/>
              </a:buClr>
            </a:pPr>
            <a:r>
              <a:rPr lang="zh-CN" altLang="en-US" sz="2000" dirty="0"/>
              <a:t>担保贷款凭证（</a:t>
            </a:r>
            <a:r>
              <a:rPr lang="en-US" altLang="zh-CN" sz="2000" dirty="0"/>
              <a:t>Collateralized load obligations</a:t>
            </a:r>
            <a:r>
              <a:rPr lang="zh-CN" altLang="en-US" sz="2000" dirty="0"/>
              <a:t>）</a:t>
            </a:r>
            <a:endParaRPr lang="en-US" altLang="zh-CN" sz="1600" dirty="0"/>
          </a:p>
          <a:p>
            <a:pPr lvl="1">
              <a:buClr>
                <a:srgbClr val="28571F"/>
              </a:buClr>
            </a:pPr>
            <a:r>
              <a:rPr lang="zh-CN" altLang="en-US" sz="2000" dirty="0"/>
              <a:t>担保债券凭证（</a:t>
            </a:r>
            <a:r>
              <a:rPr lang="en-US" altLang="zh-CN" sz="2000" dirty="0"/>
              <a:t>Collateralized bond obligations</a:t>
            </a:r>
            <a:r>
              <a:rPr lang="zh-CN" altLang="en-US" sz="2000" dirty="0"/>
              <a:t>）</a:t>
            </a:r>
            <a:endParaRPr lang="en-US" altLang="zh-CN" sz="2000" dirty="0"/>
          </a:p>
          <a:p>
            <a:pPr lvl="1">
              <a:buClr>
                <a:srgbClr val="28571F"/>
              </a:buClr>
            </a:pPr>
            <a:r>
              <a:rPr lang="zh-CN" altLang="en-US" sz="2000" dirty="0"/>
              <a:t>基础资产为</a:t>
            </a:r>
            <a:r>
              <a:rPr lang="en-US" altLang="zh-CN" sz="2000" dirty="0"/>
              <a:t>CDO</a:t>
            </a:r>
            <a:r>
              <a:rPr lang="zh-CN" altLang="en-US" sz="2000" dirty="0"/>
              <a:t>：</a:t>
            </a:r>
            <a:r>
              <a:rPr lang="en-US" altLang="zh-CN" sz="2000" dirty="0"/>
              <a:t>CDO</a:t>
            </a:r>
            <a:r>
              <a:rPr lang="zh-CN" altLang="en-US" sz="2000" dirty="0"/>
              <a:t>平方、</a:t>
            </a:r>
            <a:r>
              <a:rPr lang="en-US" altLang="zh-CN" sz="2000" dirty="0"/>
              <a:t>CDO</a:t>
            </a:r>
            <a:r>
              <a:rPr lang="zh-CN" altLang="en-US" sz="2000" dirty="0"/>
              <a:t>立方</a:t>
            </a:r>
            <a:r>
              <a:rPr lang="en-US" altLang="zh-CN" sz="2000" dirty="0"/>
              <a:t>…</a:t>
            </a:r>
          </a:p>
        </p:txBody>
      </p:sp>
      <p:sp>
        <p:nvSpPr>
          <p:cNvPr id="50180" name="灯片编号占位符 1">
            <a:extLst>
              <a:ext uri="{FF2B5EF4-FFF2-40B4-BE49-F238E27FC236}">
                <a16:creationId xmlns:a16="http://schemas.microsoft.com/office/drawing/2014/main" id="{582EDDD2-C005-41FA-8194-9513CB4ACA0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30ADD18-BDC6-4895-9668-D081F0B5B66E}" type="slidenum">
              <a:rPr lang="zh-CN" altLang="en-US" smtClean="0">
                <a:solidFill>
                  <a:srgbClr val="7F7F7F"/>
                </a:solidFill>
                <a:latin typeface="Adobe Jenson Pro Capt" pitchFamily="18" charset="0"/>
              </a:rPr>
              <a:pPr/>
              <a:t>20</a:t>
            </a:fld>
            <a:endParaRPr lang="zh-CN" altLang="en-US">
              <a:solidFill>
                <a:srgbClr val="7F7F7F"/>
              </a:solidFill>
              <a:latin typeface="Adobe Jenson Pro Capt" pitchFamily="18"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a:extLst>
              <a:ext uri="{FF2B5EF4-FFF2-40B4-BE49-F238E27FC236}">
                <a16:creationId xmlns:a16="http://schemas.microsoft.com/office/drawing/2014/main" id="{A24A40F7-8333-4EBF-9B51-52AC4928FED7}"/>
              </a:ext>
            </a:extLst>
          </p:cNvPr>
          <p:cNvSpPr>
            <a:spLocks noGrp="1" noChangeArrowheads="1"/>
          </p:cNvSpPr>
          <p:nvPr>
            <p:ph type="title"/>
          </p:nvPr>
        </p:nvSpPr>
        <p:spPr>
          <a:xfrm>
            <a:off x="492125" y="76200"/>
            <a:ext cx="8229600" cy="846138"/>
          </a:xfrm>
        </p:spPr>
        <p:txBody>
          <a:bodyPr/>
          <a:lstStyle/>
          <a:p>
            <a:endParaRPr lang="zh-CN" altLang="en-US" dirty="0"/>
          </a:p>
        </p:txBody>
      </p:sp>
      <p:sp>
        <p:nvSpPr>
          <p:cNvPr id="50179" name="文本占位符 2">
            <a:extLst>
              <a:ext uri="{FF2B5EF4-FFF2-40B4-BE49-F238E27FC236}">
                <a16:creationId xmlns:a16="http://schemas.microsoft.com/office/drawing/2014/main" id="{77EAE1B7-107E-477A-B722-0B4FCC10D0D9}"/>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标的是基础资产的全部现金流还是其信用风险</a:t>
            </a:r>
            <a:endParaRPr lang="en-US" altLang="zh-CN" sz="2400" dirty="0"/>
          </a:p>
          <a:p>
            <a:pPr lvl="1">
              <a:buClr>
                <a:srgbClr val="28571F"/>
              </a:buClr>
            </a:pPr>
            <a:r>
              <a:rPr lang="zh-CN" altLang="en-US" sz="2000" dirty="0"/>
              <a:t>现金</a:t>
            </a:r>
            <a:r>
              <a:rPr lang="en-US" altLang="zh-CN" sz="2000" dirty="0"/>
              <a:t>CDO</a:t>
            </a:r>
            <a:r>
              <a:rPr lang="zh-CN" altLang="en-US" sz="2000" dirty="0"/>
              <a:t>（</a:t>
            </a:r>
            <a:r>
              <a:rPr lang="en-US" altLang="zh-CN" sz="2000" dirty="0"/>
              <a:t>Cash CDO</a:t>
            </a:r>
            <a:r>
              <a:rPr lang="zh-CN" altLang="en-US" sz="2000" dirty="0"/>
              <a:t>）</a:t>
            </a:r>
            <a:endParaRPr lang="en-US" altLang="zh-CN" sz="2000" dirty="0"/>
          </a:p>
          <a:p>
            <a:pPr lvl="2"/>
            <a:r>
              <a:rPr lang="zh-CN" altLang="zh-CN" sz="1800" dirty="0"/>
              <a:t>将基础资产真实销售给</a:t>
            </a:r>
            <a:r>
              <a:rPr lang="en-US" altLang="zh-CN" sz="1800" dirty="0"/>
              <a:t>SPV</a:t>
            </a:r>
          </a:p>
          <a:p>
            <a:pPr lvl="1">
              <a:buClr>
                <a:srgbClr val="28571F"/>
              </a:buClr>
            </a:pPr>
            <a:r>
              <a:rPr lang="zh-CN" altLang="en-US" sz="2000" dirty="0"/>
              <a:t>合成</a:t>
            </a:r>
            <a:r>
              <a:rPr lang="en-US" altLang="zh-CN" sz="2000" dirty="0"/>
              <a:t>CDO</a:t>
            </a:r>
            <a:r>
              <a:rPr lang="zh-CN" altLang="en-US" sz="2000" dirty="0"/>
              <a:t>（</a:t>
            </a:r>
            <a:r>
              <a:rPr lang="en-US" altLang="zh-CN" sz="2000" dirty="0"/>
              <a:t>Synthetic CDO</a:t>
            </a:r>
            <a:r>
              <a:rPr lang="zh-CN" altLang="en-US" sz="2000" dirty="0"/>
              <a:t>）</a:t>
            </a:r>
            <a:endParaRPr lang="en-US" altLang="zh-CN" sz="2000" dirty="0"/>
          </a:p>
          <a:p>
            <a:pPr lvl="2"/>
            <a:r>
              <a:rPr lang="zh-CN" altLang="zh-CN" sz="1800" dirty="0"/>
              <a:t>基础资产是无风险资产池和原基础资产信用风险的组合</a:t>
            </a:r>
            <a:endParaRPr lang="en-US" altLang="zh-CN" sz="1800" dirty="0"/>
          </a:p>
          <a:p>
            <a:pPr lvl="1">
              <a:buClr>
                <a:srgbClr val="28571F"/>
              </a:buClr>
            </a:pPr>
            <a:r>
              <a:rPr lang="zh-CN" altLang="en-US" sz="2000" dirty="0"/>
              <a:t>混合</a:t>
            </a:r>
            <a:r>
              <a:rPr lang="en-US" altLang="zh-CN" sz="2000" dirty="0"/>
              <a:t>CDO</a:t>
            </a:r>
            <a:r>
              <a:rPr lang="zh-CN" altLang="en-US" sz="2000" dirty="0"/>
              <a:t>（</a:t>
            </a:r>
            <a:r>
              <a:rPr lang="en-US" altLang="zh-CN" sz="2000" dirty="0" err="1"/>
              <a:t>Hybird</a:t>
            </a:r>
            <a:r>
              <a:rPr lang="en-US" altLang="zh-CN" sz="2000" dirty="0"/>
              <a:t> CDO</a:t>
            </a:r>
            <a:r>
              <a:rPr lang="zh-CN" altLang="en-US" sz="2000" dirty="0"/>
              <a:t>）</a:t>
            </a:r>
            <a:endParaRPr lang="en-US" altLang="zh-CN" sz="2000" dirty="0"/>
          </a:p>
          <a:p>
            <a:pPr lvl="2"/>
            <a:r>
              <a:rPr lang="zh-CN" altLang="en-US" sz="1600" dirty="0"/>
              <a:t>现金</a:t>
            </a:r>
            <a:r>
              <a:rPr lang="en-US" altLang="zh-CN" sz="1600" dirty="0"/>
              <a:t>CDO</a:t>
            </a:r>
            <a:r>
              <a:rPr lang="zh-CN" altLang="en-US" sz="1600" dirty="0"/>
              <a:t>与合成</a:t>
            </a:r>
            <a:r>
              <a:rPr lang="en-US" altLang="zh-CN" sz="1600" dirty="0"/>
              <a:t>CDO</a:t>
            </a:r>
            <a:r>
              <a:rPr lang="zh-CN" altLang="en-US" sz="1600" dirty="0"/>
              <a:t>的混合</a:t>
            </a:r>
            <a:endParaRPr lang="en-US" altLang="zh-CN" sz="1600" dirty="0"/>
          </a:p>
          <a:p>
            <a:pPr>
              <a:buClr>
                <a:srgbClr val="28571F"/>
              </a:buClr>
            </a:pPr>
            <a:r>
              <a:rPr lang="zh-CN" altLang="en-US" sz="2400" dirty="0"/>
              <a:t>是否对基础资产积极管理</a:t>
            </a:r>
            <a:endParaRPr lang="en-US" altLang="zh-CN" sz="2400" dirty="0"/>
          </a:p>
          <a:p>
            <a:pPr lvl="1">
              <a:buClr>
                <a:srgbClr val="28571F"/>
              </a:buClr>
            </a:pPr>
            <a:r>
              <a:rPr lang="zh-CN" altLang="en-US" sz="2000" dirty="0"/>
              <a:t>静态型</a:t>
            </a:r>
            <a:r>
              <a:rPr lang="en-US" altLang="zh-CN" sz="2000" dirty="0"/>
              <a:t>CDO</a:t>
            </a:r>
            <a:r>
              <a:rPr lang="zh-CN" altLang="en-US" sz="2000" dirty="0"/>
              <a:t>（</a:t>
            </a:r>
            <a:r>
              <a:rPr lang="en-US" altLang="zh-CN" sz="2000" dirty="0"/>
              <a:t>Static CDO</a:t>
            </a:r>
            <a:r>
              <a:rPr lang="zh-CN" altLang="en-US" sz="2000" dirty="0"/>
              <a:t>）</a:t>
            </a:r>
            <a:endParaRPr lang="en-US" altLang="zh-CN" sz="2000" dirty="0"/>
          </a:p>
          <a:p>
            <a:pPr lvl="2"/>
            <a:r>
              <a:rPr lang="zh-CN" altLang="en-US" sz="1600" dirty="0"/>
              <a:t>基础资产不变</a:t>
            </a:r>
            <a:endParaRPr lang="en-US" altLang="zh-CN" sz="1600" dirty="0"/>
          </a:p>
          <a:p>
            <a:pPr lvl="1">
              <a:buClr>
                <a:srgbClr val="28571F"/>
              </a:buClr>
            </a:pPr>
            <a:r>
              <a:rPr lang="zh-CN" altLang="en-US" sz="2000" dirty="0"/>
              <a:t>管理型</a:t>
            </a:r>
            <a:r>
              <a:rPr lang="en-US" altLang="zh-CN" sz="2000" dirty="0"/>
              <a:t>CDO</a:t>
            </a:r>
            <a:r>
              <a:rPr lang="zh-CN" altLang="en-US" sz="2000" dirty="0"/>
              <a:t>（</a:t>
            </a:r>
            <a:r>
              <a:rPr lang="en-US" altLang="zh-CN" sz="2000" dirty="0"/>
              <a:t>Managed CDO</a:t>
            </a:r>
            <a:r>
              <a:rPr lang="zh-CN" altLang="en-US" sz="2000" dirty="0"/>
              <a:t>）</a:t>
            </a:r>
            <a:endParaRPr lang="en-US" altLang="zh-CN" sz="2000" dirty="0"/>
          </a:p>
          <a:p>
            <a:pPr lvl="2"/>
            <a:r>
              <a:rPr lang="zh-CN" altLang="zh-CN" sz="1800" dirty="0"/>
              <a:t>资产组合经理则被授权进行积极管理，通过买卖基础资产谋求增值</a:t>
            </a:r>
            <a:endParaRPr lang="zh-CN" altLang="en-US" sz="1800" dirty="0"/>
          </a:p>
        </p:txBody>
      </p:sp>
      <p:sp>
        <p:nvSpPr>
          <p:cNvPr id="50180" name="灯片编号占位符 1">
            <a:extLst>
              <a:ext uri="{FF2B5EF4-FFF2-40B4-BE49-F238E27FC236}">
                <a16:creationId xmlns:a16="http://schemas.microsoft.com/office/drawing/2014/main" id="{582EDDD2-C005-41FA-8194-9513CB4ACA0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30ADD18-BDC6-4895-9668-D081F0B5B66E}" type="slidenum">
              <a:rPr lang="zh-CN" altLang="en-US" smtClean="0">
                <a:solidFill>
                  <a:srgbClr val="7F7F7F"/>
                </a:solidFill>
                <a:latin typeface="Adobe Jenson Pro Capt" pitchFamily="18" charset="0"/>
              </a:rPr>
              <a:pPr/>
              <a:t>21</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1083714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a:extLst>
              <a:ext uri="{FF2B5EF4-FFF2-40B4-BE49-F238E27FC236}">
                <a16:creationId xmlns:a16="http://schemas.microsoft.com/office/drawing/2014/main" id="{4B388AAA-AC44-48D2-BE20-AE04CAD4F52D}"/>
              </a:ext>
            </a:extLst>
          </p:cNvPr>
          <p:cNvSpPr>
            <a:spLocks noGrp="1" noChangeArrowheads="1"/>
          </p:cNvSpPr>
          <p:nvPr>
            <p:ph type="title"/>
          </p:nvPr>
        </p:nvSpPr>
        <p:spPr>
          <a:xfrm>
            <a:off x="492125" y="76200"/>
            <a:ext cx="8229600" cy="846138"/>
          </a:xfrm>
        </p:spPr>
        <p:txBody>
          <a:bodyPr/>
          <a:lstStyle/>
          <a:p>
            <a:r>
              <a:rPr kumimoji="1" lang="zh-CN" altLang="en-US" dirty="0"/>
              <a:t>按照现金流是否结构重组分类</a:t>
            </a:r>
          </a:p>
        </p:txBody>
      </p:sp>
      <p:sp>
        <p:nvSpPr>
          <p:cNvPr id="51203" name="内容占位符 2">
            <a:extLst>
              <a:ext uri="{FF2B5EF4-FFF2-40B4-BE49-F238E27FC236}">
                <a16:creationId xmlns:a16="http://schemas.microsoft.com/office/drawing/2014/main" id="{B5908308-F57B-4C28-A247-9919A56FB3CE}"/>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过手证券（</a:t>
            </a:r>
            <a:r>
              <a:rPr kumimoji="1" lang="en-US" altLang="zh-CN" sz="2400" dirty="0"/>
              <a:t>pass-through securities</a:t>
            </a:r>
            <a:r>
              <a:rPr kumimoji="1" lang="zh-CN" altLang="en-US" sz="2400" dirty="0"/>
              <a:t>）</a:t>
            </a:r>
            <a:endParaRPr kumimoji="1" lang="en-US" altLang="zh-CN" sz="2400" dirty="0"/>
          </a:p>
          <a:p>
            <a:pPr lvl="1">
              <a:buClr>
                <a:srgbClr val="28571F"/>
              </a:buClr>
            </a:pPr>
            <a:r>
              <a:rPr lang="zh-CN" altLang="en-US" sz="2000" dirty="0"/>
              <a:t>不对</a:t>
            </a:r>
            <a:r>
              <a:rPr lang="zh-CN" altLang="zh-CN" sz="2000" dirty="0"/>
              <a:t>基础资产的现金流进行结构化处理、重组分配或积极管理，直接将其扣除服务费后按照证券面值进行分配</a:t>
            </a:r>
            <a:endParaRPr lang="en-US" altLang="zh-CN" sz="2000" dirty="0"/>
          </a:p>
          <a:p>
            <a:pPr>
              <a:buClr>
                <a:srgbClr val="28571F"/>
              </a:buClr>
            </a:pPr>
            <a:endParaRPr kumimoji="1" lang="en-US" altLang="zh-CN" sz="2400" dirty="0"/>
          </a:p>
          <a:p>
            <a:pPr>
              <a:buClr>
                <a:srgbClr val="28571F"/>
              </a:buClr>
            </a:pPr>
            <a:r>
              <a:rPr kumimoji="1" lang="zh-CN" altLang="en-US" sz="2400" dirty="0"/>
              <a:t>转付证券（</a:t>
            </a:r>
            <a:r>
              <a:rPr kumimoji="1" lang="en-US" altLang="zh-CN" sz="2400" dirty="0"/>
              <a:t>pay-through securities</a:t>
            </a:r>
            <a:r>
              <a:rPr kumimoji="1" lang="zh-CN" altLang="en-US" sz="2400" dirty="0"/>
              <a:t>）</a:t>
            </a:r>
            <a:endParaRPr kumimoji="1" lang="en-US" altLang="zh-CN" sz="2400" dirty="0"/>
          </a:p>
          <a:p>
            <a:pPr lvl="1">
              <a:buClr>
                <a:srgbClr val="28571F"/>
              </a:buClr>
            </a:pPr>
            <a:r>
              <a:rPr lang="zh-CN" altLang="zh-CN" sz="2000" dirty="0"/>
              <a:t>原始现金流经过改变的资产支持证券</a:t>
            </a:r>
            <a:endParaRPr lang="en-US" altLang="zh-CN" sz="2000" dirty="0"/>
          </a:p>
          <a:p>
            <a:pPr lvl="1">
              <a:buClr>
                <a:srgbClr val="28571F"/>
              </a:buClr>
            </a:pPr>
            <a:r>
              <a:rPr lang="zh-CN" altLang="en-US" sz="2000" dirty="0"/>
              <a:t>优先</a:t>
            </a:r>
            <a:r>
              <a:rPr lang="en-US" altLang="zh-CN" sz="2000" dirty="0"/>
              <a:t>/</a:t>
            </a:r>
            <a:r>
              <a:rPr lang="zh-CN" altLang="en-US" sz="2000" dirty="0"/>
              <a:t>次级结构、顺序支付、</a:t>
            </a:r>
            <a:r>
              <a:rPr lang="en-US" altLang="zh-CN" sz="2000" dirty="0"/>
              <a:t>PAC</a:t>
            </a:r>
            <a:r>
              <a:rPr lang="zh-CN" altLang="en-US" sz="2000" dirty="0"/>
              <a:t>结构</a:t>
            </a:r>
            <a:endParaRPr lang="en-US" altLang="zh-CN" sz="2000" dirty="0"/>
          </a:p>
        </p:txBody>
      </p:sp>
      <p:sp>
        <p:nvSpPr>
          <p:cNvPr id="51204" name="灯片编号占位符 3">
            <a:extLst>
              <a:ext uri="{FF2B5EF4-FFF2-40B4-BE49-F238E27FC236}">
                <a16:creationId xmlns:a16="http://schemas.microsoft.com/office/drawing/2014/main" id="{B48B8CF3-2814-4A47-91AB-14A15FD8078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B0F8D0B-2904-4A09-A5EE-0E5ACC0D72E5}" type="slidenum">
              <a:rPr lang="zh-CN" altLang="en-US" smtClean="0">
                <a:solidFill>
                  <a:srgbClr val="7F7F7F"/>
                </a:solidFill>
                <a:latin typeface="Adobe Jenson Pro Capt" pitchFamily="18" charset="0"/>
              </a:rPr>
              <a:pPr/>
              <a:t>22</a:t>
            </a:fld>
            <a:endParaRPr lang="zh-CN" altLang="en-US">
              <a:solidFill>
                <a:srgbClr val="7F7F7F"/>
              </a:solidFill>
              <a:latin typeface="Adobe Jenson Pro Capt" pitchFamily="18"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按照中国市场分类</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信贷资产证券化</a:t>
            </a:r>
            <a:endParaRPr lang="en-US" altLang="zh-CN" sz="2400" dirty="0"/>
          </a:p>
          <a:p>
            <a:pPr lvl="1">
              <a:buClr>
                <a:srgbClr val="28571F"/>
              </a:buClr>
            </a:pPr>
            <a:r>
              <a:rPr lang="zh-CN" altLang="zh-CN" sz="2000" dirty="0"/>
              <a:t>人民银行和银（保）监会主管，主要由商业银行基于其信贷资产进行证券化，以信托公司为</a:t>
            </a:r>
            <a:r>
              <a:rPr lang="en-US" altLang="zh-CN" sz="2000" dirty="0"/>
              <a:t>SPT</a:t>
            </a:r>
            <a:r>
              <a:rPr lang="zh-CN" altLang="en-US" sz="2000" dirty="0"/>
              <a:t>，</a:t>
            </a:r>
            <a:r>
              <a:rPr lang="zh-CN" altLang="zh-CN" sz="2000" dirty="0"/>
              <a:t>在银行间债券市场发行和交易</a:t>
            </a:r>
            <a:r>
              <a:rPr lang="zh-CN" altLang="en-US" sz="2000" dirty="0"/>
              <a:t>。</a:t>
            </a:r>
            <a:endParaRPr lang="en-US" altLang="zh-CN" sz="2000" dirty="0"/>
          </a:p>
          <a:p>
            <a:pPr>
              <a:buClr>
                <a:srgbClr val="28571F"/>
              </a:buClr>
            </a:pPr>
            <a:r>
              <a:rPr lang="zh-CN" altLang="en-US" sz="2400" dirty="0"/>
              <a:t>企业资产证券化</a:t>
            </a:r>
            <a:endParaRPr lang="en-US" altLang="zh-CN" sz="2400" dirty="0"/>
          </a:p>
          <a:p>
            <a:pPr lvl="1">
              <a:buClr>
                <a:srgbClr val="28571F"/>
              </a:buClr>
            </a:pPr>
            <a:r>
              <a:rPr lang="zh-CN" altLang="en-US" sz="2000" dirty="0"/>
              <a:t>证监会主管、证券公司主导，通常不引</a:t>
            </a:r>
            <a:r>
              <a:rPr lang="en-US" altLang="zh-CN" sz="2000" dirty="0"/>
              <a:t>SPV</a:t>
            </a:r>
            <a:r>
              <a:rPr lang="zh-CN" altLang="en-US" sz="2000" dirty="0"/>
              <a:t>，在银行间债券市场发行和交易。</a:t>
            </a:r>
            <a:endParaRPr lang="en-US" altLang="zh-CN" sz="2000" dirty="0"/>
          </a:p>
          <a:p>
            <a:pPr>
              <a:buClr>
                <a:srgbClr val="28571F"/>
              </a:buClr>
            </a:pPr>
            <a:r>
              <a:rPr lang="zh-CN" altLang="en-US" sz="2400" dirty="0"/>
              <a:t>资产支持票据（</a:t>
            </a:r>
            <a:r>
              <a:rPr lang="en-US" altLang="zh-CN" sz="2400" dirty="0"/>
              <a:t>Asset-backed Notes,</a:t>
            </a:r>
            <a:r>
              <a:rPr lang="zh-CN" altLang="en-US" sz="2400" dirty="0"/>
              <a:t> </a:t>
            </a:r>
            <a:r>
              <a:rPr lang="en-US" altLang="zh-CN" sz="2400" dirty="0"/>
              <a:t>ABN</a:t>
            </a:r>
            <a:r>
              <a:rPr lang="zh-CN" altLang="en-US" sz="2400" dirty="0"/>
              <a:t>）</a:t>
            </a:r>
            <a:endParaRPr lang="en-US" altLang="zh-CN" sz="2400" dirty="0"/>
          </a:p>
          <a:p>
            <a:pPr lvl="1">
              <a:buClr>
                <a:srgbClr val="28571F"/>
              </a:buClr>
            </a:pPr>
            <a:r>
              <a:rPr lang="zh-CN" altLang="zh-CN" sz="2000" dirty="0"/>
              <a:t>非金融企业在中国银行间市场交易商协会注册后，直接在银行间债券市场发行</a:t>
            </a:r>
            <a:r>
              <a:rPr lang="zh-CN" altLang="en-US" sz="2000" dirty="0"/>
              <a:t>。</a:t>
            </a:r>
            <a:endParaRPr lang="en-US" altLang="zh-CN" sz="20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23</a:t>
            </a:fld>
            <a:endParaRPr lang="zh-CN" altLang="en-US">
              <a:solidFill>
                <a:srgbClr val="7F7F7F"/>
              </a:solidFill>
              <a:latin typeface="Adobe Jenson Pro Capt" pitchFamily="18"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资产证券化流程</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endParaRPr lang="en-US" altLang="zh-CN" sz="20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24</a:t>
            </a:fld>
            <a:endParaRPr lang="zh-CN" altLang="en-US">
              <a:solidFill>
                <a:srgbClr val="7F7F7F"/>
              </a:solidFill>
              <a:latin typeface="Adobe Jenson Pro Capt" pitchFamily="18" charset="0"/>
            </a:endParaRPr>
          </a:p>
        </p:txBody>
      </p:sp>
      <p:pic>
        <p:nvPicPr>
          <p:cNvPr id="4" name="图片 3">
            <a:extLst>
              <a:ext uri="{FF2B5EF4-FFF2-40B4-BE49-F238E27FC236}">
                <a16:creationId xmlns:a16="http://schemas.microsoft.com/office/drawing/2014/main" id="{E60731D1-2909-4680-87C9-AFB0C42E0E0F}"/>
              </a:ext>
            </a:extLst>
          </p:cNvPr>
          <p:cNvPicPr>
            <a:picLocks noChangeAspect="1"/>
          </p:cNvPicPr>
          <p:nvPr/>
        </p:nvPicPr>
        <p:blipFill>
          <a:blip r:embed="rId2"/>
          <a:stretch>
            <a:fillRect/>
          </a:stretch>
        </p:blipFill>
        <p:spPr>
          <a:xfrm>
            <a:off x="1330324" y="1980145"/>
            <a:ext cx="6553201" cy="2897710"/>
          </a:xfrm>
          <a:prstGeom prst="rect">
            <a:avLst/>
          </a:prstGeom>
        </p:spPr>
      </p:pic>
    </p:spTree>
    <p:extLst>
      <p:ext uri="{BB962C8B-B14F-4D97-AF65-F5344CB8AC3E}">
        <p14:creationId xmlns:p14="http://schemas.microsoft.com/office/powerpoint/2010/main" val="73810322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资产证券化的是与非</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次贷危机</a:t>
            </a:r>
            <a:endParaRPr lang="en-US" altLang="zh-CN" sz="20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25</a:t>
            </a:fld>
            <a:endParaRPr lang="zh-CN" altLang="en-US">
              <a:solidFill>
                <a:srgbClr val="7F7F7F"/>
              </a:solidFill>
              <a:latin typeface="Adobe Jenson Pro Capt" pitchFamily="18" charset="0"/>
            </a:endParaRPr>
          </a:p>
        </p:txBody>
      </p:sp>
      <p:pic>
        <p:nvPicPr>
          <p:cNvPr id="4" name="图片 3">
            <a:extLst>
              <a:ext uri="{FF2B5EF4-FFF2-40B4-BE49-F238E27FC236}">
                <a16:creationId xmlns:a16="http://schemas.microsoft.com/office/drawing/2014/main" id="{039A3058-6FF1-4581-8DE0-6CD08584BCA2}"/>
              </a:ext>
            </a:extLst>
          </p:cNvPr>
          <p:cNvPicPr>
            <a:picLocks noChangeAspect="1"/>
          </p:cNvPicPr>
          <p:nvPr/>
        </p:nvPicPr>
        <p:blipFill>
          <a:blip r:embed="rId2"/>
          <a:stretch>
            <a:fillRect/>
          </a:stretch>
        </p:blipFill>
        <p:spPr>
          <a:xfrm>
            <a:off x="914400" y="2812479"/>
            <a:ext cx="7315200" cy="1233042"/>
          </a:xfrm>
          <a:prstGeom prst="rect">
            <a:avLst/>
          </a:prstGeom>
        </p:spPr>
      </p:pic>
    </p:spTree>
    <p:extLst>
      <p:ext uri="{BB962C8B-B14F-4D97-AF65-F5344CB8AC3E}">
        <p14:creationId xmlns:p14="http://schemas.microsoft.com/office/powerpoint/2010/main" val="238379246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资产证券化的正面作用</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分散和管理风险</a:t>
            </a:r>
            <a:endParaRPr lang="en-US" altLang="zh-CN" sz="2400" dirty="0"/>
          </a:p>
          <a:p>
            <a:pPr>
              <a:buClr>
                <a:srgbClr val="28571F"/>
              </a:buClr>
            </a:pPr>
            <a:endParaRPr lang="en-US" altLang="zh-CN" sz="2400" dirty="0"/>
          </a:p>
          <a:p>
            <a:pPr>
              <a:buClr>
                <a:srgbClr val="28571F"/>
              </a:buClr>
            </a:pPr>
            <a:r>
              <a:rPr lang="zh-CN" altLang="en-US" sz="2400" dirty="0"/>
              <a:t>提供新的融资工具</a:t>
            </a:r>
            <a:endParaRPr lang="en-US" altLang="zh-CN" sz="2400" dirty="0"/>
          </a:p>
          <a:p>
            <a:pPr>
              <a:buClr>
                <a:srgbClr val="28571F"/>
              </a:buClr>
            </a:pPr>
            <a:endParaRPr lang="en-US" altLang="zh-CN" sz="2400" dirty="0"/>
          </a:p>
          <a:p>
            <a:pPr>
              <a:buClr>
                <a:srgbClr val="28571F"/>
              </a:buClr>
            </a:pPr>
            <a:r>
              <a:rPr lang="zh-CN" altLang="en-US" sz="2400" dirty="0"/>
              <a:t>提供更丰富的投资工具</a:t>
            </a:r>
            <a:endParaRPr lang="en-US" altLang="zh-CN" sz="2400" dirty="0"/>
          </a:p>
          <a:p>
            <a:pPr>
              <a:buClr>
                <a:srgbClr val="28571F"/>
              </a:buClr>
            </a:pPr>
            <a:endParaRPr lang="en-US" altLang="zh-CN" sz="2400" dirty="0"/>
          </a:p>
          <a:p>
            <a:pPr>
              <a:buClr>
                <a:srgbClr val="28571F"/>
              </a:buClr>
            </a:pPr>
            <a:endParaRPr lang="en-US" altLang="zh-CN" sz="20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26</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32368735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3">
            <a:extLst>
              <a:ext uri="{FF2B5EF4-FFF2-40B4-BE49-F238E27FC236}">
                <a16:creationId xmlns:a16="http://schemas.microsoft.com/office/drawing/2014/main" id="{2D57EE7C-BDC2-4C6D-B30E-F13332C7AA19}"/>
              </a:ext>
            </a:extLst>
          </p:cNvPr>
          <p:cNvSpPr>
            <a:spLocks noGrp="1" noChangeArrowheads="1"/>
          </p:cNvSpPr>
          <p:nvPr>
            <p:ph type="title"/>
          </p:nvPr>
        </p:nvSpPr>
        <p:spPr>
          <a:xfrm>
            <a:off x="684213" y="2492375"/>
            <a:ext cx="7772400" cy="1362075"/>
          </a:xfrm>
        </p:spPr>
        <p:txBody>
          <a:bodyPr/>
          <a:lstStyle/>
          <a:p>
            <a:r>
              <a:rPr lang="zh-CN" altLang="en-US" cap="none" dirty="0"/>
              <a:t>第二节</a:t>
            </a:r>
          </a:p>
        </p:txBody>
      </p:sp>
      <p:sp>
        <p:nvSpPr>
          <p:cNvPr id="52227" name="文本占位符 2">
            <a:extLst>
              <a:ext uri="{FF2B5EF4-FFF2-40B4-BE49-F238E27FC236}">
                <a16:creationId xmlns:a16="http://schemas.microsoft.com/office/drawing/2014/main" id="{2A4EAA6B-28DA-4352-9277-F2D5C9688ECF}"/>
              </a:ext>
            </a:extLst>
          </p:cNvPr>
          <p:cNvSpPr>
            <a:spLocks noGrp="1" noChangeArrowheads="1"/>
          </p:cNvSpPr>
          <p:nvPr>
            <p:ph type="body" idx="1"/>
          </p:nvPr>
        </p:nvSpPr>
        <p:spPr>
          <a:xfrm>
            <a:off x="684213" y="4076700"/>
            <a:ext cx="7772400" cy="1500188"/>
          </a:xfrm>
        </p:spPr>
        <p:txBody>
          <a:bodyPr/>
          <a:lstStyle/>
          <a:p>
            <a:r>
              <a:rPr lang="zh-CN" altLang="en-US" sz="3200" dirty="0"/>
              <a:t>资产支持证券定价：提前偿付风险的处理</a:t>
            </a:r>
          </a:p>
        </p:txBody>
      </p:sp>
      <p:sp>
        <p:nvSpPr>
          <p:cNvPr id="52228" name="灯片编号占位符 1">
            <a:extLst>
              <a:ext uri="{FF2B5EF4-FFF2-40B4-BE49-F238E27FC236}">
                <a16:creationId xmlns:a16="http://schemas.microsoft.com/office/drawing/2014/main" id="{EA39B159-333F-4E78-8F73-486AA75A993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631A69D-1A31-4139-8B8E-802AA9777F64}" type="slidenum">
              <a:rPr lang="zh-CN" altLang="en-US" smtClean="0">
                <a:solidFill>
                  <a:srgbClr val="2A0015"/>
                </a:solidFill>
                <a:latin typeface="Adobe Jenson Pro Capt" pitchFamily="18" charset="0"/>
              </a:rPr>
              <a:pPr/>
              <a:t>27</a:t>
            </a:fld>
            <a:endParaRPr lang="zh-CN" altLang="en-US">
              <a:solidFill>
                <a:srgbClr val="2A0015"/>
              </a:solidFill>
              <a:latin typeface="Adobe Jenson Pro Capt" pitchFamily="18"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可能影响提前偿付的因素</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141413"/>
            <a:ext cx="8229600" cy="5183187"/>
          </a:xfrm>
        </p:spPr>
        <p:txBody>
          <a:bodyPr/>
          <a:lstStyle/>
          <a:p>
            <a:pPr>
              <a:buClr>
                <a:srgbClr val="28571F"/>
              </a:buClr>
            </a:pPr>
            <a:r>
              <a:rPr lang="zh-CN" altLang="en-US" sz="2400" dirty="0"/>
              <a:t>市场利率</a:t>
            </a:r>
            <a:endParaRPr lang="en-US" altLang="zh-CN" sz="2400" dirty="0"/>
          </a:p>
          <a:p>
            <a:pPr lvl="1">
              <a:buClr>
                <a:srgbClr val="28571F"/>
              </a:buClr>
            </a:pPr>
            <a:r>
              <a:rPr lang="zh-CN" altLang="en-US" sz="2000" dirty="0"/>
              <a:t>当前再融资利率水平</a:t>
            </a:r>
            <a:endParaRPr lang="en-US" altLang="zh-CN" sz="2000" dirty="0"/>
          </a:p>
          <a:p>
            <a:pPr lvl="1">
              <a:buClr>
                <a:srgbClr val="28571F"/>
              </a:buClr>
            </a:pPr>
            <a:r>
              <a:rPr lang="zh-CN" altLang="en-US" sz="2000" dirty="0"/>
              <a:t>对未来利率走势的预判</a:t>
            </a:r>
            <a:endParaRPr lang="en-US" altLang="zh-CN" sz="2400" dirty="0"/>
          </a:p>
          <a:p>
            <a:pPr>
              <a:buClr>
                <a:srgbClr val="28571F"/>
              </a:buClr>
            </a:pPr>
            <a:r>
              <a:rPr lang="zh-CN" altLang="en-US" sz="2400" dirty="0"/>
              <a:t>债务特征</a:t>
            </a:r>
            <a:endParaRPr lang="en-US" altLang="zh-CN" sz="2400" dirty="0"/>
          </a:p>
          <a:p>
            <a:pPr lvl="1">
              <a:buClr>
                <a:srgbClr val="28571F"/>
              </a:buClr>
            </a:pPr>
            <a:r>
              <a:rPr lang="zh-CN" altLang="en-US" sz="2000" dirty="0"/>
              <a:t>债务存续期、规模，商业贷款还是个人贷款</a:t>
            </a:r>
            <a:endParaRPr lang="en-US" altLang="zh-CN" sz="2400" dirty="0"/>
          </a:p>
          <a:p>
            <a:pPr>
              <a:buClr>
                <a:srgbClr val="28571F"/>
              </a:buClr>
            </a:pPr>
            <a:r>
              <a:rPr lang="zh-CN" altLang="en-US" sz="2400" dirty="0"/>
              <a:t>债务人特征</a:t>
            </a:r>
            <a:endParaRPr lang="en-US" altLang="zh-CN" sz="2400" dirty="0"/>
          </a:p>
          <a:p>
            <a:pPr lvl="1">
              <a:buClr>
                <a:srgbClr val="28571F"/>
              </a:buClr>
            </a:pPr>
            <a:r>
              <a:rPr lang="zh-CN" altLang="en-US" sz="2000" dirty="0"/>
              <a:t>个人工作状况、家庭状况、企业经营状况</a:t>
            </a:r>
            <a:endParaRPr lang="en-US" altLang="zh-CN" sz="2000" dirty="0"/>
          </a:p>
          <a:p>
            <a:pPr>
              <a:buClr>
                <a:srgbClr val="28571F"/>
              </a:buClr>
            </a:pPr>
            <a:r>
              <a:rPr lang="zh-CN" altLang="en-US" sz="2400" dirty="0"/>
              <a:t>行业形势</a:t>
            </a:r>
            <a:endParaRPr lang="en-US" altLang="zh-CN" sz="2400" dirty="0"/>
          </a:p>
          <a:p>
            <a:pPr>
              <a:buClr>
                <a:srgbClr val="28571F"/>
              </a:buClr>
            </a:pPr>
            <a:r>
              <a:rPr lang="zh-CN" altLang="en-US" sz="2400" dirty="0"/>
              <a:t>经济形势</a:t>
            </a:r>
            <a:endParaRPr lang="en-US" altLang="zh-CN" sz="2400" dirty="0"/>
          </a:p>
          <a:p>
            <a:pPr>
              <a:buClr>
                <a:srgbClr val="28571F"/>
              </a:buClr>
            </a:pPr>
            <a:r>
              <a:rPr lang="zh-CN" altLang="en-US" sz="2400" dirty="0"/>
              <a:t>季节因素</a:t>
            </a:r>
            <a:endParaRPr lang="en-US" altLang="zh-CN" sz="24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28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90644664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a:extLst>
              <a:ext uri="{FF2B5EF4-FFF2-40B4-BE49-F238E27FC236}">
                <a16:creationId xmlns:a16="http://schemas.microsoft.com/office/drawing/2014/main" id="{AE4506E3-37BA-4ADB-BE41-E6B235656763}"/>
              </a:ext>
            </a:extLst>
          </p:cNvPr>
          <p:cNvSpPr>
            <a:spLocks noGrp="1" noChangeArrowheads="1"/>
          </p:cNvSpPr>
          <p:nvPr>
            <p:ph type="title"/>
          </p:nvPr>
        </p:nvSpPr>
        <p:spPr>
          <a:xfrm>
            <a:off x="684213" y="2492375"/>
            <a:ext cx="7772400" cy="1362075"/>
          </a:xfrm>
        </p:spPr>
        <p:txBody>
          <a:bodyPr/>
          <a:lstStyle/>
          <a:p>
            <a:r>
              <a:rPr lang="zh-CN" altLang="en-US" cap="none"/>
              <a:t>第一节</a:t>
            </a:r>
          </a:p>
        </p:txBody>
      </p:sp>
      <p:sp>
        <p:nvSpPr>
          <p:cNvPr id="20483" name="文本占位符 4">
            <a:extLst>
              <a:ext uri="{FF2B5EF4-FFF2-40B4-BE49-F238E27FC236}">
                <a16:creationId xmlns:a16="http://schemas.microsoft.com/office/drawing/2014/main" id="{C3354514-35D5-42DD-8F2B-375633982B1C}"/>
              </a:ext>
            </a:extLst>
          </p:cNvPr>
          <p:cNvSpPr>
            <a:spLocks noGrp="1" noChangeArrowheads="1"/>
          </p:cNvSpPr>
          <p:nvPr>
            <p:ph type="body" idx="1"/>
          </p:nvPr>
        </p:nvSpPr>
        <p:spPr>
          <a:xfrm>
            <a:off x="684213" y="4076700"/>
            <a:ext cx="7772400" cy="1500188"/>
          </a:xfrm>
        </p:spPr>
        <p:txBody>
          <a:bodyPr/>
          <a:lstStyle/>
          <a:p>
            <a:r>
              <a:rPr lang="zh-CN" altLang="en-US" dirty="0"/>
              <a:t>什么是资产证券化？</a:t>
            </a:r>
          </a:p>
        </p:txBody>
      </p:sp>
      <p:sp>
        <p:nvSpPr>
          <p:cNvPr id="20484" name="灯片编号占位符 2">
            <a:extLst>
              <a:ext uri="{FF2B5EF4-FFF2-40B4-BE49-F238E27FC236}">
                <a16:creationId xmlns:a16="http://schemas.microsoft.com/office/drawing/2014/main" id="{7BFEAD50-6A22-43C8-B49B-83C5138D567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638963D-BDD4-421F-BB0B-AAB6A871B0B7}" type="slidenum">
              <a:rPr lang="zh-CN" altLang="en-US" smtClean="0">
                <a:solidFill>
                  <a:srgbClr val="2A0015"/>
                </a:solidFill>
                <a:latin typeface="Adobe Jenson Pro Capt" pitchFamily="18" charset="0"/>
              </a:rPr>
              <a:pPr/>
              <a:t>2</a:t>
            </a:fld>
            <a:endParaRPr lang="zh-CN" altLang="en-US">
              <a:solidFill>
                <a:srgbClr val="2A0015"/>
              </a:solidFill>
              <a:latin typeface="Adobe Jenson Pro Capt"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提前偿付模型</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基于期权的提前偿付模型</a:t>
            </a:r>
            <a:endParaRPr lang="en-US" altLang="zh-CN" sz="2400" dirty="0"/>
          </a:p>
          <a:p>
            <a:pPr>
              <a:buClr>
                <a:srgbClr val="28571F"/>
              </a:buClr>
            </a:pPr>
            <a:endParaRPr lang="en-US" altLang="zh-CN" sz="2400" dirty="0"/>
          </a:p>
          <a:p>
            <a:pPr>
              <a:buClr>
                <a:srgbClr val="28571F"/>
              </a:buClr>
            </a:pPr>
            <a:r>
              <a:rPr lang="zh-CN" altLang="en-US" sz="2400" dirty="0"/>
              <a:t>经验的提前偿付模型</a:t>
            </a:r>
            <a:endParaRPr lang="en-US" altLang="zh-CN" sz="20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29</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6357594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基于期权的提前偿付模型</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提前偿付可以视为债务人所拥有的一个利率期权或等价的债券期权</a:t>
            </a:r>
            <a:endParaRPr lang="en-US" altLang="zh-CN" sz="2400" dirty="0"/>
          </a:p>
          <a:p>
            <a:pPr>
              <a:buClr>
                <a:srgbClr val="28571F"/>
              </a:buClr>
            </a:pPr>
            <a:endParaRPr lang="en-US" altLang="zh-CN" sz="2400" dirty="0"/>
          </a:p>
          <a:p>
            <a:pPr>
              <a:buClr>
                <a:srgbClr val="28571F"/>
              </a:buClr>
            </a:pPr>
            <a:r>
              <a:rPr lang="zh-CN" altLang="en-US" sz="2400" dirty="0"/>
              <a:t>具有提前偿付特征的</a:t>
            </a:r>
            <a:r>
              <a:rPr lang="en-US" altLang="zh-CN" sz="2400" dirty="0"/>
              <a:t>ABS</a:t>
            </a:r>
            <a:r>
              <a:rPr lang="zh-CN" altLang="en-US" sz="2400" dirty="0"/>
              <a:t>可以视作一个</a:t>
            </a:r>
            <a:r>
              <a:rPr lang="zh-CN" altLang="en-US" sz="2400" dirty="0">
                <a:solidFill>
                  <a:srgbClr val="FF0000"/>
                </a:solidFill>
              </a:rPr>
              <a:t>内嵌美式期权</a:t>
            </a:r>
            <a:r>
              <a:rPr lang="zh-CN" altLang="en-US" sz="2400" dirty="0"/>
              <a:t>的可赎回债，并且该美式期权具有</a:t>
            </a:r>
            <a:r>
              <a:rPr lang="zh-CN" altLang="en-US" sz="2400" dirty="0">
                <a:solidFill>
                  <a:srgbClr val="FF0000"/>
                </a:solidFill>
              </a:rPr>
              <a:t>时变的行权价</a:t>
            </a:r>
            <a:r>
              <a:rPr lang="zh-CN" altLang="en-US" sz="2000" dirty="0"/>
              <a:t>。</a:t>
            </a:r>
            <a:endParaRPr lang="en-US" altLang="zh-CN" sz="20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30</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67928516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例子</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t>假设有一只剩余期限</a:t>
            </a:r>
            <a:r>
              <a:rPr lang="en-US" altLang="zh-CN" sz="2400" dirty="0"/>
              <a:t>4</a:t>
            </a:r>
            <a:r>
              <a:rPr lang="zh-CN" altLang="zh-CN" sz="2400" dirty="0"/>
              <a:t>年，面值</a:t>
            </a:r>
            <a:r>
              <a:rPr lang="en-US" altLang="zh-CN" sz="2400" dirty="0"/>
              <a:t>100</a:t>
            </a:r>
            <a:r>
              <a:rPr lang="zh-CN" altLang="zh-CN" sz="2400" dirty="0"/>
              <a:t>万元，贷款利率</a:t>
            </a:r>
            <a:r>
              <a:rPr lang="en-US" altLang="zh-CN" sz="2400" dirty="0"/>
              <a:t>5%</a:t>
            </a:r>
            <a:r>
              <a:rPr lang="zh-CN" altLang="zh-CN" sz="2400" dirty="0"/>
              <a:t>，每年等额本息还款的贷款，借款人有权在任意时刻提前偿付该贷款，提前偿付所需的成本费用为固定的</a:t>
            </a:r>
            <a:r>
              <a:rPr lang="en-US" altLang="zh-CN" sz="2400" dirty="0"/>
              <a:t>0.5</a:t>
            </a:r>
            <a:r>
              <a:rPr lang="zh-CN" altLang="zh-CN" sz="2400" dirty="0"/>
              <a:t>万元。现以这笔贷款为基础资产发行了一只“过手型”资产证券化产品，面值同样为</a:t>
            </a:r>
            <a:r>
              <a:rPr lang="en-US" altLang="zh-CN" sz="2400" dirty="0"/>
              <a:t>100</a:t>
            </a:r>
            <a:r>
              <a:rPr lang="zh-CN" altLang="zh-CN" sz="2400" dirty="0"/>
              <a:t>万元。现用</a:t>
            </a:r>
            <a:r>
              <a:rPr lang="en-US" altLang="zh-CN" sz="2400" dirty="0"/>
              <a:t>BDT</a:t>
            </a:r>
            <a:r>
              <a:rPr lang="zh-CN" altLang="zh-CN" sz="2400" dirty="0"/>
              <a:t>模型为该资产证券化产品定价。</a:t>
            </a:r>
          </a:p>
          <a:p>
            <a:pPr>
              <a:buClr>
                <a:srgbClr val="28571F"/>
              </a:buClr>
            </a:pPr>
            <a:r>
              <a:rPr lang="zh-CN" altLang="en-US" sz="2400" dirty="0"/>
              <a:t>假设当前市场上零息债的到期收益率（即期利率）及其波动率期限结构如下表所示。</a:t>
            </a:r>
            <a:endParaRPr lang="en-US" altLang="zh-CN" sz="2400" dirty="0"/>
          </a:p>
          <a:p>
            <a:pPr>
              <a:buClr>
                <a:srgbClr val="28571F"/>
              </a:buClr>
            </a:pPr>
            <a:endParaRPr lang="en-US" altLang="zh-CN" sz="20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31</a:t>
            </a:fld>
            <a:endParaRPr lang="zh-CN" altLang="en-US">
              <a:solidFill>
                <a:srgbClr val="7F7F7F"/>
              </a:solidFill>
              <a:latin typeface="Adobe Jenson Pro Capt" pitchFamily="18" charset="0"/>
            </a:endParaRPr>
          </a:p>
        </p:txBody>
      </p:sp>
      <p:graphicFrame>
        <p:nvGraphicFramePr>
          <p:cNvPr id="2" name="表格 1">
            <a:extLst>
              <a:ext uri="{FF2B5EF4-FFF2-40B4-BE49-F238E27FC236}">
                <a16:creationId xmlns:a16="http://schemas.microsoft.com/office/drawing/2014/main" id="{D424DB25-3553-4563-9892-C1D0E3E6F5C7}"/>
              </a:ext>
            </a:extLst>
          </p:cNvPr>
          <p:cNvGraphicFramePr>
            <a:graphicFrameLocks noGrp="1"/>
          </p:cNvGraphicFramePr>
          <p:nvPr>
            <p:extLst>
              <p:ext uri="{D42A27DB-BD31-4B8C-83A1-F6EECF244321}">
                <p14:modId xmlns:p14="http://schemas.microsoft.com/office/powerpoint/2010/main" val="1076609506"/>
              </p:ext>
            </p:extLst>
          </p:nvPr>
        </p:nvGraphicFramePr>
        <p:xfrm>
          <a:off x="1333499" y="4648200"/>
          <a:ext cx="6477001" cy="1533525"/>
        </p:xfrm>
        <a:graphic>
          <a:graphicData uri="http://schemas.openxmlformats.org/drawingml/2006/table">
            <a:tbl>
              <a:tblPr firstRow="1" firstCol="1" bandRow="1">
                <a:tableStyleId>{21E4AEA4-8DFA-4A89-87EB-49C32662AFE0}</a:tableStyleId>
              </a:tblPr>
              <a:tblGrid>
                <a:gridCol w="2158493">
                  <a:extLst>
                    <a:ext uri="{9D8B030D-6E8A-4147-A177-3AD203B41FA5}">
                      <a16:colId xmlns:a16="http://schemas.microsoft.com/office/drawing/2014/main" val="2302535647"/>
                    </a:ext>
                  </a:extLst>
                </a:gridCol>
                <a:gridCol w="2159254">
                  <a:extLst>
                    <a:ext uri="{9D8B030D-6E8A-4147-A177-3AD203B41FA5}">
                      <a16:colId xmlns:a16="http://schemas.microsoft.com/office/drawing/2014/main" val="393097232"/>
                    </a:ext>
                  </a:extLst>
                </a:gridCol>
                <a:gridCol w="2159254">
                  <a:extLst>
                    <a:ext uri="{9D8B030D-6E8A-4147-A177-3AD203B41FA5}">
                      <a16:colId xmlns:a16="http://schemas.microsoft.com/office/drawing/2014/main" val="280060668"/>
                    </a:ext>
                  </a:extLst>
                </a:gridCol>
              </a:tblGrid>
              <a:tr h="381246">
                <a:tc>
                  <a:txBody>
                    <a:bodyPr/>
                    <a:lstStyle/>
                    <a:p>
                      <a:pPr marL="0" indent="266700" algn="ctr" defTabSz="914400" rtl="0" eaLnBrk="1" latinLnBrk="0" hangingPunct="1">
                        <a:lnSpc>
                          <a:spcPct val="150000"/>
                        </a:lnSpc>
                      </a:pPr>
                      <a:r>
                        <a:rPr lang="zh-CN" altLang="en-US" sz="1400" kern="1200" baseline="0" dirty="0">
                          <a:solidFill>
                            <a:schemeClr val="bg1"/>
                          </a:solidFill>
                          <a:latin typeface="Adobe Jenson Pro" pitchFamily="18" charset="0"/>
                          <a:ea typeface="Adobe 楷体 Std R" pitchFamily="18" charset="-122"/>
                          <a:cs typeface="+mn-cs"/>
                        </a:rPr>
                        <a:t>剩余期限（年）</a:t>
                      </a:r>
                    </a:p>
                  </a:txBody>
                  <a:tcPr marL="68580" marR="68580" marT="0" marB="0" anchor="ctr"/>
                </a:tc>
                <a:tc>
                  <a:txBody>
                    <a:bodyPr/>
                    <a:lstStyle/>
                    <a:p>
                      <a:pPr marL="0" indent="266700" algn="ctr" defTabSz="914400" rtl="0" eaLnBrk="1" latinLnBrk="0" hangingPunct="1">
                        <a:lnSpc>
                          <a:spcPct val="150000"/>
                        </a:lnSpc>
                      </a:pPr>
                      <a:r>
                        <a:rPr lang="zh-CN" altLang="en-US" sz="1400" kern="1200" baseline="0" dirty="0">
                          <a:solidFill>
                            <a:schemeClr val="bg1"/>
                          </a:solidFill>
                          <a:latin typeface="Adobe Jenson Pro" pitchFamily="18" charset="0"/>
                          <a:ea typeface="Adobe 楷体 Std R" pitchFamily="18" charset="-122"/>
                          <a:cs typeface="+mn-cs"/>
                        </a:rPr>
                        <a:t>到期收益率</a:t>
                      </a:r>
                    </a:p>
                  </a:txBody>
                  <a:tcPr marL="68580" marR="68580" marT="0" marB="0" anchor="ctr"/>
                </a:tc>
                <a:tc>
                  <a:txBody>
                    <a:bodyPr/>
                    <a:lstStyle/>
                    <a:p>
                      <a:pPr marL="0" indent="266700" algn="ctr" defTabSz="914400" rtl="0" eaLnBrk="1" latinLnBrk="0" hangingPunct="1">
                        <a:lnSpc>
                          <a:spcPct val="150000"/>
                        </a:lnSpc>
                      </a:pPr>
                      <a:r>
                        <a:rPr lang="zh-CN" altLang="en-US" sz="1400" kern="1200" baseline="0" dirty="0">
                          <a:solidFill>
                            <a:schemeClr val="bg1"/>
                          </a:solidFill>
                          <a:latin typeface="Adobe Jenson Pro" pitchFamily="18" charset="0"/>
                          <a:ea typeface="Adobe 楷体 Std R" pitchFamily="18" charset="-122"/>
                          <a:cs typeface="+mn-cs"/>
                        </a:rPr>
                        <a:t>波动率</a:t>
                      </a:r>
                    </a:p>
                  </a:txBody>
                  <a:tcPr marL="68580" marR="68580" marT="0" marB="0" anchor="ctr"/>
                </a:tc>
                <a:extLst>
                  <a:ext uri="{0D108BD9-81ED-4DB2-BD59-A6C34878D82A}">
                    <a16:rowId xmlns:a16="http://schemas.microsoft.com/office/drawing/2014/main" val="1408900873"/>
                  </a:ext>
                </a:extLst>
              </a:tr>
              <a:tr h="384093">
                <a:tc>
                  <a:txBody>
                    <a:bodyPr/>
                    <a:lstStyle/>
                    <a:p>
                      <a:pPr marL="0" indent="266700" algn="ctr" defTabSz="914400" rtl="0" eaLnBrk="1" latinLnBrk="0" hangingPunct="1">
                        <a:lnSpc>
                          <a:spcPct val="150000"/>
                        </a:lnSpc>
                      </a:pPr>
                      <a:r>
                        <a:rPr lang="en-US" sz="1400" kern="1200" baseline="0" dirty="0">
                          <a:solidFill>
                            <a:schemeClr val="bg1"/>
                          </a:solidFill>
                          <a:latin typeface="Adobe Jenson Pro" pitchFamily="18" charset="0"/>
                          <a:ea typeface="Adobe 楷体 Std R" pitchFamily="18" charset="-122"/>
                          <a:cs typeface="+mn-cs"/>
                        </a:rPr>
                        <a:t>1</a:t>
                      </a:r>
                      <a:endParaRPr lang="zh-CN" altLang="en-US" sz="1400" kern="1200" baseline="0" dirty="0">
                        <a:solidFill>
                          <a:schemeClr val="bg1"/>
                        </a:solidFill>
                        <a:latin typeface="Adobe Jenson Pro" pitchFamily="18" charset="0"/>
                        <a:ea typeface="Adobe 楷体 Std R" pitchFamily="18" charset="-122"/>
                        <a:cs typeface="+mn-cs"/>
                      </a:endParaRPr>
                    </a:p>
                  </a:txBody>
                  <a:tcPr marL="68580" marR="68580" marT="0" marB="0" anchor="ctr"/>
                </a:tc>
                <a:tc>
                  <a:txBody>
                    <a:bodyPr/>
                    <a:lstStyle/>
                    <a:p>
                      <a:pPr marL="0" indent="266700" algn="ctr" defTabSz="914400" rtl="0" eaLnBrk="1" latinLnBrk="0" hangingPunct="1">
                        <a:lnSpc>
                          <a:spcPct val="150000"/>
                        </a:lnSpc>
                      </a:pPr>
                      <a:r>
                        <a:rPr lang="en-US" sz="1400" kern="1200" baseline="0" dirty="0">
                          <a:solidFill>
                            <a:srgbClr val="262626"/>
                          </a:solidFill>
                          <a:latin typeface="Adobe Jenson Pro" pitchFamily="18" charset="0"/>
                          <a:ea typeface="Adobe 楷体 Std R" pitchFamily="18" charset="-122"/>
                          <a:cs typeface="+mn-cs"/>
                        </a:rPr>
                        <a:t>10%</a:t>
                      </a:r>
                      <a:endParaRPr lang="zh-CN" altLang="en-US" sz="1400" kern="1200" baseline="0" dirty="0">
                        <a:solidFill>
                          <a:srgbClr val="262626"/>
                        </a:solidFill>
                        <a:latin typeface="Adobe Jenson Pro" pitchFamily="18" charset="0"/>
                        <a:ea typeface="Adobe 楷体 Std R" pitchFamily="18" charset="-122"/>
                        <a:cs typeface="+mn-cs"/>
                      </a:endParaRPr>
                    </a:p>
                  </a:txBody>
                  <a:tcPr marL="68580" marR="68580" marT="0" marB="0" anchor="ctr"/>
                </a:tc>
                <a:tc>
                  <a:txBody>
                    <a:bodyPr/>
                    <a:lstStyle/>
                    <a:p>
                      <a:pPr marL="0" indent="266700" algn="ctr" defTabSz="914400" rtl="0" eaLnBrk="1" latinLnBrk="0" hangingPunct="1">
                        <a:lnSpc>
                          <a:spcPct val="150000"/>
                        </a:lnSpc>
                      </a:pPr>
                      <a:r>
                        <a:rPr lang="en-US" sz="1400" kern="1200" baseline="0" dirty="0">
                          <a:solidFill>
                            <a:srgbClr val="262626"/>
                          </a:solidFill>
                          <a:latin typeface="Adobe Jenson Pro" pitchFamily="18" charset="0"/>
                          <a:ea typeface="Adobe 楷体 Std R" pitchFamily="18" charset="-122"/>
                          <a:cs typeface="+mn-cs"/>
                        </a:rPr>
                        <a:t> </a:t>
                      </a:r>
                      <a:endParaRPr lang="zh-CN" altLang="en-US" sz="1400" kern="1200" baseline="0" dirty="0">
                        <a:solidFill>
                          <a:srgbClr val="262626"/>
                        </a:solidFill>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108135255"/>
                  </a:ext>
                </a:extLst>
              </a:tr>
              <a:tr h="384093">
                <a:tc>
                  <a:txBody>
                    <a:bodyPr/>
                    <a:lstStyle/>
                    <a:p>
                      <a:pPr marL="0" indent="266700" algn="ctr" defTabSz="914400" rtl="0" eaLnBrk="1" latinLnBrk="0" hangingPunct="1">
                        <a:lnSpc>
                          <a:spcPct val="150000"/>
                        </a:lnSpc>
                      </a:pPr>
                      <a:r>
                        <a:rPr lang="en-US" sz="1400" kern="1200" baseline="0" dirty="0">
                          <a:solidFill>
                            <a:schemeClr val="bg1"/>
                          </a:solidFill>
                          <a:latin typeface="Adobe Jenson Pro" pitchFamily="18" charset="0"/>
                          <a:ea typeface="Adobe 楷体 Std R" pitchFamily="18" charset="-122"/>
                          <a:cs typeface="+mn-cs"/>
                        </a:rPr>
                        <a:t>2</a:t>
                      </a:r>
                      <a:endParaRPr lang="zh-CN" altLang="en-US" sz="1400" kern="1200" baseline="0" dirty="0">
                        <a:solidFill>
                          <a:schemeClr val="bg1"/>
                        </a:solidFill>
                        <a:latin typeface="Adobe Jenson Pro" pitchFamily="18" charset="0"/>
                        <a:ea typeface="Adobe 楷体 Std R" pitchFamily="18" charset="-122"/>
                        <a:cs typeface="+mn-cs"/>
                      </a:endParaRPr>
                    </a:p>
                  </a:txBody>
                  <a:tcPr marL="68580" marR="68580" marT="0" marB="0" anchor="ctr"/>
                </a:tc>
                <a:tc>
                  <a:txBody>
                    <a:bodyPr/>
                    <a:lstStyle/>
                    <a:p>
                      <a:pPr marL="0" indent="266700" algn="ctr" defTabSz="914400" rtl="0" eaLnBrk="1" latinLnBrk="0" hangingPunct="1">
                        <a:lnSpc>
                          <a:spcPct val="150000"/>
                        </a:lnSpc>
                      </a:pPr>
                      <a:r>
                        <a:rPr lang="en-US" sz="1400" kern="1200" baseline="0">
                          <a:solidFill>
                            <a:srgbClr val="262626"/>
                          </a:solidFill>
                          <a:latin typeface="Adobe Jenson Pro" pitchFamily="18" charset="0"/>
                          <a:ea typeface="Adobe 楷体 Std R" pitchFamily="18" charset="-122"/>
                          <a:cs typeface="+mn-cs"/>
                        </a:rPr>
                        <a:t>11%</a:t>
                      </a:r>
                      <a:endParaRPr lang="zh-CN" altLang="en-US" sz="1400" kern="1200" baseline="0">
                        <a:solidFill>
                          <a:srgbClr val="262626"/>
                        </a:solidFill>
                        <a:latin typeface="Adobe Jenson Pro" pitchFamily="18" charset="0"/>
                        <a:ea typeface="Adobe 楷体 Std R" pitchFamily="18" charset="-122"/>
                        <a:cs typeface="+mn-cs"/>
                      </a:endParaRPr>
                    </a:p>
                  </a:txBody>
                  <a:tcPr marL="68580" marR="68580" marT="0" marB="0" anchor="ctr"/>
                </a:tc>
                <a:tc>
                  <a:txBody>
                    <a:bodyPr/>
                    <a:lstStyle/>
                    <a:p>
                      <a:pPr marL="0" indent="266700" algn="ctr" defTabSz="914400" rtl="0" eaLnBrk="1" latinLnBrk="0" hangingPunct="1">
                        <a:lnSpc>
                          <a:spcPct val="150000"/>
                        </a:lnSpc>
                      </a:pPr>
                      <a:r>
                        <a:rPr lang="en-US" sz="1400" kern="1200" baseline="0">
                          <a:solidFill>
                            <a:srgbClr val="262626"/>
                          </a:solidFill>
                          <a:latin typeface="Adobe Jenson Pro" pitchFamily="18" charset="0"/>
                          <a:ea typeface="Adobe 楷体 Std R" pitchFamily="18" charset="-122"/>
                          <a:cs typeface="+mn-cs"/>
                        </a:rPr>
                        <a:t>19%</a:t>
                      </a:r>
                      <a:endParaRPr lang="zh-CN" altLang="en-US" sz="1400" kern="1200" baseline="0">
                        <a:solidFill>
                          <a:srgbClr val="262626"/>
                        </a:solidFill>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1670932069"/>
                  </a:ext>
                </a:extLst>
              </a:tr>
              <a:tr h="384093">
                <a:tc>
                  <a:txBody>
                    <a:bodyPr/>
                    <a:lstStyle/>
                    <a:p>
                      <a:pPr marL="0" indent="266700" algn="ctr" defTabSz="914400" rtl="0" eaLnBrk="1" latinLnBrk="0" hangingPunct="1">
                        <a:lnSpc>
                          <a:spcPct val="150000"/>
                        </a:lnSpc>
                      </a:pPr>
                      <a:r>
                        <a:rPr lang="en-US" sz="1400" kern="1200" baseline="0" dirty="0">
                          <a:solidFill>
                            <a:schemeClr val="bg1"/>
                          </a:solidFill>
                          <a:latin typeface="Adobe Jenson Pro" pitchFamily="18" charset="0"/>
                          <a:ea typeface="Adobe 楷体 Std R" pitchFamily="18" charset="-122"/>
                          <a:cs typeface="+mn-cs"/>
                        </a:rPr>
                        <a:t>3</a:t>
                      </a:r>
                      <a:endParaRPr lang="zh-CN" altLang="en-US" sz="1400" kern="1200" baseline="0" dirty="0">
                        <a:solidFill>
                          <a:schemeClr val="bg1"/>
                        </a:solidFill>
                        <a:latin typeface="Adobe Jenson Pro" pitchFamily="18" charset="0"/>
                        <a:ea typeface="Adobe 楷体 Std R" pitchFamily="18" charset="-122"/>
                        <a:cs typeface="+mn-cs"/>
                      </a:endParaRPr>
                    </a:p>
                  </a:txBody>
                  <a:tcPr marL="68580" marR="68580" marT="0" marB="0" anchor="ctr"/>
                </a:tc>
                <a:tc>
                  <a:txBody>
                    <a:bodyPr/>
                    <a:lstStyle/>
                    <a:p>
                      <a:pPr marL="0" indent="266700" algn="ctr" defTabSz="914400" rtl="0" eaLnBrk="1" latinLnBrk="0" hangingPunct="1">
                        <a:lnSpc>
                          <a:spcPct val="150000"/>
                        </a:lnSpc>
                      </a:pPr>
                      <a:r>
                        <a:rPr lang="en-US" sz="1400" kern="1200" baseline="0">
                          <a:solidFill>
                            <a:srgbClr val="262626"/>
                          </a:solidFill>
                          <a:latin typeface="Adobe Jenson Pro" pitchFamily="18" charset="0"/>
                          <a:ea typeface="Adobe 楷体 Std R" pitchFamily="18" charset="-122"/>
                          <a:cs typeface="+mn-cs"/>
                        </a:rPr>
                        <a:t>12%</a:t>
                      </a:r>
                      <a:endParaRPr lang="zh-CN" altLang="en-US" sz="1400" kern="1200" baseline="0">
                        <a:solidFill>
                          <a:srgbClr val="262626"/>
                        </a:solidFill>
                        <a:latin typeface="Adobe Jenson Pro" pitchFamily="18" charset="0"/>
                        <a:ea typeface="Adobe 楷体 Std R" pitchFamily="18" charset="-122"/>
                        <a:cs typeface="+mn-cs"/>
                      </a:endParaRPr>
                    </a:p>
                  </a:txBody>
                  <a:tcPr marL="68580" marR="68580" marT="0" marB="0" anchor="ctr"/>
                </a:tc>
                <a:tc>
                  <a:txBody>
                    <a:bodyPr/>
                    <a:lstStyle/>
                    <a:p>
                      <a:pPr marL="0" indent="266700" algn="ctr" defTabSz="914400" rtl="0" eaLnBrk="1" latinLnBrk="0" hangingPunct="1">
                        <a:lnSpc>
                          <a:spcPct val="150000"/>
                        </a:lnSpc>
                      </a:pPr>
                      <a:r>
                        <a:rPr lang="en-US" sz="1400" kern="1200" baseline="0" dirty="0">
                          <a:solidFill>
                            <a:srgbClr val="262626"/>
                          </a:solidFill>
                          <a:latin typeface="Adobe Jenson Pro" pitchFamily="18" charset="0"/>
                          <a:ea typeface="Adobe 楷体 Std R" pitchFamily="18" charset="-122"/>
                          <a:cs typeface="+mn-cs"/>
                        </a:rPr>
                        <a:t>18%</a:t>
                      </a:r>
                      <a:endParaRPr lang="zh-CN" altLang="en-US" sz="1400" kern="1200" baseline="0" dirty="0">
                        <a:solidFill>
                          <a:srgbClr val="262626"/>
                        </a:solidFill>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3537033843"/>
                  </a:ext>
                </a:extLst>
              </a:tr>
            </a:tbl>
          </a:graphicData>
        </a:graphic>
      </p:graphicFrame>
    </p:spTree>
    <p:extLst>
      <p:ext uri="{BB962C8B-B14F-4D97-AF65-F5344CB8AC3E}">
        <p14:creationId xmlns:p14="http://schemas.microsoft.com/office/powerpoint/2010/main" val="48620809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第一步</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运用</a:t>
            </a:r>
            <a:r>
              <a:rPr lang="en-US" altLang="zh-CN" sz="2400" dirty="0"/>
              <a:t>BDT</a:t>
            </a:r>
            <a:r>
              <a:rPr lang="zh-CN" altLang="en-US" sz="2400" dirty="0"/>
              <a:t>模型构建一个</a:t>
            </a:r>
            <a:r>
              <a:rPr lang="en-US" altLang="zh-CN" sz="2400" dirty="0"/>
              <a:t>4</a:t>
            </a:r>
            <a:r>
              <a:rPr lang="zh-CN" altLang="en-US" sz="2400" dirty="0"/>
              <a:t>期的</a:t>
            </a:r>
            <a:r>
              <a:rPr lang="en-US" altLang="zh-CN" sz="2400" dirty="0"/>
              <a:t>BDT</a:t>
            </a:r>
            <a:r>
              <a:rPr lang="zh-CN" altLang="en-US" sz="2400" dirty="0"/>
              <a:t>二叉树</a:t>
            </a:r>
            <a:endParaRPr lang="en-US" altLang="zh-CN" sz="2400" dirty="0"/>
          </a:p>
          <a:p>
            <a:pPr>
              <a:buClr>
                <a:srgbClr val="28571F"/>
              </a:buClr>
            </a:pPr>
            <a:endParaRPr lang="en-US" altLang="zh-CN" sz="20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32</a:t>
            </a:fld>
            <a:endParaRPr lang="zh-CN" altLang="en-US">
              <a:solidFill>
                <a:srgbClr val="7F7F7F"/>
              </a:solidFill>
              <a:latin typeface="Adobe Jenson Pro Capt" pitchFamily="18" charset="0"/>
            </a:endParaRPr>
          </a:p>
        </p:txBody>
      </p:sp>
      <p:pic>
        <p:nvPicPr>
          <p:cNvPr id="5" name="图片 4">
            <a:extLst>
              <a:ext uri="{FF2B5EF4-FFF2-40B4-BE49-F238E27FC236}">
                <a16:creationId xmlns:a16="http://schemas.microsoft.com/office/drawing/2014/main" id="{96673907-0CED-46E9-BF9B-0B8D98D0EF31}"/>
              </a:ext>
            </a:extLst>
          </p:cNvPr>
          <p:cNvPicPr>
            <a:picLocks noChangeAspect="1"/>
          </p:cNvPicPr>
          <p:nvPr/>
        </p:nvPicPr>
        <p:blipFill>
          <a:blip r:embed="rId2"/>
          <a:stretch>
            <a:fillRect/>
          </a:stretch>
        </p:blipFill>
        <p:spPr>
          <a:xfrm>
            <a:off x="2235200" y="1980016"/>
            <a:ext cx="4673600" cy="2897967"/>
          </a:xfrm>
          <a:prstGeom prst="rect">
            <a:avLst/>
          </a:prstGeom>
        </p:spPr>
      </p:pic>
    </p:spTree>
    <p:extLst>
      <p:ext uri="{BB962C8B-B14F-4D97-AF65-F5344CB8AC3E}">
        <p14:creationId xmlns:p14="http://schemas.microsoft.com/office/powerpoint/2010/main" val="35329226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第二步</a:t>
            </a:r>
          </a:p>
        </p:txBody>
      </p:sp>
      <mc:AlternateContent xmlns:mc="http://schemas.openxmlformats.org/markup-compatibility/2006" xmlns:a14="http://schemas.microsoft.com/office/drawing/2010/main">
        <mc:Choice Requires="a14">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根据贷款信息，计算每个时刻新的计划偿付现金流</a:t>
                </a:r>
                <a14:m>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oMath>
                </a14:m>
                <a:r>
                  <a:rPr lang="zh-CN" altLang="en-US" sz="2400" dirty="0"/>
                  <a:t>（如下图各节点第一行数字所示）</a:t>
                </a:r>
                <a:endParaRPr lang="en-US" altLang="zh-CN" sz="2400" dirty="0"/>
              </a:p>
              <a:p>
                <a:pPr>
                  <a:buClr>
                    <a:srgbClr val="28571F"/>
                  </a:buClr>
                </a:pPr>
                <a:r>
                  <a:rPr lang="zh-CN" altLang="en-US" sz="2400" dirty="0"/>
                  <a:t>并计算每个时刻支付完计划现金流之后的计划本金金额</a:t>
                </a:r>
                <a14:m>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𝑀</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oMath>
                </a14:m>
                <a:r>
                  <a:rPr lang="zh-CN" altLang="en-US" sz="2400" dirty="0"/>
                  <a:t>（如左下图各节点第三行数字所示）</a:t>
                </a:r>
                <a:endParaRPr lang="en-US" altLang="zh-CN" sz="2000" dirty="0"/>
              </a:p>
            </p:txBody>
          </p:sp>
        </mc:Choice>
        <mc:Fallback xmlns="">
          <p:sp>
            <p:nvSpPr>
              <p:cNvPr id="53251" name="文本占位符 2">
                <a:extLst>
                  <a:ext uri="{FF2B5EF4-FFF2-40B4-BE49-F238E27FC236}">
                    <a16:creationId xmlns:a16="http://schemas.microsoft.com/office/drawing/2014/main" id="{B6EB2020-A49C-41B9-B21A-61C72985AE3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941"/>
                </a:stretch>
              </a:blipFill>
            </p:spPr>
            <p:txBody>
              <a:bodyPr/>
              <a:lstStyle/>
              <a:p>
                <a:r>
                  <a:rPr lang="zh-CN" altLang="en-US">
                    <a:noFill/>
                  </a:rPr>
                  <a:t> </a:t>
                </a:r>
              </a:p>
            </p:txBody>
          </p:sp>
        </mc:Fallback>
      </mc:AlternateContent>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33</a:t>
            </a:fld>
            <a:endParaRPr lang="zh-CN" altLang="en-US">
              <a:solidFill>
                <a:srgbClr val="7F7F7F"/>
              </a:solidFill>
              <a:latin typeface="Adobe Jenson Pro Capt" pitchFamily="18" charset="0"/>
            </a:endParaRPr>
          </a:p>
        </p:txBody>
      </p:sp>
      <p:pic>
        <p:nvPicPr>
          <p:cNvPr id="3" name="图片 2">
            <a:extLst>
              <a:ext uri="{FF2B5EF4-FFF2-40B4-BE49-F238E27FC236}">
                <a16:creationId xmlns:a16="http://schemas.microsoft.com/office/drawing/2014/main" id="{D9E2378E-D1F6-477A-AACC-B2B60A45F97B}"/>
              </a:ext>
            </a:extLst>
          </p:cNvPr>
          <p:cNvPicPr>
            <a:picLocks noChangeAspect="1"/>
          </p:cNvPicPr>
          <p:nvPr/>
        </p:nvPicPr>
        <p:blipFill>
          <a:blip r:embed="rId3"/>
          <a:stretch>
            <a:fillRect/>
          </a:stretch>
        </p:blipFill>
        <p:spPr>
          <a:xfrm>
            <a:off x="685800" y="3275356"/>
            <a:ext cx="3671888" cy="2439644"/>
          </a:xfrm>
          <a:prstGeom prst="rect">
            <a:avLst/>
          </a:prstGeom>
        </p:spPr>
      </p:pic>
      <p:pic>
        <p:nvPicPr>
          <p:cNvPr id="6" name="图片 5">
            <a:extLst>
              <a:ext uri="{FF2B5EF4-FFF2-40B4-BE49-F238E27FC236}">
                <a16:creationId xmlns:a16="http://schemas.microsoft.com/office/drawing/2014/main" id="{90B6076E-9080-43D4-A421-FCEADFB83883}"/>
              </a:ext>
            </a:extLst>
          </p:cNvPr>
          <p:cNvPicPr>
            <a:picLocks noChangeAspect="1"/>
          </p:cNvPicPr>
          <p:nvPr/>
        </p:nvPicPr>
        <p:blipFill>
          <a:blip r:embed="rId4"/>
          <a:stretch>
            <a:fillRect/>
          </a:stretch>
        </p:blipFill>
        <p:spPr>
          <a:xfrm>
            <a:off x="4760527" y="3328812"/>
            <a:ext cx="3514726" cy="2386188"/>
          </a:xfrm>
          <a:prstGeom prst="rect">
            <a:avLst/>
          </a:prstGeom>
        </p:spPr>
      </p:pic>
      <p:sp>
        <p:nvSpPr>
          <p:cNvPr id="7" name="文本框 6">
            <a:extLst>
              <a:ext uri="{FF2B5EF4-FFF2-40B4-BE49-F238E27FC236}">
                <a16:creationId xmlns:a16="http://schemas.microsoft.com/office/drawing/2014/main" id="{205644ED-D526-4321-8B2F-DA96E0768FB0}"/>
              </a:ext>
            </a:extLst>
          </p:cNvPr>
          <p:cNvSpPr txBox="1"/>
          <p:nvPr/>
        </p:nvSpPr>
        <p:spPr>
          <a:xfrm>
            <a:off x="1295400" y="5879068"/>
            <a:ext cx="2860676" cy="369332"/>
          </a:xfrm>
          <a:prstGeom prst="rect">
            <a:avLst/>
          </a:prstGeom>
          <a:noFill/>
        </p:spPr>
        <p:txBody>
          <a:bodyPr wrap="square" rtlCol="0">
            <a:spAutoFit/>
          </a:bodyPr>
          <a:lstStyle/>
          <a:p>
            <a:r>
              <a:rPr lang="en-US" altLang="zh-CN" dirty="0">
                <a:solidFill>
                  <a:srgbClr val="262626"/>
                </a:solidFill>
                <a:latin typeface="Adobe Jenson Pro" pitchFamily="18" charset="0"/>
                <a:ea typeface="Adobe 楷体 Std R" pitchFamily="18" charset="-122"/>
              </a:rPr>
              <a:t>BDT</a:t>
            </a:r>
            <a:r>
              <a:rPr lang="zh-CN" altLang="en-US" dirty="0">
                <a:solidFill>
                  <a:srgbClr val="262626"/>
                </a:solidFill>
                <a:latin typeface="Adobe Jenson Pro" pitchFamily="18" charset="0"/>
                <a:ea typeface="Adobe 楷体 Std R" pitchFamily="18" charset="-122"/>
              </a:rPr>
              <a:t>模型下的基础贷款树图</a:t>
            </a:r>
          </a:p>
        </p:txBody>
      </p:sp>
      <p:sp>
        <p:nvSpPr>
          <p:cNvPr id="11" name="文本框 10">
            <a:extLst>
              <a:ext uri="{FF2B5EF4-FFF2-40B4-BE49-F238E27FC236}">
                <a16:creationId xmlns:a16="http://schemas.microsoft.com/office/drawing/2014/main" id="{8C444D78-2161-42CA-9462-A87207D472BA}"/>
              </a:ext>
            </a:extLst>
          </p:cNvPr>
          <p:cNvSpPr txBox="1"/>
          <p:nvPr/>
        </p:nvSpPr>
        <p:spPr>
          <a:xfrm>
            <a:off x="5029200" y="5879068"/>
            <a:ext cx="3307057" cy="369332"/>
          </a:xfrm>
          <a:prstGeom prst="rect">
            <a:avLst/>
          </a:prstGeom>
          <a:noFill/>
        </p:spPr>
        <p:txBody>
          <a:bodyPr wrap="square" rtlCol="0">
            <a:spAutoFit/>
          </a:bodyPr>
          <a:lstStyle/>
          <a:p>
            <a:r>
              <a:rPr lang="en-US" altLang="zh-CN" dirty="0">
                <a:solidFill>
                  <a:srgbClr val="262626"/>
                </a:solidFill>
                <a:latin typeface="Adobe Jenson Pro" pitchFamily="18" charset="0"/>
                <a:ea typeface="Adobe 楷体 Std R" pitchFamily="18" charset="-122"/>
              </a:rPr>
              <a:t>BDT</a:t>
            </a:r>
            <a:r>
              <a:rPr lang="zh-CN" altLang="en-US" dirty="0">
                <a:solidFill>
                  <a:srgbClr val="262626"/>
                </a:solidFill>
                <a:latin typeface="Adobe Jenson Pro" pitchFamily="18" charset="0"/>
                <a:ea typeface="Adobe 楷体 Std R" pitchFamily="18" charset="-122"/>
              </a:rPr>
              <a:t>模型下的资产支持证券树图</a:t>
            </a:r>
          </a:p>
        </p:txBody>
      </p:sp>
    </p:spTree>
    <p:extLst>
      <p:ext uri="{BB962C8B-B14F-4D97-AF65-F5344CB8AC3E}">
        <p14:creationId xmlns:p14="http://schemas.microsoft.com/office/powerpoint/2010/main" val="88557686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第三步</a:t>
            </a:r>
          </a:p>
        </p:txBody>
      </p:sp>
      <mc:AlternateContent xmlns:mc="http://schemas.openxmlformats.org/markup-compatibility/2006" xmlns:a14="http://schemas.microsoft.com/office/drawing/2010/main">
        <mc:Choice Requires="a14">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t>计算考虑提前偿付情形下</a:t>
                </a:r>
                <a:r>
                  <a:rPr lang="zh-CN" altLang="en-US" sz="2400" dirty="0"/>
                  <a:t>各节点</a:t>
                </a:r>
                <a:r>
                  <a:rPr lang="zh-CN" altLang="zh-CN" sz="2400" dirty="0"/>
                  <a:t>的基础贷款价值</a:t>
                </a:r>
                <a14:m>
                  <m:oMath xmlns:m="http://schemas.openxmlformats.org/officeDocument/2006/math">
                    <m:sSub>
                      <m:sSubPr>
                        <m:ctrlPr>
                          <a:rPr lang="zh-CN" altLang="zh-CN" sz="2400" i="1">
                            <a:latin typeface="Cambria Math" panose="02040503050406030204" pitchFamily="18" charset="0"/>
                          </a:rPr>
                        </m:ctrlPr>
                      </m:sSubPr>
                      <m:e>
                        <m:r>
                          <a:rPr lang="en-US" altLang="zh-CN" sz="2400">
                            <a:latin typeface="Cambria Math" panose="02040503050406030204" pitchFamily="18" charset="0"/>
                          </a:rPr>
                          <m:t>𝑉</m:t>
                        </m:r>
                      </m:e>
                      <m:sub>
                        <m:r>
                          <a:rPr lang="en-US" altLang="zh-CN" sz="2400">
                            <a:latin typeface="Cambria Math" panose="02040503050406030204" pitchFamily="18" charset="0"/>
                          </a:rPr>
                          <m:t>𝑡</m:t>
                        </m:r>
                        <m:r>
                          <a:rPr lang="en-US" altLang="zh-CN" sz="2400">
                            <a:latin typeface="Cambria Math" panose="02040503050406030204" pitchFamily="18" charset="0"/>
                          </a:rPr>
                          <m:t>,</m:t>
                        </m:r>
                        <m:r>
                          <a:rPr lang="en-US" altLang="zh-CN" sz="2400">
                            <a:latin typeface="Cambria Math" panose="02040503050406030204" pitchFamily="18" charset="0"/>
                          </a:rPr>
                          <m:t>𝑗</m:t>
                        </m:r>
                      </m:sub>
                    </m:sSub>
                  </m:oMath>
                </a14:m>
                <a:endParaRPr lang="en-US" altLang="zh-CN" sz="2400" dirty="0"/>
              </a:p>
              <a:p>
                <a:pPr>
                  <a:buClr>
                    <a:srgbClr val="28571F"/>
                  </a:buClr>
                </a:pPr>
                <a:r>
                  <a:rPr lang="zh-CN" altLang="en-US" sz="2400" dirty="0"/>
                  <a:t>最后一期所有节点的贷款价值都为</a:t>
                </a:r>
                <a:r>
                  <a:rPr lang="en-US" altLang="zh-CN" sz="2400" dirty="0"/>
                  <a:t>0</a:t>
                </a:r>
                <a:r>
                  <a:rPr lang="zh-CN" altLang="en-US" sz="2400" dirty="0"/>
                  <a:t>，前面各期的贷款价值满足：</a:t>
                </a:r>
                <a:endParaRPr lang="en-US" altLang="zh-CN" sz="2400" dirty="0"/>
              </a:p>
              <a:p>
                <a:pPr marL="0" indent="0">
                  <a:lnSpc>
                    <a:spcPct val="12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400" i="1" kern="100" smtClea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𝑗</m:t>
                          </m:r>
                        </m:sub>
                      </m:sSub>
                      <m:r>
                        <a:rPr lang="zh-CN"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eqArrPr>
                            <m:e>
                              <m:sSubSup>
                                <m:sSub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sup>
                              </m:sSubSup>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acc>
                                    <m:accPr>
                                      <m:chr m:val="̃"/>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𝔼</m:t>
                                      </m:r>
                                    </m:e>
                                  </m:acc>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r>
                                <m:rPr>
                                  <m:nor/>
                                </m:rPr>
                                <a:rPr lang="en-US" altLang="zh-CN" sz="1400" kern="100">
                                  <a:effectLst/>
                                  <a:latin typeface="微软雅黑" panose="020B0503020204020204" pitchFamily="34" charset="-122"/>
                                  <a:ea typeface="宋体" panose="02010600030101010101" pitchFamily="2" charset="-122"/>
                                  <a:cs typeface="微软雅黑" panose="020B0503020204020204" pitchFamily="34" charset="-122"/>
                                </a:rPr>
                                <m:t>   </m:t>
                              </m:r>
                              <m:r>
                                <a:rPr lang="zh-CN" altLang="zh-CN" sz="1400" i="1" kern="100">
                                  <a:effectLst/>
                                  <a:latin typeface="Cambria Math" panose="02040503050406030204" pitchFamily="18" charset="0"/>
                                  <a:ea typeface="宋体" panose="02010600030101010101" pitchFamily="2" charset="-122"/>
                                  <a:cs typeface="Times New Roman" panose="02020603050405020304" pitchFamily="18" charset="0"/>
                                </a:rPr>
                                <m:t>若</m:t>
                              </m:r>
                              <m:r>
                                <m:rPr>
                                  <m:nor/>
                                </m:rPr>
                                <a:rPr lang="zh-CN" altLang="zh-CN" sz="1400" kern="100">
                                  <a:effectLst/>
                                  <a:latin typeface="Calibri" panose="020F0502020204030204" pitchFamily="34" charset="0"/>
                                  <a:ea typeface="微软雅黑" panose="020B0503020204020204" pitchFamily="34" charset="-122"/>
                                  <a:cs typeface="微软雅黑" panose="020B0503020204020204" pitchFamily="34" charset="-122"/>
                                </a:rPr>
                                <m:t>    </m:t>
                              </m:r>
                              <m:sSubSup>
                                <m:sSub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sup>
                              </m:sSubSup>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acc>
                                    <m:accPr>
                                      <m:chr m:val="̃"/>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𝔼</m:t>
                                      </m:r>
                                    </m:e>
                                  </m:acc>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r>
                                <m:rPr>
                                  <m:nor/>
                                </m:rPr>
                                <a:rPr lang="zh-CN" altLang="zh-CN" sz="1400" kern="100">
                                  <a:effectLst/>
                                  <a:latin typeface="Calibri" panose="020F0502020204030204" pitchFamily="34" charset="0"/>
                                  <a:ea typeface="微软雅黑" panose="020B0503020204020204" pitchFamily="34" charset="-122"/>
                                  <a:cs typeface="微软雅黑" panose="020B0503020204020204" pitchFamily="34" charset="-122"/>
                                </a:rPr>
                                <m:t> </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𝑀</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𝑥</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e>
                            <m:e>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𝑀</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m:rPr>
                                  <m:nor/>
                                </m:rPr>
                                <a:rPr lang="zh-CN" altLang="zh-CN" sz="1400" kern="100">
                                  <a:effectLst/>
                                  <a:latin typeface="Calibri" panose="020F0502020204030204" pitchFamily="34" charset="0"/>
                                  <a:ea typeface="微软雅黑" panose="020B0503020204020204" pitchFamily="34" charset="-122"/>
                                  <a:cs typeface="微软雅黑" panose="020B0503020204020204" pitchFamily="34" charset="-122"/>
                                </a:rPr>
                                <m:t>                    </m:t>
                              </m:r>
                              <m:r>
                                <m:rPr>
                                  <m:nor/>
                                </m:rPr>
                                <a:rPr lang="zh-CN" altLang="zh-CN" sz="1400" kern="100">
                                  <a:effectLst/>
                                  <a:latin typeface="Calibri" panose="020F0502020204030204" pitchFamily="34" charset="0"/>
                                  <a:ea typeface="Cambria Math" panose="02040503050406030204" pitchFamily="18" charset="0"/>
                                  <a:cs typeface="微软雅黑" panose="020B0503020204020204" pitchFamily="34" charset="-122"/>
                                </a:rPr>
                                <m:t> </m:t>
                              </m:r>
                              <m:r>
                                <m:rPr>
                                  <m:nor/>
                                </m:rPr>
                                <a:rPr lang="en-US" altLang="zh-CN" sz="1400" kern="100">
                                  <a:effectLst/>
                                  <a:latin typeface="Calibri" panose="020F0502020204030204" pitchFamily="34" charset="0"/>
                                  <a:ea typeface="Cambria Math" panose="02040503050406030204" pitchFamily="18" charset="0"/>
                                  <a:cs typeface="微软雅黑" panose="020B0503020204020204" pitchFamily="34" charset="-122"/>
                                </a:rPr>
                                <m:t>                                         </m:t>
                              </m:r>
                              <m:r>
                                <a:rPr lang="zh-CN" altLang="zh-CN" sz="1400" i="1" kern="100">
                                  <a:effectLst/>
                                  <a:latin typeface="Cambria Math" panose="02040503050406030204" pitchFamily="18" charset="0"/>
                                  <a:ea typeface="宋体" panose="02010600030101010101" pitchFamily="2" charset="-122"/>
                                  <a:cs typeface="Times New Roman" panose="02020603050405020304" pitchFamily="18" charset="0"/>
                                </a:rPr>
                                <m:t>若</m:t>
                              </m:r>
                              <m:r>
                                <m:rPr>
                                  <m:nor/>
                                </m:rPr>
                                <a:rPr lang="zh-CN" altLang="zh-CN" sz="1400" kern="100">
                                  <a:effectLst/>
                                  <a:latin typeface="Calibri" panose="020F0502020204030204" pitchFamily="34" charset="0"/>
                                  <a:ea typeface="微软雅黑" panose="020B0503020204020204" pitchFamily="34" charset="-122"/>
                                  <a:cs typeface="微软雅黑" panose="020B0503020204020204" pitchFamily="34" charset="-122"/>
                                </a:rPr>
                                <m:t>      </m:t>
                              </m:r>
                              <m:sSubSup>
                                <m:sSub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sup>
                              </m:sSubSup>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acc>
                                    <m:accPr>
                                      <m:chr m:val="̃"/>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𝔼</m:t>
                                      </m:r>
                                    </m:e>
                                  </m:acc>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]&gt;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𝑀</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𝑥</m:t>
                                  </m:r>
                                </m:e>
                                <m:sub>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e>
                          </m:eqArr>
                        </m:e>
                      </m:d>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,(0≤</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&lt;</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𝑇</m:t>
                      </m:r>
                      <m:r>
                        <a:rPr lang="en-US" altLang="zh-CN" sz="1400" i="1" kern="100">
                          <a:effectLst/>
                          <a:latin typeface="Cambria Math" panose="02040503050406030204" pitchFamily="18" charset="0"/>
                          <a:ea typeface="宋体" panose="02010600030101010101" pitchFamily="2" charset="-122"/>
                          <a:cs typeface="Times New Roman" panose="02020603050405020304" pitchFamily="18" charset="0"/>
                        </a:rPr>
                        <m:t>)</m:t>
                      </m:r>
                    </m:oMath>
                  </m:oMathPara>
                </a14:m>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p>
                <a:pPr marL="0" indent="0">
                  <a:buClr>
                    <a:srgbClr val="28571F"/>
                  </a:buClr>
                  <a:buNone/>
                </a:pPr>
                <a:endParaRPr lang="en-US" altLang="zh-CN" sz="2400" dirty="0"/>
              </a:p>
            </p:txBody>
          </p:sp>
        </mc:Choice>
        <mc:Fallback xmlns="">
          <p:sp>
            <p:nvSpPr>
              <p:cNvPr id="53251" name="文本占位符 2">
                <a:extLst>
                  <a:ext uri="{FF2B5EF4-FFF2-40B4-BE49-F238E27FC236}">
                    <a16:creationId xmlns:a16="http://schemas.microsoft.com/office/drawing/2014/main" id="{B6EB2020-A49C-41B9-B21A-61C72985AE3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941"/>
                </a:stretch>
              </a:blipFill>
            </p:spPr>
            <p:txBody>
              <a:bodyPr/>
              <a:lstStyle/>
              <a:p>
                <a:r>
                  <a:rPr lang="zh-CN" altLang="en-US">
                    <a:noFill/>
                  </a:rPr>
                  <a:t> </a:t>
                </a:r>
              </a:p>
            </p:txBody>
          </p:sp>
        </mc:Fallback>
      </mc:AlternateContent>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34</a:t>
            </a:fld>
            <a:endParaRPr lang="zh-CN" altLang="en-US">
              <a:solidFill>
                <a:srgbClr val="7F7F7F"/>
              </a:solidFill>
              <a:latin typeface="Adobe Jenson Pro Capt" pitchFamily="18" charset="0"/>
            </a:endParaRPr>
          </a:p>
        </p:txBody>
      </p:sp>
      <p:pic>
        <p:nvPicPr>
          <p:cNvPr id="3" name="图片 2">
            <a:extLst>
              <a:ext uri="{FF2B5EF4-FFF2-40B4-BE49-F238E27FC236}">
                <a16:creationId xmlns:a16="http://schemas.microsoft.com/office/drawing/2014/main" id="{D9E2378E-D1F6-477A-AACC-B2B60A45F97B}"/>
              </a:ext>
            </a:extLst>
          </p:cNvPr>
          <p:cNvPicPr>
            <a:picLocks noChangeAspect="1"/>
          </p:cNvPicPr>
          <p:nvPr/>
        </p:nvPicPr>
        <p:blipFill>
          <a:blip r:embed="rId3"/>
          <a:stretch>
            <a:fillRect/>
          </a:stretch>
        </p:blipFill>
        <p:spPr>
          <a:xfrm>
            <a:off x="2624618" y="3505200"/>
            <a:ext cx="3845761" cy="2555167"/>
          </a:xfrm>
          <a:prstGeom prst="rect">
            <a:avLst/>
          </a:prstGeom>
        </p:spPr>
      </p:pic>
      <p:sp>
        <p:nvSpPr>
          <p:cNvPr id="7" name="文本框 6">
            <a:extLst>
              <a:ext uri="{FF2B5EF4-FFF2-40B4-BE49-F238E27FC236}">
                <a16:creationId xmlns:a16="http://schemas.microsoft.com/office/drawing/2014/main" id="{205644ED-D526-4321-8B2F-DA96E0768FB0}"/>
              </a:ext>
            </a:extLst>
          </p:cNvPr>
          <p:cNvSpPr txBox="1"/>
          <p:nvPr/>
        </p:nvSpPr>
        <p:spPr>
          <a:xfrm>
            <a:off x="3581400" y="6062246"/>
            <a:ext cx="2860676" cy="338554"/>
          </a:xfrm>
          <a:prstGeom prst="rect">
            <a:avLst/>
          </a:prstGeom>
          <a:noFill/>
        </p:spPr>
        <p:txBody>
          <a:bodyPr wrap="square" rtlCol="0">
            <a:spAutoFit/>
          </a:bodyPr>
          <a:lstStyle/>
          <a:p>
            <a:r>
              <a:rPr lang="en-US" altLang="zh-CN" sz="1600" dirty="0">
                <a:solidFill>
                  <a:srgbClr val="262626"/>
                </a:solidFill>
                <a:latin typeface="Adobe Jenson Pro" pitchFamily="18" charset="0"/>
                <a:ea typeface="Adobe 楷体 Std R" pitchFamily="18" charset="-122"/>
              </a:rPr>
              <a:t>BDT</a:t>
            </a:r>
            <a:r>
              <a:rPr lang="zh-CN" altLang="en-US" sz="1600" dirty="0">
                <a:solidFill>
                  <a:srgbClr val="262626"/>
                </a:solidFill>
                <a:latin typeface="Adobe Jenson Pro" pitchFamily="18" charset="0"/>
                <a:ea typeface="Adobe 楷体 Std R" pitchFamily="18" charset="-122"/>
              </a:rPr>
              <a:t>模型下的基础贷款树图</a:t>
            </a:r>
          </a:p>
        </p:txBody>
      </p:sp>
    </p:spTree>
    <p:extLst>
      <p:ext uri="{BB962C8B-B14F-4D97-AF65-F5344CB8AC3E}">
        <p14:creationId xmlns:p14="http://schemas.microsoft.com/office/powerpoint/2010/main" val="1592375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第四步</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t>计算</a:t>
            </a:r>
            <a:r>
              <a:rPr lang="zh-CN" altLang="en-US" sz="2400" dirty="0"/>
              <a:t>资产支持证券价值（如下图各节点第二行数字所示）</a:t>
            </a:r>
            <a:endParaRPr lang="en-US" altLang="zh-CN" sz="24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35</a:t>
            </a:fld>
            <a:endParaRPr lang="zh-CN" altLang="en-US">
              <a:solidFill>
                <a:srgbClr val="7F7F7F"/>
              </a:solidFill>
              <a:latin typeface="Adobe Jenson Pro Capt" pitchFamily="18" charset="0"/>
            </a:endParaRPr>
          </a:p>
        </p:txBody>
      </p:sp>
      <p:pic>
        <p:nvPicPr>
          <p:cNvPr id="8" name="图片 7">
            <a:extLst>
              <a:ext uri="{FF2B5EF4-FFF2-40B4-BE49-F238E27FC236}">
                <a16:creationId xmlns:a16="http://schemas.microsoft.com/office/drawing/2014/main" id="{390B3EBF-DD2F-478F-B52B-AE07A4721EE8}"/>
              </a:ext>
            </a:extLst>
          </p:cNvPr>
          <p:cNvPicPr>
            <a:picLocks noChangeAspect="1"/>
          </p:cNvPicPr>
          <p:nvPr/>
        </p:nvPicPr>
        <p:blipFill>
          <a:blip r:embed="rId2"/>
          <a:stretch>
            <a:fillRect/>
          </a:stretch>
        </p:blipFill>
        <p:spPr>
          <a:xfrm>
            <a:off x="3053670" y="2819400"/>
            <a:ext cx="3514726" cy="2386188"/>
          </a:xfrm>
          <a:prstGeom prst="rect">
            <a:avLst/>
          </a:prstGeom>
        </p:spPr>
      </p:pic>
      <p:sp>
        <p:nvSpPr>
          <p:cNvPr id="9" name="文本框 8">
            <a:extLst>
              <a:ext uri="{FF2B5EF4-FFF2-40B4-BE49-F238E27FC236}">
                <a16:creationId xmlns:a16="http://schemas.microsoft.com/office/drawing/2014/main" id="{D3EAE15C-E5D3-4A4D-B8F8-D159B86EA6B4}"/>
              </a:ext>
            </a:extLst>
          </p:cNvPr>
          <p:cNvSpPr txBox="1"/>
          <p:nvPr/>
        </p:nvSpPr>
        <p:spPr>
          <a:xfrm>
            <a:off x="3322343" y="5369656"/>
            <a:ext cx="3307057" cy="369332"/>
          </a:xfrm>
          <a:prstGeom prst="rect">
            <a:avLst/>
          </a:prstGeom>
          <a:noFill/>
        </p:spPr>
        <p:txBody>
          <a:bodyPr wrap="square" rtlCol="0">
            <a:spAutoFit/>
          </a:bodyPr>
          <a:lstStyle/>
          <a:p>
            <a:r>
              <a:rPr lang="en-US" altLang="zh-CN" dirty="0">
                <a:solidFill>
                  <a:srgbClr val="262626"/>
                </a:solidFill>
                <a:latin typeface="Adobe Jenson Pro" pitchFamily="18" charset="0"/>
                <a:ea typeface="Adobe 楷体 Std R" pitchFamily="18" charset="-122"/>
              </a:rPr>
              <a:t>BDT</a:t>
            </a:r>
            <a:r>
              <a:rPr lang="zh-CN" altLang="en-US" dirty="0">
                <a:solidFill>
                  <a:srgbClr val="262626"/>
                </a:solidFill>
                <a:latin typeface="Adobe Jenson Pro" pitchFamily="18" charset="0"/>
                <a:ea typeface="Adobe 楷体 Std R" pitchFamily="18" charset="-122"/>
              </a:rPr>
              <a:t>模型下的资产支持证券树图</a:t>
            </a:r>
          </a:p>
        </p:txBody>
      </p:sp>
    </p:spTree>
    <p:extLst>
      <p:ext uri="{BB962C8B-B14F-4D97-AF65-F5344CB8AC3E}">
        <p14:creationId xmlns:p14="http://schemas.microsoft.com/office/powerpoint/2010/main" val="199079744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期权模型的缺陷</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t>资产支持证券对应的基础资产通常并不是单一资产，原先的负债利率往往并不相同，提前偿付的成本也存在差异</a:t>
            </a:r>
            <a:r>
              <a:rPr lang="zh-CN" altLang="en-US" sz="2400" dirty="0"/>
              <a:t>。</a:t>
            </a:r>
            <a:endParaRPr lang="en-US" altLang="zh-CN" sz="2400" dirty="0"/>
          </a:p>
          <a:p>
            <a:pPr>
              <a:buClr>
                <a:srgbClr val="28571F"/>
              </a:buClr>
            </a:pPr>
            <a:endParaRPr lang="en-US" altLang="zh-CN" sz="2400" dirty="0"/>
          </a:p>
          <a:p>
            <a:pPr>
              <a:buClr>
                <a:srgbClr val="28571F"/>
              </a:buClr>
            </a:pPr>
            <a:r>
              <a:rPr lang="zh-CN" altLang="zh-CN" sz="2400" dirty="0"/>
              <a:t>现实中</a:t>
            </a:r>
            <a:r>
              <a:rPr lang="zh-CN" altLang="en-US" sz="2400" dirty="0"/>
              <a:t>，</a:t>
            </a:r>
            <a:r>
              <a:rPr lang="zh-CN" altLang="zh-CN" sz="2400" dirty="0"/>
              <a:t>人们不仅基于再融资利率进行最优决策，</a:t>
            </a:r>
            <a:r>
              <a:rPr lang="zh-CN" altLang="en-US" sz="2400" dirty="0"/>
              <a:t>还</a:t>
            </a:r>
            <a:r>
              <a:rPr lang="zh-CN" altLang="zh-CN" sz="2400" dirty="0"/>
              <a:t>会受</a:t>
            </a:r>
            <a:r>
              <a:rPr lang="zh-CN" altLang="en-US" sz="2400" dirty="0"/>
              <a:t>到</a:t>
            </a:r>
            <a:r>
              <a:rPr lang="zh-CN" altLang="zh-CN" sz="2400" dirty="0"/>
              <a:t>利率曲线斜率</a:t>
            </a:r>
            <a:r>
              <a:rPr lang="zh-CN" altLang="en-US" sz="2400" dirty="0"/>
              <a:t>等因素</a:t>
            </a:r>
            <a:r>
              <a:rPr lang="zh-CN" altLang="zh-CN" sz="2400" dirty="0"/>
              <a:t>的影响，从而做出次优决策</a:t>
            </a:r>
            <a:r>
              <a:rPr lang="zh-CN" altLang="en-US" sz="2400" dirty="0"/>
              <a:t>。</a:t>
            </a:r>
            <a:endParaRPr lang="en-US" altLang="zh-CN" sz="2400" dirty="0"/>
          </a:p>
          <a:p>
            <a:pPr>
              <a:buClr>
                <a:srgbClr val="28571F"/>
              </a:buClr>
            </a:pPr>
            <a:endParaRPr lang="en-US" altLang="zh-CN" sz="2400" dirty="0"/>
          </a:p>
          <a:p>
            <a:pPr>
              <a:buClr>
                <a:srgbClr val="28571F"/>
              </a:buClr>
            </a:pPr>
            <a:r>
              <a:rPr lang="zh-CN" altLang="zh-CN" sz="2400" dirty="0"/>
              <a:t>影响提前偿付的因素</a:t>
            </a:r>
            <a:r>
              <a:rPr lang="zh-CN" altLang="en-US" sz="2400" dirty="0"/>
              <a:t>不只有</a:t>
            </a:r>
            <a:r>
              <a:rPr lang="zh-CN" altLang="zh-CN" sz="2400" dirty="0"/>
              <a:t>利率单因子</a:t>
            </a:r>
            <a:r>
              <a:rPr lang="zh-CN" altLang="en-US" sz="2400" dirty="0"/>
              <a:t>，</a:t>
            </a:r>
            <a:r>
              <a:rPr lang="zh-CN" altLang="zh-CN" sz="2400" dirty="0"/>
              <a:t>如果要提高定价准确性，就需要引入次优决策或者是多因子模型</a:t>
            </a:r>
            <a:r>
              <a:rPr lang="zh-CN" altLang="en-US" sz="2400" dirty="0"/>
              <a:t>。</a:t>
            </a:r>
            <a:endParaRPr lang="en-US" altLang="zh-CN" sz="24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36</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69104953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经验的提前偿付模型</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t>经验模型</a:t>
            </a:r>
            <a:r>
              <a:rPr lang="zh-CN" altLang="en-US" sz="2400" dirty="0"/>
              <a:t>：</a:t>
            </a:r>
            <a:r>
              <a:rPr lang="zh-CN" altLang="zh-CN" sz="2400" dirty="0"/>
              <a:t>直接通过经验事实来估计未来每期可能的提前偿付概率</a:t>
            </a:r>
            <a:r>
              <a:rPr lang="en-US" altLang="zh-CN" sz="2400" dirty="0"/>
              <a:t>CPR</a:t>
            </a:r>
            <a:r>
              <a:rPr lang="zh-CN" altLang="zh-CN" sz="2400" dirty="0"/>
              <a:t>，以此确定资产支持证券未来的现金流，再对未来现金流进行贴现定价。</a:t>
            </a:r>
            <a:endParaRPr lang="en-US" altLang="zh-CN" sz="2400" dirty="0"/>
          </a:p>
          <a:p>
            <a:pPr>
              <a:buClr>
                <a:srgbClr val="28571F"/>
              </a:buClr>
            </a:pPr>
            <a:endParaRPr lang="en-US" altLang="zh-CN" sz="2400" dirty="0"/>
          </a:p>
          <a:p>
            <a:pPr>
              <a:buClr>
                <a:srgbClr val="28571F"/>
              </a:buClr>
            </a:pPr>
            <a:r>
              <a:rPr lang="zh-CN" altLang="en-US" sz="2400" dirty="0"/>
              <a:t>最著名的模型是</a:t>
            </a:r>
            <a:r>
              <a:rPr lang="zh-CN" altLang="zh-CN" sz="2400" dirty="0"/>
              <a:t>美国公共证券协会（</a:t>
            </a:r>
            <a:r>
              <a:rPr lang="en-US" altLang="zh-CN" sz="2400" dirty="0"/>
              <a:t>the Public Securities Association</a:t>
            </a:r>
            <a:r>
              <a:rPr lang="zh-CN" altLang="zh-CN" sz="2400" dirty="0"/>
              <a:t>）的</a:t>
            </a:r>
            <a:r>
              <a:rPr lang="en-US" altLang="zh-CN" sz="2400" dirty="0"/>
              <a:t>PSA</a:t>
            </a:r>
            <a:r>
              <a:rPr lang="zh-CN" altLang="zh-CN" sz="2400" dirty="0"/>
              <a:t>标准提前偿付模型</a:t>
            </a:r>
            <a:r>
              <a:rPr lang="zh-CN" altLang="en-US" sz="2400" dirty="0"/>
              <a:t>。</a:t>
            </a:r>
            <a:endParaRPr lang="en-US" altLang="zh-CN" sz="24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37</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4471852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en-US" altLang="zh-CN" dirty="0"/>
              <a:t>PSA</a:t>
            </a:r>
            <a:r>
              <a:rPr lang="zh-CN" altLang="en-US" dirty="0"/>
              <a:t>标准提前偿还模型</a:t>
            </a:r>
          </a:p>
        </p:txBody>
      </p:sp>
      <mc:AlternateContent xmlns:mc="http://schemas.openxmlformats.org/markup-compatibility/2006" xmlns:a14="http://schemas.microsoft.com/office/drawing/2010/main">
        <mc:Choice Requires="a14">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t>在美国住房抵押贷款生效的前</a:t>
                </a:r>
                <a:r>
                  <a:rPr lang="en-US" altLang="zh-CN" sz="2400" dirty="0"/>
                  <a:t>30</a:t>
                </a:r>
                <a:r>
                  <a:rPr lang="zh-CN" altLang="zh-CN" sz="2400" dirty="0"/>
                  <a:t>个月内，第一个月的</a:t>
                </a:r>
                <a:r>
                  <a:rPr lang="en-US" altLang="zh-CN" sz="2400" dirty="0"/>
                  <a:t>CPR</a:t>
                </a:r>
                <a:r>
                  <a:rPr lang="zh-CN" altLang="zh-CN" sz="2400" dirty="0"/>
                  <a:t>为</a:t>
                </a:r>
                <a:r>
                  <a:rPr lang="en-US" altLang="zh-CN" sz="2400" dirty="0"/>
                  <a:t>0.2%</a:t>
                </a:r>
                <a:r>
                  <a:rPr lang="zh-CN" altLang="zh-CN" sz="2400" dirty="0"/>
                  <a:t>，然后以每月递增</a:t>
                </a:r>
                <a:r>
                  <a:rPr lang="en-US" altLang="zh-CN" sz="2400" dirty="0"/>
                  <a:t>0.2%</a:t>
                </a:r>
                <a:r>
                  <a:rPr lang="zh-CN" altLang="zh-CN" sz="2400" dirty="0"/>
                  <a:t>的速度上升，第</a:t>
                </a:r>
                <a:r>
                  <a:rPr lang="en-US" altLang="zh-CN" sz="2400" dirty="0"/>
                  <a:t>30</a:t>
                </a:r>
                <a:r>
                  <a:rPr lang="zh-CN" altLang="zh-CN" sz="2400" dirty="0"/>
                  <a:t>个月达到</a:t>
                </a:r>
                <a:r>
                  <a:rPr lang="en-US" altLang="zh-CN" sz="2400" dirty="0"/>
                  <a:t>6%</a:t>
                </a:r>
                <a:r>
                  <a:rPr lang="zh-CN" altLang="zh-CN" sz="2400" dirty="0"/>
                  <a:t>，之后一直保持在</a:t>
                </a:r>
                <a:r>
                  <a:rPr lang="en-US" altLang="zh-CN" sz="2400" dirty="0"/>
                  <a:t>6%</a:t>
                </a:r>
                <a:r>
                  <a:rPr lang="zh-CN" altLang="zh-CN" sz="1800" dirty="0">
                    <a:effectLst/>
                    <a:latin typeface="Adobe Jenson Pro Lt"/>
                    <a:ea typeface="宋体" panose="02010600030101010101" pitchFamily="2" charset="-122"/>
                    <a:cs typeface="Times New Roman" panose="02020603050405020304" pitchFamily="18" charset="0"/>
                  </a:rPr>
                  <a:t>。</a:t>
                </a:r>
                <a:endParaRPr lang="en-US" altLang="zh-CN" sz="1800" dirty="0">
                  <a:effectLst/>
                  <a:latin typeface="Adobe Jenson Pro Lt"/>
                  <a:ea typeface="宋体" panose="02010600030101010101" pitchFamily="2" charset="-122"/>
                  <a:cs typeface="Times New Roman" panose="02020603050405020304" pitchFamily="18" charset="0"/>
                </a:endParaRPr>
              </a:p>
              <a:p>
                <a:pPr>
                  <a:buClr>
                    <a:srgbClr val="28571F"/>
                  </a:buClr>
                </a:pPr>
                <a:endParaRPr lang="en-US" altLang="zh-CN" sz="1800" dirty="0">
                  <a:latin typeface="Adobe Jenson Pro Lt"/>
                  <a:ea typeface="宋体" panose="02010600030101010101" pitchFamily="2" charset="-122"/>
                  <a:cs typeface="Times New Roman" panose="02020603050405020304" pitchFamily="18" charset="0"/>
                </a:endParaRPr>
              </a:p>
              <a:p>
                <a:pPr>
                  <a:buClr>
                    <a:srgbClr val="28571F"/>
                  </a:buClr>
                </a:pPr>
                <a:r>
                  <a:rPr lang="zh-CN" altLang="zh-CN" sz="2400" dirty="0"/>
                  <a:t>如果偿付是每月进行的，需要将年化的</a:t>
                </a:r>
                <a:r>
                  <a:rPr lang="en-US" altLang="zh-CN" sz="2400" dirty="0"/>
                  <a:t>CPR</a:t>
                </a:r>
                <a:r>
                  <a:rPr lang="zh-CN" altLang="zh-CN" sz="2400" dirty="0"/>
                  <a:t>转化为月度指标。常用的月度指标是单月偿付率（</a:t>
                </a:r>
                <a:r>
                  <a:rPr lang="en-US" altLang="zh-CN" sz="2400" dirty="0"/>
                  <a:t>single monthly mortality</a:t>
                </a:r>
                <a:r>
                  <a:rPr lang="zh-CN" altLang="zh-CN" sz="2400" dirty="0"/>
                  <a:t>，</a:t>
                </a:r>
                <a:r>
                  <a:rPr lang="en-US" altLang="zh-CN" sz="2400" dirty="0"/>
                  <a:t>SMM</a:t>
                </a:r>
                <a:r>
                  <a:rPr lang="zh-CN" altLang="zh-CN" sz="2400" dirty="0"/>
                  <a:t>）</a:t>
                </a:r>
                <a:endParaRPr lang="en-US" altLang="zh-CN" sz="2400" dirty="0"/>
              </a:p>
              <a:p>
                <a:pPr marL="0" indent="0">
                  <a:lnSpc>
                    <a:spcPct val="120000"/>
                  </a:lnSpc>
                  <a:buClr>
                    <a:srgbClr val="28571F"/>
                  </a:buClr>
                  <a:buNone/>
                </a:pPr>
                <a14:m>
                  <m:oMathPara xmlns:m="http://schemas.openxmlformats.org/officeDocument/2006/math">
                    <m:oMathParaPr>
                      <m:jc m:val="centerGroup"/>
                    </m:oMathParaPr>
                    <m:oMath xmlns:m="http://schemas.openxmlformats.org/officeDocument/2006/math">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𝑆𝑀𝑀</m:t>
                      </m:r>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1</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个月后计划本金余额－</m:t>
                          </m:r>
                          <m: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1</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个月后实际本金余额</m:t>
                          </m:r>
                        </m:num>
                        <m:den>
                          <m:r>
                            <a:rPr lang="en-US" altLang="zh-CN" sz="1800" kern="100">
                              <a:effectLst/>
                              <a:latin typeface="Cambria Math" panose="02040503050406030204" pitchFamily="18" charset="0"/>
                              <a:ea typeface="宋体" panose="02010600030101010101" pitchFamily="2" charset="-122"/>
                              <a:cs typeface="Times New Roman" panose="02020603050405020304" pitchFamily="18" charset="0"/>
                            </a:rPr>
                            <m:t>1</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个月后计划本金余额</m:t>
                          </m:r>
                        </m:den>
                      </m:f>
                    </m:oMath>
                  </m:oMathPara>
                </a14:m>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indent="0">
                  <a:buClr>
                    <a:srgbClr val="28571F"/>
                  </a:buClr>
                  <a:buNone/>
                </a:pPr>
                <a:endParaRPr lang="en-US" altLang="zh-CN" sz="2400" dirty="0"/>
              </a:p>
              <a:p>
                <a:pPr>
                  <a:buClr>
                    <a:srgbClr val="28571F"/>
                  </a:buClr>
                </a:pPr>
                <a:endParaRPr lang="en-US" altLang="zh-CN" sz="2400" dirty="0"/>
              </a:p>
            </p:txBody>
          </p:sp>
        </mc:Choice>
        <mc:Fallback xmlns="">
          <p:sp>
            <p:nvSpPr>
              <p:cNvPr id="53251" name="文本占位符 2">
                <a:extLst>
                  <a:ext uri="{FF2B5EF4-FFF2-40B4-BE49-F238E27FC236}">
                    <a16:creationId xmlns:a16="http://schemas.microsoft.com/office/drawing/2014/main" id="{B6EB2020-A49C-41B9-B21A-61C72985AE3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a:stretch>
              </a:blipFill>
            </p:spPr>
            <p:txBody>
              <a:bodyPr/>
              <a:lstStyle/>
              <a:p>
                <a:r>
                  <a:rPr lang="zh-CN" altLang="en-US">
                    <a:noFill/>
                  </a:rPr>
                  <a:t> </a:t>
                </a:r>
              </a:p>
            </p:txBody>
          </p:sp>
        </mc:Fallback>
      </mc:AlternateContent>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96691027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3">
            <a:extLst>
              <a:ext uri="{FF2B5EF4-FFF2-40B4-BE49-F238E27FC236}">
                <a16:creationId xmlns:a16="http://schemas.microsoft.com/office/drawing/2014/main" id="{6D5479F1-FE27-4FA4-8C4C-CE501A7FD2CD}"/>
              </a:ext>
            </a:extLst>
          </p:cNvPr>
          <p:cNvSpPr>
            <a:spLocks noGrp="1" noChangeArrowheads="1"/>
          </p:cNvSpPr>
          <p:nvPr>
            <p:ph type="title"/>
          </p:nvPr>
        </p:nvSpPr>
        <p:spPr>
          <a:xfrm>
            <a:off x="492125" y="76200"/>
            <a:ext cx="8229600" cy="846138"/>
          </a:xfrm>
        </p:spPr>
        <p:txBody>
          <a:bodyPr/>
          <a:lstStyle/>
          <a:p>
            <a:r>
              <a:rPr lang="zh-CN" altLang="en-US" dirty="0"/>
              <a:t>资产证券化的内涵</a:t>
            </a:r>
          </a:p>
        </p:txBody>
      </p:sp>
      <p:sp>
        <p:nvSpPr>
          <p:cNvPr id="21507" name="文本占位符 4">
            <a:extLst>
              <a:ext uri="{FF2B5EF4-FFF2-40B4-BE49-F238E27FC236}">
                <a16:creationId xmlns:a16="http://schemas.microsoft.com/office/drawing/2014/main" id="{4F42043A-41CF-4048-9D60-B14B42D05361}"/>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资产证券化的定义：</a:t>
            </a:r>
            <a:r>
              <a:rPr lang="zh-CN" altLang="zh-CN" sz="2400" dirty="0"/>
              <a:t>将特定</a:t>
            </a:r>
            <a:r>
              <a:rPr lang="zh-CN" altLang="zh-CN" sz="2400" dirty="0">
                <a:solidFill>
                  <a:srgbClr val="FF0000"/>
                </a:solidFill>
              </a:rPr>
              <a:t>资产打包</a:t>
            </a:r>
            <a:r>
              <a:rPr lang="zh-CN" altLang="zh-CN" sz="2400" dirty="0"/>
              <a:t>在一起、以整个资产池的未来现金流为支持来</a:t>
            </a:r>
            <a:r>
              <a:rPr lang="zh-CN" altLang="zh-CN" sz="2400" dirty="0">
                <a:solidFill>
                  <a:srgbClr val="FF0000"/>
                </a:solidFill>
              </a:rPr>
              <a:t>发行证券</a:t>
            </a:r>
            <a:r>
              <a:rPr lang="zh-CN" altLang="zh-CN" sz="2400" dirty="0"/>
              <a:t>的过程</a:t>
            </a:r>
            <a:r>
              <a:rPr lang="zh-CN" altLang="en-US" sz="2400" dirty="0"/>
              <a:t>。</a:t>
            </a:r>
            <a:endParaRPr lang="en-US" altLang="zh-CN" sz="2400" dirty="0"/>
          </a:p>
          <a:p>
            <a:pPr>
              <a:buClr>
                <a:srgbClr val="28571F"/>
              </a:buClr>
            </a:pPr>
            <a:endParaRPr lang="en-US" altLang="zh-CN" sz="2400" dirty="0"/>
          </a:p>
          <a:p>
            <a:pPr>
              <a:buClr>
                <a:srgbClr val="28571F"/>
              </a:buClr>
            </a:pPr>
            <a:r>
              <a:rPr lang="zh-CN" altLang="en-US" sz="2400" dirty="0"/>
              <a:t>资产证券化的关键设计</a:t>
            </a:r>
            <a:endParaRPr lang="en-US" altLang="zh-CN" sz="2400" dirty="0"/>
          </a:p>
          <a:p>
            <a:pPr lvl="1">
              <a:buClr>
                <a:srgbClr val="28571F"/>
              </a:buClr>
            </a:pPr>
            <a:r>
              <a:rPr lang="zh-CN" altLang="en-US" sz="2000" dirty="0"/>
              <a:t>流动性</a:t>
            </a:r>
            <a:endParaRPr lang="en-US" altLang="zh-CN" sz="2000" dirty="0"/>
          </a:p>
          <a:p>
            <a:pPr lvl="1">
              <a:buClr>
                <a:srgbClr val="28571F"/>
              </a:buClr>
            </a:pPr>
            <a:r>
              <a:rPr lang="zh-CN" altLang="en-US" sz="2000" dirty="0"/>
              <a:t>风险隔离</a:t>
            </a:r>
            <a:endParaRPr lang="en-US" altLang="zh-CN" sz="2000" dirty="0"/>
          </a:p>
          <a:p>
            <a:pPr lvl="1">
              <a:buClr>
                <a:srgbClr val="28571F"/>
              </a:buClr>
            </a:pPr>
            <a:r>
              <a:rPr lang="zh-CN" altLang="en-US" sz="2000" dirty="0"/>
              <a:t>信用增强（</a:t>
            </a:r>
            <a:r>
              <a:rPr lang="en-US" altLang="zh-CN" sz="2000" dirty="0"/>
              <a:t>credit enhancement</a:t>
            </a:r>
            <a:r>
              <a:rPr lang="zh-CN" altLang="en-US" sz="2000" dirty="0"/>
              <a:t>）</a:t>
            </a:r>
            <a:endParaRPr lang="en-US" altLang="zh-CN" sz="2000" dirty="0"/>
          </a:p>
        </p:txBody>
      </p:sp>
      <p:sp>
        <p:nvSpPr>
          <p:cNvPr id="21508" name="灯片编号占位符 1">
            <a:extLst>
              <a:ext uri="{FF2B5EF4-FFF2-40B4-BE49-F238E27FC236}">
                <a16:creationId xmlns:a16="http://schemas.microsoft.com/office/drawing/2014/main" id="{9EA11E9E-505F-4542-94FE-F008AE487FB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EE1DFE7-3EE4-42D4-9831-3CFC54CBA686}" type="slidenum">
              <a:rPr lang="zh-CN" altLang="en-US" smtClean="0">
                <a:solidFill>
                  <a:srgbClr val="7F7F7F"/>
                </a:solidFill>
                <a:latin typeface="Adobe Jenson Pro Capt" pitchFamily="18" charset="0"/>
              </a:rPr>
              <a:pPr/>
              <a:t>3</a:t>
            </a:fld>
            <a:endParaRPr lang="zh-CN" altLang="en-US">
              <a:solidFill>
                <a:srgbClr val="7F7F7F"/>
              </a:solidFill>
              <a:latin typeface="Adobe Jenson Pro Capt" pitchFamily="18"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endParaRPr lang="zh-CN" altLang="en-US" dirty="0"/>
          </a:p>
        </p:txBody>
      </p:sp>
      <mc:AlternateContent xmlns:mc="http://schemas.openxmlformats.org/markup-compatibility/2006" xmlns:a14="http://schemas.microsoft.com/office/drawing/2010/main">
        <mc:Choice Requires="a14">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en-US" altLang="zh-CN" sz="2400" dirty="0"/>
                  <a:t>SMM</a:t>
                </a:r>
                <a:r>
                  <a:rPr lang="zh-CN" altLang="en-US" sz="2400" dirty="0"/>
                  <a:t>与</a:t>
                </a:r>
                <a:r>
                  <a:rPr lang="en-US" altLang="zh-CN" sz="2400" dirty="0"/>
                  <a:t>CPR</a:t>
                </a:r>
                <a:r>
                  <a:rPr lang="zh-CN" altLang="en-US" sz="2400" dirty="0"/>
                  <a:t>的转换</a:t>
                </a:r>
                <a:endParaRPr lang="en-US" altLang="zh-CN" sz="2400" dirty="0"/>
              </a:p>
              <a:p>
                <a:pPr marL="0" indent="0">
                  <a:lnSpc>
                    <a:spcPct val="200000"/>
                  </a:lnSpc>
                  <a:buClr>
                    <a:srgbClr val="28571F"/>
                  </a:buClr>
                  <a:buNone/>
                </a:pPr>
                <a14:m>
                  <m:oMathPara xmlns:m="http://schemas.openxmlformats.org/officeDocument/2006/math">
                    <m:oMathParaPr>
                      <m:jc m:val="centerGroup"/>
                    </m:oMathParaPr>
                    <m:oMath xmlns:m="http://schemas.openxmlformats.org/officeDocument/2006/math">
                      <m:r>
                        <a:rPr lang="zh-CN" altLang="zh-CN" sz="1800" kern="100" smtClean="0">
                          <a:effectLst/>
                          <a:latin typeface="Cambria Math" panose="02040503050406030204" pitchFamily="18" charset="0"/>
                          <a:ea typeface="宋体" panose="02010600030101010101" pitchFamily="2" charset="-122"/>
                          <a:cs typeface="Times New Roman" panose="02020603050405020304" pitchFamily="18" charset="0"/>
                        </a:rPr>
                        <m:t>一年后的实际本金余额＝一年后的计划本金余额</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𝑆𝑀𝑀</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12</m:t>
                          </m:r>
                        </m:sup>
                      </m:sSup>
                    </m:oMath>
                  </m:oMathPara>
                </a14:m>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lnSpc>
                    <a:spcPct val="200000"/>
                  </a:lnSpc>
                  <a:buClr>
                    <a:srgbClr val="28571F"/>
                  </a:buClr>
                  <a:buNone/>
                  <a:defRPr/>
                </a:pPr>
                <a14:m>
                  <m:oMathPara xmlns:m="http://schemas.openxmlformats.org/officeDocument/2006/math">
                    <m:oMathParaPr>
                      <m:jc m:val="centerGroup"/>
                    </m:oMathParaPr>
                    <m:oMath xmlns:m="http://schemas.openxmlformats.org/officeDocument/2006/math">
                      <m:r>
                        <a:rPr lang="zh-CN" altLang="zh-CN" sz="1800" kern="100" smtClean="0">
                          <a:effectLst/>
                          <a:latin typeface="Cambria Math" panose="02040503050406030204" pitchFamily="18" charset="0"/>
                          <a:ea typeface="宋体" panose="02010600030101010101" pitchFamily="2" charset="-122"/>
                          <a:cs typeface="Times New Roman" panose="02020603050405020304" pitchFamily="18" charset="0"/>
                        </a:rPr>
                        <m:t>一年后的实际本金余额＝一年后的计划本金余额</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𝐶𝑃𝑅</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oMath>
                  </m:oMathPara>
                </a14:m>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lnSpc>
                    <a:spcPct val="200000"/>
                  </a:lnSpc>
                  <a:buClr>
                    <a:srgbClr val="28571F"/>
                  </a:buClr>
                  <a:buNone/>
                  <a:defRPr/>
                </a:pPr>
                <a14:m>
                  <m:oMathPara xmlns:m="http://schemas.openxmlformats.org/officeDocument/2006/math">
                    <m:oMathParaPr>
                      <m:jc m:val="centerGroup"/>
                    </m:oMathParaPr>
                    <m:oMath xmlns:m="http://schemas.openxmlformats.org/officeDocument/2006/math">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𝐶𝑃𝑅</m:t>
                      </m:r>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=1−</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𝑆𝑀𝑀</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12</m:t>
                          </m:r>
                        </m:sup>
                      </m:sSup>
                    </m:oMath>
                  </m:oMathPara>
                </a14:m>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endParaRPr lang="en-US" altLang="zh-CN" sz="2400" dirty="0"/>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Clr>
                    <a:srgbClr val="28571F"/>
                  </a:buClr>
                  <a:buNone/>
                </a:pPr>
                <a:endParaRPr lang="en-US" altLang="zh-CN" sz="1800" dirty="0">
                  <a:effectLst/>
                  <a:latin typeface="Adobe Jenson Pro Lt"/>
                  <a:ea typeface="宋体" panose="02010600030101010101" pitchFamily="2" charset="-122"/>
                  <a:cs typeface="Times New Roman" panose="02020603050405020304" pitchFamily="18" charset="0"/>
                </a:endParaRPr>
              </a:p>
            </p:txBody>
          </p:sp>
        </mc:Choice>
        <mc:Fallback xmlns="">
          <p:sp>
            <p:nvSpPr>
              <p:cNvPr id="53251" name="文本占位符 2">
                <a:extLst>
                  <a:ext uri="{FF2B5EF4-FFF2-40B4-BE49-F238E27FC236}">
                    <a16:creationId xmlns:a16="http://schemas.microsoft.com/office/drawing/2014/main" id="{B6EB2020-A49C-41B9-B21A-61C72985AE3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t="-1059"/>
                </a:stretch>
              </a:blipFill>
            </p:spPr>
            <p:txBody>
              <a:bodyPr/>
              <a:lstStyle/>
              <a:p>
                <a:r>
                  <a:rPr lang="zh-CN" altLang="en-US">
                    <a:noFill/>
                  </a:rPr>
                  <a:t> </a:t>
                </a:r>
              </a:p>
            </p:txBody>
          </p:sp>
        </mc:Fallback>
      </mc:AlternateContent>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39</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31040841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en-US" altLang="zh-CN" dirty="0"/>
              <a:t>PSA</a:t>
            </a:r>
            <a:r>
              <a:rPr lang="zh-CN" altLang="en-US" dirty="0"/>
              <a:t>模型的评析</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en-US" altLang="zh-CN" sz="2400" dirty="0"/>
              <a:t>PSA</a:t>
            </a:r>
            <a:r>
              <a:rPr lang="zh-CN" altLang="zh-CN" sz="2400" dirty="0"/>
              <a:t>模型的重要意义在于其提供了提前偿付速度的一个行业标准，从而使得不同资产支持证券的</a:t>
            </a:r>
            <a:r>
              <a:rPr lang="en-US" altLang="zh-CN" sz="2400" dirty="0"/>
              <a:t>CPR</a:t>
            </a:r>
            <a:r>
              <a:rPr lang="zh-CN" altLang="zh-CN" sz="2400" dirty="0"/>
              <a:t>具有可比性。</a:t>
            </a:r>
            <a:endParaRPr lang="en-US" altLang="zh-CN" sz="2400" dirty="0"/>
          </a:p>
          <a:p>
            <a:pPr>
              <a:buClr>
                <a:srgbClr val="28571F"/>
              </a:buClr>
            </a:pPr>
            <a:endParaRPr lang="en-US" altLang="zh-CN" sz="2400" dirty="0"/>
          </a:p>
          <a:p>
            <a:pPr>
              <a:buClr>
                <a:srgbClr val="28571F"/>
              </a:buClr>
            </a:pPr>
            <a:r>
              <a:rPr lang="zh-CN" altLang="en-US" sz="2400" dirty="0"/>
              <a:t>但</a:t>
            </a:r>
            <a:r>
              <a:rPr lang="en-US" altLang="zh-CN" sz="2400" dirty="0"/>
              <a:t>PSA</a:t>
            </a:r>
            <a:r>
              <a:rPr lang="zh-CN" altLang="en-US" sz="2400" dirty="0"/>
              <a:t>模型也有明显的不足：</a:t>
            </a:r>
            <a:endParaRPr lang="en-US" altLang="zh-CN" sz="2400" dirty="0"/>
          </a:p>
          <a:p>
            <a:pPr lvl="1">
              <a:buClr>
                <a:srgbClr val="28571F"/>
              </a:buClr>
            </a:pPr>
            <a:r>
              <a:rPr lang="zh-CN" altLang="zh-CN" sz="2000" dirty="0"/>
              <a:t>简单的线性上升趋势和如此确切的数字显然不能完全适用于所有基础资产的提前偿付特征</a:t>
            </a:r>
            <a:r>
              <a:rPr lang="zh-CN" altLang="en-US" sz="2000" dirty="0"/>
              <a:t>。</a:t>
            </a:r>
            <a:endParaRPr lang="en-US" altLang="zh-CN" sz="1800" dirty="0">
              <a:latin typeface="Adobe Jenson Pro Lt"/>
              <a:ea typeface="宋体" panose="02010600030101010101" pitchFamily="2" charset="-122"/>
              <a:cs typeface="Times New Roman" panose="02020603050405020304" pitchFamily="18" charset="0"/>
            </a:endParaRPr>
          </a:p>
          <a:p>
            <a:pPr lvl="1">
              <a:buClr>
                <a:srgbClr val="28571F"/>
              </a:buClr>
            </a:pPr>
            <a:r>
              <a:rPr lang="zh-CN" altLang="zh-CN" sz="2000" dirty="0"/>
              <a:t>忽略了市场利率水平对提前偿付比率的影响</a:t>
            </a:r>
            <a:r>
              <a:rPr lang="zh-CN" altLang="en-US" sz="2000" dirty="0"/>
              <a:t>。</a:t>
            </a:r>
            <a:endParaRPr lang="zh-CN" altLang="zh-CN" sz="2000" dirty="0"/>
          </a:p>
          <a:p>
            <a:pPr marL="0" indent="0">
              <a:buClr>
                <a:srgbClr val="28571F"/>
              </a:buClr>
              <a:buNone/>
            </a:pPr>
            <a:endParaRPr lang="en-US" altLang="zh-CN" sz="2400" dirty="0"/>
          </a:p>
          <a:p>
            <a:pPr>
              <a:buClr>
                <a:srgbClr val="28571F"/>
              </a:buClr>
            </a:pPr>
            <a:endParaRPr lang="en-US" altLang="zh-CN" sz="24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40</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61583376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其他经验模型</a:t>
            </a:r>
          </a:p>
        </p:txBody>
      </p:sp>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t>另一类经验模型是将</a:t>
            </a:r>
            <a:r>
              <a:rPr lang="en-US" altLang="zh-CN" sz="2400" dirty="0"/>
              <a:t>CPR</a:t>
            </a:r>
            <a:r>
              <a:rPr lang="zh-CN" altLang="zh-CN" sz="2400" dirty="0"/>
              <a:t>设定为一些解释变量的特定函数，运用一定的历史数据求得使模型</a:t>
            </a:r>
            <a:r>
              <a:rPr lang="en-US" altLang="zh-CN" sz="2400" dirty="0"/>
              <a:t>CPR</a:t>
            </a:r>
            <a:r>
              <a:rPr lang="zh-CN" altLang="zh-CN" sz="2400" dirty="0"/>
              <a:t>与历史</a:t>
            </a:r>
            <a:r>
              <a:rPr lang="en-US" altLang="zh-CN" sz="2400" dirty="0"/>
              <a:t>CPR</a:t>
            </a:r>
            <a:r>
              <a:rPr lang="zh-CN" altLang="zh-CN" sz="2400" dirty="0"/>
              <a:t>最接近的参数值，再将其用于预测。</a:t>
            </a:r>
            <a:endParaRPr lang="en-US" altLang="zh-CN" sz="2400" dirty="0"/>
          </a:p>
          <a:p>
            <a:pPr>
              <a:buClr>
                <a:srgbClr val="28571F"/>
              </a:buClr>
            </a:pPr>
            <a:endParaRPr lang="en-US" altLang="zh-CN" sz="2400" dirty="0"/>
          </a:p>
          <a:p>
            <a:pPr>
              <a:buClr>
                <a:srgbClr val="28571F"/>
              </a:buClr>
            </a:pPr>
            <a:r>
              <a:rPr lang="zh-CN" altLang="zh-CN" sz="2400" dirty="0"/>
              <a:t>这些解释变量是提前偿付率影响因素的对应量化指标。</a:t>
            </a:r>
            <a:endParaRPr lang="en-US" altLang="zh-CN" sz="2400" dirty="0"/>
          </a:p>
        </p:txBody>
      </p:sp>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41</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47720925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en-US" altLang="zh-CN" dirty="0"/>
              <a:t>CPR</a:t>
            </a:r>
            <a:r>
              <a:rPr lang="zh-CN" altLang="en-US" dirty="0"/>
              <a:t>的函数设定</a:t>
            </a:r>
          </a:p>
        </p:txBody>
      </p:sp>
      <mc:AlternateContent xmlns:mc="http://schemas.openxmlformats.org/markup-compatibility/2006" xmlns:a14="http://schemas.microsoft.com/office/drawing/2010/main">
        <mc:Choice Requires="a14">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en-US" altLang="zh-CN" sz="2400" dirty="0"/>
                  <a:t>Schwartz and </a:t>
                </a:r>
                <a:r>
                  <a:rPr lang="en-US" altLang="zh-CN" sz="2400" dirty="0" err="1"/>
                  <a:t>Torous</a:t>
                </a:r>
                <a:r>
                  <a:rPr lang="zh-CN" altLang="zh-CN" sz="2400" dirty="0"/>
                  <a:t>（</a:t>
                </a:r>
                <a:r>
                  <a:rPr lang="en-US" altLang="zh-CN" sz="2400" dirty="0"/>
                  <a:t>1989</a:t>
                </a:r>
                <a:r>
                  <a:rPr lang="zh-CN" altLang="zh-CN" sz="2400" dirty="0"/>
                  <a:t>）</a:t>
                </a:r>
                <a:r>
                  <a:rPr lang="zh-CN" altLang="en-US" sz="2400" dirty="0"/>
                  <a:t>把瞬时</a:t>
                </a:r>
                <a:r>
                  <a:rPr lang="en-US" altLang="zh-CN" sz="2400" dirty="0"/>
                  <a:t>CPR</a:t>
                </a:r>
                <a:r>
                  <a:rPr lang="zh-CN" altLang="en-US" sz="2400" dirty="0"/>
                  <a:t>设为：</a:t>
                </a:r>
                <a:endParaRPr lang="en-US" altLang="zh-CN" sz="2400" dirty="0"/>
              </a:p>
              <a:p>
                <a:pPr marL="0" indent="0">
                  <a:lnSpc>
                    <a:spcPct val="12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𝜋</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𝜋</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m:t>
                          </m:r>
                        </m:sup>
                      </m:sSubSup>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𝑒</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𝜃</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𝑇</m:t>
                              </m:r>
                            </m:sup>
                          </m:s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b="1" i="1">
                                  <a:effectLst/>
                                  <a:latin typeface="Cambria Math" panose="02040503050406030204" pitchFamily="18" charset="0"/>
                                  <a:ea typeface="宋体" panose="02010600030101010101" pitchFamily="2" charset="-122"/>
                                  <a:cs typeface="Times New Roman" panose="02020603050405020304" pitchFamily="18" charset="0"/>
                                </a:rPr>
                                <m:t>𝒈</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sup>
                      </m:sSup>
                    </m:oMath>
                  </m:oMathPara>
                </a14:m>
                <a:endParaRPr lang="en-US" altLang="zh-CN" sz="2400" dirty="0"/>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r>
                  <a:rPr kumimoji="0"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     </a:t>
                </a:r>
                <a14:m>
                  <m:oMath xmlns:m="http://schemas.openxmlformats.org/officeDocument/2006/math">
                    <m:sSub>
                      <m:sSubPr>
                        <m:ctrlPr>
                          <a:rPr lang="zh-CN" altLang="zh-CN" sz="2400" i="1">
                            <a:latin typeface="Cambria Math" panose="02040503050406030204" pitchFamily="18" charset="0"/>
                          </a:rPr>
                        </m:ctrlPr>
                      </m:sSubPr>
                      <m:e>
                        <m:r>
                          <a:rPr lang="en-US" altLang="zh-CN" sz="2400">
                            <a:latin typeface="Cambria Math" panose="02040503050406030204" pitchFamily="18" charset="0"/>
                          </a:rPr>
                          <m:t>𝒈</m:t>
                        </m:r>
                      </m:e>
                      <m:sub>
                        <m:r>
                          <a:rPr lang="en-US" altLang="zh-CN" sz="2400">
                            <a:latin typeface="Cambria Math" panose="02040503050406030204" pitchFamily="18" charset="0"/>
                          </a:rPr>
                          <m:t>𝑡</m:t>
                        </m:r>
                      </m:sub>
                    </m:sSub>
                  </m:oMath>
                </a14:m>
                <a:r>
                  <a:rPr lang="zh-CN" altLang="zh-CN" sz="2400" dirty="0"/>
                  <a:t>表示影响因素向量，</a:t>
                </a:r>
                <a14:m>
                  <m:oMath xmlns:m="http://schemas.openxmlformats.org/officeDocument/2006/math">
                    <m:sSup>
                      <m:sSupPr>
                        <m:ctrlPr>
                          <a:rPr lang="zh-CN" altLang="zh-CN" sz="2400" i="1">
                            <a:latin typeface="Cambria Math" panose="02040503050406030204" pitchFamily="18" charset="0"/>
                          </a:rPr>
                        </m:ctrlPr>
                      </m:sSupPr>
                      <m:e>
                        <m:r>
                          <a:rPr lang="en-US" altLang="zh-CN" sz="2400">
                            <a:latin typeface="Cambria Math" panose="02040503050406030204" pitchFamily="18" charset="0"/>
                          </a:rPr>
                          <m:t>𝜃</m:t>
                        </m:r>
                      </m:e>
                      <m:sup>
                        <m:r>
                          <a:rPr lang="en-US" altLang="zh-CN" sz="2400">
                            <a:latin typeface="Cambria Math" panose="02040503050406030204" pitchFamily="18" charset="0"/>
                          </a:rPr>
                          <m:t>𝑇</m:t>
                        </m:r>
                      </m:sup>
                    </m:sSup>
                  </m:oMath>
                </a14:m>
                <a:r>
                  <a:rPr lang="zh-CN" altLang="zh-CN" sz="2400" dirty="0"/>
                  <a:t>为其系数向量的转置，</a:t>
                </a:r>
                <a14:m>
                  <m:oMath xmlns:m="http://schemas.openxmlformats.org/officeDocument/2006/math">
                    <m:sSubSup>
                      <m:sSubSupPr>
                        <m:ctrlPr>
                          <a:rPr lang="zh-CN" altLang="zh-CN" sz="2400" i="1">
                            <a:latin typeface="Cambria Math" panose="02040503050406030204" pitchFamily="18" charset="0"/>
                          </a:rPr>
                        </m:ctrlPr>
                      </m:sSubSupPr>
                      <m:e>
                        <m:r>
                          <a:rPr lang="en-US" altLang="zh-CN" sz="2400">
                            <a:latin typeface="Cambria Math" panose="02040503050406030204" pitchFamily="18" charset="0"/>
                          </a:rPr>
                          <m:t>𝜋</m:t>
                        </m:r>
                      </m:e>
                      <m:sub>
                        <m:r>
                          <a:rPr lang="en-US" altLang="zh-CN" sz="2400">
                            <a:latin typeface="Cambria Math" panose="02040503050406030204" pitchFamily="18" charset="0"/>
                          </a:rPr>
                          <m:t>𝑡</m:t>
                        </m:r>
                      </m:sub>
                      <m:sup>
                        <m:r>
                          <a:rPr lang="en-US" altLang="zh-CN" sz="2400">
                            <a:latin typeface="Cambria Math" panose="02040503050406030204" pitchFamily="18" charset="0"/>
                          </a:rPr>
                          <m:t>0</m:t>
                        </m:r>
                      </m:sup>
                    </m:sSubSup>
                  </m:oMath>
                </a14:m>
                <a:r>
                  <a:rPr lang="zh-CN" altLang="zh-CN" sz="2400" dirty="0"/>
                  <a:t>是时间的确定性函数，形式为</a:t>
                </a:r>
                <a:endParaRPr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Sup>
                        <m:sSubSupPr>
                          <m:ctrlPr>
                            <a:rPr lang="zh-CN" altLang="zh-CN" sz="1800" i="1" smtClean="0">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𝜋</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0</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𝛾</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𝑢</m:t>
                          </m:r>
                          <m:sSup>
                            <m:sSupPr>
                              <m:ctrlPr>
                                <a:rPr lang="zh-CN" altLang="zh-CN" sz="18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𝛾</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𝑢</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p>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Sup>
                            <m:sSupPr>
                              <m:ctrlPr>
                                <a:rPr lang="zh-CN" altLang="zh-CN" sz="18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𝛾</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𝑢</m:t>
                              </m:r>
                            </m:sup>
                          </m:sSup>
                        </m:den>
                      </m:f>
                    </m:oMath>
                  </m:oMathPara>
                </a14:m>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kumimoji="0"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另一种</a:t>
                </a:r>
                <a:r>
                  <a:rPr lang="zh-CN" altLang="zh-CN" sz="2400" dirty="0"/>
                  <a:t>常见的</a:t>
                </a:r>
                <a:r>
                  <a:rPr lang="en-US" altLang="zh-CN" sz="2400" dirty="0"/>
                  <a:t>CPR</a:t>
                </a:r>
                <a:r>
                  <a:rPr lang="zh-CN" altLang="zh-CN" sz="2400" dirty="0"/>
                  <a:t>函数是直接将年化</a:t>
                </a:r>
                <a:r>
                  <a:rPr lang="en-US" altLang="zh-CN" sz="2400" dirty="0"/>
                  <a:t>CPR</a:t>
                </a:r>
                <a:r>
                  <a:rPr lang="zh-CN" altLang="zh-CN" sz="2400" dirty="0"/>
                  <a:t>设定为</a:t>
                </a:r>
                <a:r>
                  <a:rPr kumimoji="0"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a:t>
                </a: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lnSpc>
                    <a:spcPct val="120000"/>
                  </a:lnSpc>
                  <a:buClr>
                    <a:srgbClr val="28571F"/>
                  </a:buClr>
                  <a:buNone/>
                  <a:defRPr/>
                </a:pPr>
                <a14:m>
                  <m:oMathPara xmlns:m="http://schemas.openxmlformats.org/officeDocument/2006/math">
                    <m:oMathParaPr>
                      <m:jc m:val="centerGroup"/>
                    </m:oMathParaPr>
                    <m:oMath xmlns:m="http://schemas.openxmlformats.org/officeDocument/2006/math">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𝐶𝑃</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𝑁</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𝑓</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b="1" i="1" kern="100">
                              <a:effectLst/>
                              <a:latin typeface="Cambria Math" panose="02040503050406030204" pitchFamily="18" charset="0"/>
                              <a:ea typeface="宋体" panose="02010600030101010101" pitchFamily="2" charset="-122"/>
                              <a:cs typeface="Times New Roman" panose="02020603050405020304" pitchFamily="18" charset="0"/>
                            </a:rPr>
                            <m:t>𝒈</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1" i="1" kern="100">
                          <a:effectLst/>
                          <a:latin typeface="Cambria Math" panose="02040503050406030204" pitchFamily="18" charset="0"/>
                          <a:ea typeface="宋体" panose="02010600030101010101" pitchFamily="2" charset="-122"/>
                          <a:cs typeface="Times New Roman" panose="02020603050405020304" pitchFamily="18" charset="0"/>
                        </a:rPr>
                        <m:t>𝜽</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oMath>
                  </m:oMathPara>
                </a14:m>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r>
                  <a:rPr lang="en-US" altLang="zh-CN" sz="2400" dirty="0"/>
                  <a:t>     </a:t>
                </a:r>
                <a14:m>
                  <m:oMath xmlns:m="http://schemas.openxmlformats.org/officeDocument/2006/math">
                    <m:r>
                      <a:rPr lang="en-US" altLang="zh-CN" sz="2400">
                        <a:latin typeface="Cambria Math" panose="02040503050406030204" pitchFamily="18" charset="0"/>
                      </a:rPr>
                      <m:t>𝑁</m:t>
                    </m:r>
                    <m:r>
                      <a:rPr lang="en-US" altLang="zh-CN" sz="2400">
                        <a:latin typeface="Cambria Math" panose="02040503050406030204" pitchFamily="18" charset="0"/>
                      </a:rPr>
                      <m:t>(⋅)</m:t>
                    </m:r>
                  </m:oMath>
                </a14:m>
                <a:r>
                  <a:rPr lang="zh-CN" altLang="zh-CN" sz="2400" dirty="0"/>
                  <a:t>为累积正态分布函数，</a:t>
                </a:r>
                <a14:m>
                  <m:oMath xmlns:m="http://schemas.openxmlformats.org/officeDocument/2006/math">
                    <m:r>
                      <a:rPr lang="en-US" altLang="zh-CN" sz="2400">
                        <a:latin typeface="Cambria Math" panose="02040503050406030204" pitchFamily="18" charset="0"/>
                      </a:rPr>
                      <m:t>𝑓</m:t>
                    </m:r>
                    <m:r>
                      <a:rPr lang="en-US" altLang="zh-CN" sz="2400">
                        <a:latin typeface="Cambria Math" panose="02040503050406030204" pitchFamily="18" charset="0"/>
                      </a:rPr>
                      <m:t>(⋅)</m:t>
                    </m:r>
                  </m:oMath>
                </a14:m>
                <a:r>
                  <a:rPr lang="zh-CN" altLang="zh-CN" sz="2400" dirty="0"/>
                  <a:t>为特定的函数形式，如线性函数。</a:t>
                </a:r>
                <a:endParaRPr lang="en-US" altLang="zh-CN" sz="2400" dirty="0"/>
              </a:p>
              <a:p>
                <a:pPr marL="0" indent="0">
                  <a:buClr>
                    <a:srgbClr val="28571F"/>
                  </a:buClr>
                  <a:buNone/>
                </a:pPr>
                <a:endParaRPr lang="en-US" altLang="zh-CN" sz="2400" dirty="0"/>
              </a:p>
            </p:txBody>
          </p:sp>
        </mc:Choice>
        <mc:Fallback xmlns="">
          <p:sp>
            <p:nvSpPr>
              <p:cNvPr id="53251" name="文本占位符 2">
                <a:extLst>
                  <a:ext uri="{FF2B5EF4-FFF2-40B4-BE49-F238E27FC236}">
                    <a16:creationId xmlns:a16="http://schemas.microsoft.com/office/drawing/2014/main" id="{B6EB2020-A49C-41B9-B21A-61C72985AE3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l="-1111" t="-1059"/>
                </a:stretch>
              </a:blipFill>
            </p:spPr>
            <p:txBody>
              <a:bodyPr/>
              <a:lstStyle/>
              <a:p>
                <a:r>
                  <a:rPr lang="zh-CN" altLang="en-US">
                    <a:noFill/>
                  </a:rPr>
                  <a:t> </a:t>
                </a:r>
              </a:p>
            </p:txBody>
          </p:sp>
        </mc:Fallback>
      </mc:AlternateContent>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42</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4191831118"/>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a:extLst>
              <a:ext uri="{FF2B5EF4-FFF2-40B4-BE49-F238E27FC236}">
                <a16:creationId xmlns:a16="http://schemas.microsoft.com/office/drawing/2014/main" id="{C5417DC5-4085-41DB-92D0-D85228DFC8B6}"/>
              </a:ext>
            </a:extLst>
          </p:cNvPr>
          <p:cNvSpPr>
            <a:spLocks noGrp="1" noChangeArrowheads="1"/>
          </p:cNvSpPr>
          <p:nvPr>
            <p:ph type="title"/>
          </p:nvPr>
        </p:nvSpPr>
        <p:spPr>
          <a:xfrm>
            <a:off x="492125" y="76200"/>
            <a:ext cx="8229600" cy="846138"/>
          </a:xfrm>
        </p:spPr>
        <p:txBody>
          <a:bodyPr/>
          <a:lstStyle/>
          <a:p>
            <a:r>
              <a:rPr lang="zh-CN" altLang="en-US" dirty="0"/>
              <a:t>需要注意的问题</a:t>
            </a:r>
          </a:p>
        </p:txBody>
      </p:sp>
      <mc:AlternateContent xmlns:mc="http://schemas.openxmlformats.org/markup-compatibility/2006" xmlns:a14="http://schemas.microsoft.com/office/drawing/2010/main">
        <mc:Choice Requires="a14">
          <p:sp>
            <p:nvSpPr>
              <p:cNvPr id="53251" name="文本占位符 2">
                <a:extLst>
                  <a:ext uri="{FF2B5EF4-FFF2-40B4-BE49-F238E27FC236}">
                    <a16:creationId xmlns:a16="http://schemas.microsoft.com/office/drawing/2014/main" id="{B6EB2020-A49C-41B9-B21A-61C72985AE30}"/>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cs typeface="+mn-cs"/>
                  </a:rPr>
                  <a:t>如果</a:t>
                </a:r>
                <a14:m>
                  <m:oMath xmlns:m="http://schemas.openxmlformats.org/officeDocument/2006/math">
                    <m:sSub>
                      <m:sSubPr>
                        <m:ctrlPr>
                          <a:rPr lang="zh-CN" altLang="zh-CN" sz="2400" i="1">
                            <a:latin typeface="Cambria Math" panose="02040503050406030204" pitchFamily="18" charset="0"/>
                            <a:cs typeface="+mn-cs"/>
                          </a:rPr>
                        </m:ctrlPr>
                      </m:sSubPr>
                      <m:e>
                        <m:r>
                          <a:rPr lang="en-US" altLang="zh-CN" sz="2400">
                            <a:latin typeface="Cambria Math" panose="02040503050406030204" pitchFamily="18" charset="0"/>
                            <a:cs typeface="+mn-cs"/>
                          </a:rPr>
                          <m:t>𝒈</m:t>
                        </m:r>
                      </m:e>
                      <m:sub>
                        <m:r>
                          <a:rPr lang="en-US" altLang="zh-CN" sz="2400">
                            <a:latin typeface="Cambria Math" panose="02040503050406030204" pitchFamily="18" charset="0"/>
                            <a:cs typeface="+mn-cs"/>
                          </a:rPr>
                          <m:t>𝑡</m:t>
                        </m:r>
                      </m:sub>
                    </m:sSub>
                  </m:oMath>
                </a14:m>
                <a:r>
                  <a:rPr lang="zh-CN" altLang="zh-CN" sz="2400" dirty="0">
                    <a:cs typeface="+mn-cs"/>
                  </a:rPr>
                  <a:t>中的一些影响因素本身在证券存续期内是时变的随机变量，仍然需要引入相应的动态模型来估计这些变量在未来各个时点的可能取值，进而确定各个时点可能的提前偿付率和现金流，再将其贴现进行定价。</a:t>
                </a:r>
                <a:endParaRPr lang="en-US" altLang="zh-CN" sz="2400" dirty="0">
                  <a:cs typeface="+mn-cs"/>
                </a:endParaRPr>
              </a:p>
              <a:p>
                <a:pPr>
                  <a:buClr>
                    <a:srgbClr val="28571F"/>
                  </a:buClr>
                </a:pPr>
                <a:endParaRPr lang="en-US" altLang="zh-CN" sz="2400" dirty="0">
                  <a:cs typeface="+mn-cs"/>
                </a:endParaRPr>
              </a:p>
              <a:p>
                <a:pPr>
                  <a:buClr>
                    <a:srgbClr val="28571F"/>
                  </a:buClr>
                </a:pPr>
                <a:r>
                  <a:rPr lang="zh-CN" altLang="zh-CN" sz="2400" dirty="0">
                    <a:cs typeface="+mn-cs"/>
                  </a:rPr>
                  <a:t>最后，如果认为整个基础资产池用同一个</a:t>
                </a:r>
                <a:r>
                  <a:rPr lang="en-US" altLang="zh-CN" sz="2400" dirty="0">
                    <a:cs typeface="+mn-cs"/>
                  </a:rPr>
                  <a:t>CPR</a:t>
                </a:r>
                <a:r>
                  <a:rPr lang="zh-CN" altLang="zh-CN" sz="2400" dirty="0">
                    <a:cs typeface="+mn-cs"/>
                  </a:rPr>
                  <a:t>不合理，可以将其分为小资产池分别计算，再对其进行加权平均。</a:t>
                </a:r>
                <a:endParaRPr lang="en-US" altLang="zh-CN" sz="2400" dirty="0">
                  <a:cs typeface="+mn-cs"/>
                </a:endParaRPr>
              </a:p>
            </p:txBody>
          </p:sp>
        </mc:Choice>
        <mc:Fallback xmlns="">
          <p:sp>
            <p:nvSpPr>
              <p:cNvPr id="53251" name="文本占位符 2">
                <a:extLst>
                  <a:ext uri="{FF2B5EF4-FFF2-40B4-BE49-F238E27FC236}">
                    <a16:creationId xmlns:a16="http://schemas.microsoft.com/office/drawing/2014/main" id="{B6EB2020-A49C-41B9-B21A-61C72985AE3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941" r="-148"/>
                </a:stretch>
              </a:blipFill>
            </p:spPr>
            <p:txBody>
              <a:bodyPr/>
              <a:lstStyle/>
              <a:p>
                <a:r>
                  <a:rPr lang="zh-CN" altLang="en-US">
                    <a:noFill/>
                  </a:rPr>
                  <a:t> </a:t>
                </a:r>
              </a:p>
            </p:txBody>
          </p:sp>
        </mc:Fallback>
      </mc:AlternateContent>
      <p:sp>
        <p:nvSpPr>
          <p:cNvPr id="53252" name="灯片编号占位符 1">
            <a:extLst>
              <a:ext uri="{FF2B5EF4-FFF2-40B4-BE49-F238E27FC236}">
                <a16:creationId xmlns:a16="http://schemas.microsoft.com/office/drawing/2014/main" id="{3DB4DA62-3A1F-4733-A2ED-16B21BF1907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317AF5-FF24-472A-9999-5769EB298548}" type="slidenum">
              <a:rPr lang="zh-CN" altLang="en-US" smtClean="0">
                <a:solidFill>
                  <a:srgbClr val="7F7F7F"/>
                </a:solidFill>
                <a:latin typeface="Adobe Jenson Pro Capt" pitchFamily="18" charset="0"/>
              </a:rPr>
              <a:pPr/>
              <a:t>43</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30379119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C581DD25-5EA7-42C9-97BA-70699D7FE532}"/>
              </a:ext>
            </a:extLst>
          </p:cNvPr>
          <p:cNvSpPr>
            <a:spLocks noGrp="1" noChangeArrowheads="1"/>
          </p:cNvSpPr>
          <p:nvPr>
            <p:ph type="title"/>
          </p:nvPr>
        </p:nvSpPr>
        <p:spPr>
          <a:xfrm>
            <a:off x="492125" y="76200"/>
            <a:ext cx="8229600" cy="846138"/>
          </a:xfrm>
        </p:spPr>
        <p:txBody>
          <a:bodyPr/>
          <a:lstStyle/>
          <a:p>
            <a:r>
              <a:rPr kumimoji="1" lang="zh-CN" altLang="en-US" dirty="0"/>
              <a:t>资产证券化的特征</a:t>
            </a:r>
          </a:p>
        </p:txBody>
      </p:sp>
      <p:sp>
        <p:nvSpPr>
          <p:cNvPr id="24579" name="内容占位符 2">
            <a:extLst>
              <a:ext uri="{FF2B5EF4-FFF2-40B4-BE49-F238E27FC236}">
                <a16:creationId xmlns:a16="http://schemas.microsoft.com/office/drawing/2014/main" id="{7C5F524E-228C-4549-8883-2C8A2C4E6026}"/>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资产证券化的目标：</a:t>
            </a:r>
            <a:endParaRPr lang="en-US" altLang="zh-CN" sz="2400" dirty="0"/>
          </a:p>
          <a:p>
            <a:pPr lvl="1">
              <a:buClr>
                <a:srgbClr val="28571F"/>
              </a:buClr>
            </a:pPr>
            <a:r>
              <a:rPr lang="zh-CN" altLang="en-US" sz="2000" dirty="0"/>
              <a:t>资产变现与融资</a:t>
            </a:r>
            <a:endParaRPr lang="en-US" altLang="zh-CN" sz="2000" dirty="0"/>
          </a:p>
          <a:p>
            <a:pPr lvl="1">
              <a:buClr>
                <a:srgbClr val="28571F"/>
              </a:buClr>
            </a:pPr>
            <a:r>
              <a:rPr lang="zh-CN" altLang="en-US" sz="2000" dirty="0">
                <a:solidFill>
                  <a:srgbClr val="FF0000"/>
                </a:solidFill>
              </a:rPr>
              <a:t>创造价值、产生利润</a:t>
            </a:r>
            <a:endParaRPr lang="en-US" altLang="zh-CN" sz="2000" dirty="0">
              <a:solidFill>
                <a:srgbClr val="FF0000"/>
              </a:solidFill>
            </a:endParaRPr>
          </a:p>
          <a:p>
            <a:pPr lvl="1">
              <a:buClr>
                <a:srgbClr val="28571F"/>
              </a:buClr>
            </a:pPr>
            <a:endParaRPr lang="en-US" altLang="zh-CN" sz="2000" dirty="0"/>
          </a:p>
          <a:p>
            <a:pPr>
              <a:buClr>
                <a:srgbClr val="28571F"/>
              </a:buClr>
            </a:pPr>
            <a:r>
              <a:rPr lang="zh-CN" altLang="en-US" sz="2400" dirty="0"/>
              <a:t>资产证券化所创造价值的来源：</a:t>
            </a:r>
            <a:endParaRPr lang="en-US" altLang="zh-CN" sz="2400" dirty="0"/>
          </a:p>
          <a:p>
            <a:pPr lvl="1">
              <a:buClr>
                <a:srgbClr val="28571F"/>
              </a:buClr>
            </a:pPr>
            <a:r>
              <a:rPr lang="zh-CN" altLang="en-US" sz="2000" dirty="0"/>
              <a:t>流动性风险和信用风险的改善和重组</a:t>
            </a:r>
            <a:endParaRPr lang="en-US" altLang="zh-CN" sz="2000" dirty="0"/>
          </a:p>
          <a:p>
            <a:pPr lvl="1">
              <a:buClr>
                <a:srgbClr val="28571F"/>
              </a:buClr>
            </a:pPr>
            <a:endParaRPr lang="en-US" altLang="zh-CN" sz="2000" dirty="0"/>
          </a:p>
          <a:p>
            <a:pPr>
              <a:buClr>
                <a:srgbClr val="28571F"/>
              </a:buClr>
            </a:pPr>
            <a:r>
              <a:rPr lang="zh-CN" altLang="en-US" sz="2400" dirty="0"/>
              <a:t>资产证券化的重要前提：</a:t>
            </a:r>
            <a:endParaRPr lang="en-US" altLang="zh-CN" sz="2400" dirty="0"/>
          </a:p>
          <a:p>
            <a:pPr lvl="1">
              <a:buClr>
                <a:srgbClr val="28571F"/>
              </a:buClr>
            </a:pPr>
            <a:r>
              <a:rPr lang="zh-CN" altLang="en-US" sz="2000" dirty="0"/>
              <a:t>可预期、相对稳定的现金流</a:t>
            </a:r>
            <a:endParaRPr lang="en-US" altLang="zh-CN" sz="2000" dirty="0"/>
          </a:p>
          <a:p>
            <a:pPr>
              <a:buClr>
                <a:srgbClr val="28571F"/>
              </a:buClr>
            </a:pPr>
            <a:endParaRPr lang="en-US" altLang="zh-CN" sz="2400" dirty="0"/>
          </a:p>
        </p:txBody>
      </p:sp>
      <p:sp>
        <p:nvSpPr>
          <p:cNvPr id="24580" name="灯片编号占位符 3">
            <a:extLst>
              <a:ext uri="{FF2B5EF4-FFF2-40B4-BE49-F238E27FC236}">
                <a16:creationId xmlns:a16="http://schemas.microsoft.com/office/drawing/2014/main" id="{D9D0CC95-9B0D-4F85-9F56-FD030011362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E4A1B59-AE6B-4B51-A729-CBE70C0C7264}" type="slidenum">
              <a:rPr lang="zh-CN" altLang="en-US" smtClean="0">
                <a:solidFill>
                  <a:srgbClr val="7F7F7F"/>
                </a:solidFill>
                <a:latin typeface="Adobe Jenson Pro Capt" pitchFamily="18" charset="0"/>
              </a:rPr>
              <a:pPr/>
              <a:t>4</a:t>
            </a:fld>
            <a:endParaRPr lang="zh-CN" altLang="en-US">
              <a:solidFill>
                <a:srgbClr val="7F7F7F"/>
              </a:solidFill>
              <a:latin typeface="Adobe Jenson Pro Capt" pitchFamily="18"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a:extLst>
              <a:ext uri="{FF2B5EF4-FFF2-40B4-BE49-F238E27FC236}">
                <a16:creationId xmlns:a16="http://schemas.microsoft.com/office/drawing/2014/main" id="{CAF2571C-D2F8-45DB-9775-23E471C2DDAF}"/>
              </a:ext>
            </a:extLst>
          </p:cNvPr>
          <p:cNvSpPr>
            <a:spLocks noGrp="1" noChangeArrowheads="1"/>
          </p:cNvSpPr>
          <p:nvPr>
            <p:ph type="title"/>
          </p:nvPr>
        </p:nvSpPr>
        <p:spPr>
          <a:xfrm>
            <a:off x="492125" y="76200"/>
            <a:ext cx="8229600" cy="846138"/>
          </a:xfrm>
        </p:spPr>
        <p:txBody>
          <a:bodyPr/>
          <a:lstStyle/>
          <a:p>
            <a:r>
              <a:rPr kumimoji="1" lang="zh-CN" altLang="en-US" dirty="0"/>
              <a:t>资产证券化的常见设计</a:t>
            </a:r>
          </a:p>
        </p:txBody>
      </p:sp>
      <p:sp>
        <p:nvSpPr>
          <p:cNvPr id="25603" name="内容占位符 2">
            <a:extLst>
              <a:ext uri="{FF2B5EF4-FFF2-40B4-BE49-F238E27FC236}">
                <a16:creationId xmlns:a16="http://schemas.microsoft.com/office/drawing/2014/main" id="{10E4E506-A764-4104-88EF-02CE8E6FBECF}"/>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管理信用风险的相关设计</a:t>
            </a:r>
            <a:endParaRPr lang="en-US" altLang="zh-CN" sz="2400" dirty="0"/>
          </a:p>
          <a:p>
            <a:pPr>
              <a:buClr>
                <a:srgbClr val="28571F"/>
              </a:buClr>
            </a:pPr>
            <a:endParaRPr lang="en-US" altLang="zh-CN" sz="2400" dirty="0"/>
          </a:p>
          <a:p>
            <a:pPr>
              <a:buClr>
                <a:srgbClr val="28571F"/>
              </a:buClr>
            </a:pPr>
            <a:r>
              <a:rPr lang="zh-CN" altLang="en-US" sz="2400" dirty="0"/>
              <a:t>管理提前偿付风险的相关设计</a:t>
            </a:r>
            <a:endParaRPr lang="en-US" altLang="zh-CN" sz="2400" dirty="0"/>
          </a:p>
          <a:p>
            <a:pPr>
              <a:buClr>
                <a:srgbClr val="28571F"/>
              </a:buClr>
            </a:pPr>
            <a:endParaRPr lang="en-US" altLang="zh-CN" sz="2400" dirty="0"/>
          </a:p>
          <a:p>
            <a:pPr>
              <a:buClr>
                <a:srgbClr val="28571F"/>
              </a:buClr>
            </a:pPr>
            <a:r>
              <a:rPr lang="zh-CN" altLang="en-US" sz="2400" dirty="0"/>
              <a:t>管理利率风险的相关设计</a:t>
            </a:r>
            <a:endParaRPr lang="en-US" altLang="zh-CN" sz="2400" dirty="0"/>
          </a:p>
          <a:p>
            <a:pPr>
              <a:buClr>
                <a:srgbClr val="28571F"/>
              </a:buClr>
            </a:pPr>
            <a:endParaRPr lang="en-US" altLang="zh-CN" sz="2400" dirty="0"/>
          </a:p>
          <a:p>
            <a:pPr>
              <a:buClr>
                <a:srgbClr val="28571F"/>
              </a:buClr>
            </a:pPr>
            <a:r>
              <a:rPr lang="zh-CN" altLang="en-US" sz="2400" dirty="0"/>
              <a:t>风险隔离的相关设计</a:t>
            </a:r>
            <a:endParaRPr lang="en-US" altLang="zh-CN" dirty="0"/>
          </a:p>
        </p:txBody>
      </p:sp>
      <p:sp>
        <p:nvSpPr>
          <p:cNvPr id="25604" name="灯片编号占位符 3">
            <a:extLst>
              <a:ext uri="{FF2B5EF4-FFF2-40B4-BE49-F238E27FC236}">
                <a16:creationId xmlns:a16="http://schemas.microsoft.com/office/drawing/2014/main" id="{B32AFDAA-B885-4974-9EBF-94CD760D8D4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84E1652-090D-43E6-B64C-CE0A21E03559}" type="slidenum">
              <a:rPr lang="zh-CN" altLang="en-US" smtClean="0">
                <a:solidFill>
                  <a:srgbClr val="7F7F7F"/>
                </a:solidFill>
                <a:latin typeface="Adobe Jenson Pro Capt" pitchFamily="18" charset="0"/>
              </a:rPr>
              <a:pPr/>
              <a:t>5</a:t>
            </a:fld>
            <a:endParaRPr lang="zh-CN" altLang="en-US">
              <a:solidFill>
                <a:srgbClr val="7F7F7F"/>
              </a:solidFill>
              <a:latin typeface="Adobe Jenson Pro Capt" pitchFamily="18"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a:extLst>
              <a:ext uri="{FF2B5EF4-FFF2-40B4-BE49-F238E27FC236}">
                <a16:creationId xmlns:a16="http://schemas.microsoft.com/office/drawing/2014/main" id="{450AE864-9229-40C0-BA48-6BBAEC0FD1F9}"/>
              </a:ext>
            </a:extLst>
          </p:cNvPr>
          <p:cNvSpPr>
            <a:spLocks noGrp="1" noChangeArrowheads="1"/>
          </p:cNvSpPr>
          <p:nvPr>
            <p:ph type="title"/>
          </p:nvPr>
        </p:nvSpPr>
        <p:spPr>
          <a:xfrm>
            <a:off x="492125" y="76200"/>
            <a:ext cx="8229600" cy="846138"/>
          </a:xfrm>
        </p:spPr>
        <p:txBody>
          <a:bodyPr/>
          <a:lstStyle/>
          <a:p>
            <a:r>
              <a:rPr lang="zh-CN" altLang="en-US" dirty="0"/>
              <a:t>管理信用风险的相关设计</a:t>
            </a:r>
          </a:p>
        </p:txBody>
      </p:sp>
      <p:sp>
        <p:nvSpPr>
          <p:cNvPr id="28675" name="文本占位符 2">
            <a:extLst>
              <a:ext uri="{FF2B5EF4-FFF2-40B4-BE49-F238E27FC236}">
                <a16:creationId xmlns:a16="http://schemas.microsoft.com/office/drawing/2014/main" id="{B7CD458F-0AE0-44F2-9103-3834854340B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外部增信</a:t>
            </a:r>
            <a:endParaRPr lang="en-US" altLang="zh-CN" sz="2400" dirty="0"/>
          </a:p>
          <a:p>
            <a:pPr lvl="1">
              <a:buClr>
                <a:srgbClr val="28571F"/>
              </a:buClr>
            </a:pPr>
            <a:r>
              <a:rPr lang="zh-CN" altLang="en-US" sz="2000" dirty="0"/>
              <a:t>外部担保</a:t>
            </a:r>
            <a:endParaRPr lang="en-US" altLang="zh-CN" sz="2000" dirty="0"/>
          </a:p>
          <a:p>
            <a:pPr lvl="1">
              <a:buClr>
                <a:srgbClr val="28571F"/>
              </a:buClr>
            </a:pPr>
            <a:r>
              <a:rPr lang="zh-CN" altLang="en-US" sz="2000" dirty="0"/>
              <a:t>购买</a:t>
            </a:r>
            <a:r>
              <a:rPr lang="en-US" altLang="zh-CN" sz="2000" dirty="0"/>
              <a:t>CDS</a:t>
            </a:r>
          </a:p>
          <a:p>
            <a:pPr lvl="1">
              <a:buClr>
                <a:srgbClr val="28571F"/>
              </a:buClr>
            </a:pPr>
            <a:r>
              <a:rPr lang="zh-CN" altLang="en-US" sz="2000" dirty="0"/>
              <a:t>购买商业银行信用证</a:t>
            </a:r>
            <a:endParaRPr lang="en-US" altLang="zh-CN" sz="2000" dirty="0"/>
          </a:p>
          <a:p>
            <a:pPr>
              <a:buClr>
                <a:srgbClr val="28571F"/>
              </a:buClr>
            </a:pPr>
            <a:r>
              <a:rPr lang="zh-CN" altLang="en-US" sz="2400" dirty="0"/>
              <a:t>内部增信</a:t>
            </a:r>
            <a:endParaRPr lang="en-US" altLang="zh-CN" sz="2400" dirty="0"/>
          </a:p>
          <a:p>
            <a:pPr lvl="1">
              <a:buClr>
                <a:srgbClr val="28571F"/>
              </a:buClr>
            </a:pPr>
            <a:r>
              <a:rPr lang="zh-CN" altLang="en-US" sz="2000" dirty="0">
                <a:solidFill>
                  <a:srgbClr val="FF0000"/>
                </a:solidFill>
              </a:rPr>
              <a:t>优先</a:t>
            </a:r>
            <a:r>
              <a:rPr lang="en-US" altLang="zh-CN" sz="2000" dirty="0">
                <a:solidFill>
                  <a:srgbClr val="FF0000"/>
                </a:solidFill>
              </a:rPr>
              <a:t>/</a:t>
            </a:r>
            <a:r>
              <a:rPr lang="zh-CN" altLang="en-US" sz="2000" dirty="0">
                <a:solidFill>
                  <a:srgbClr val="FF0000"/>
                </a:solidFill>
              </a:rPr>
              <a:t>次级结构</a:t>
            </a:r>
            <a:endParaRPr lang="en-US" altLang="zh-CN" sz="2000" dirty="0">
              <a:solidFill>
                <a:srgbClr val="FF0000"/>
              </a:solidFill>
            </a:endParaRPr>
          </a:p>
          <a:p>
            <a:pPr lvl="1">
              <a:buClr>
                <a:srgbClr val="28571F"/>
              </a:buClr>
            </a:pPr>
            <a:r>
              <a:rPr lang="zh-CN" altLang="en-US" sz="2000" dirty="0"/>
              <a:t>安排储备资金（</a:t>
            </a:r>
            <a:r>
              <a:rPr lang="en-US" altLang="zh-CN" sz="2000" dirty="0"/>
              <a:t>reserve funds</a:t>
            </a:r>
            <a:r>
              <a:rPr lang="zh-CN" altLang="en-US" sz="2000" dirty="0"/>
              <a:t>）</a:t>
            </a:r>
            <a:endParaRPr lang="en-US" altLang="zh-CN" sz="2000" dirty="0"/>
          </a:p>
          <a:p>
            <a:pPr lvl="1">
              <a:buClr>
                <a:srgbClr val="28571F"/>
              </a:buClr>
            </a:pPr>
            <a:r>
              <a:rPr lang="zh-CN" altLang="en-US" sz="2000" dirty="0"/>
              <a:t>设置超额利差（</a:t>
            </a:r>
            <a:r>
              <a:rPr lang="en-US" altLang="zh-CN" sz="2000" dirty="0"/>
              <a:t>excess spread</a:t>
            </a:r>
            <a:r>
              <a:rPr lang="zh-CN" altLang="en-US" sz="2000" dirty="0"/>
              <a:t>）账户</a:t>
            </a:r>
            <a:endParaRPr lang="en-US" altLang="zh-CN" sz="2000" dirty="0"/>
          </a:p>
          <a:p>
            <a:pPr lvl="1">
              <a:buClr>
                <a:srgbClr val="28571F"/>
              </a:buClr>
            </a:pPr>
            <a:r>
              <a:rPr lang="zh-CN" altLang="en-US" sz="2000" dirty="0"/>
              <a:t>超额抵押（</a:t>
            </a:r>
            <a:r>
              <a:rPr lang="en-US" altLang="zh-CN" sz="2000" dirty="0"/>
              <a:t>overcollateralization</a:t>
            </a:r>
            <a:r>
              <a:rPr lang="zh-CN" altLang="en-US" sz="2000" dirty="0"/>
              <a:t>）</a:t>
            </a:r>
            <a:endParaRPr lang="en-US" altLang="zh-CN" sz="2000" dirty="0"/>
          </a:p>
        </p:txBody>
      </p:sp>
      <p:sp>
        <p:nvSpPr>
          <p:cNvPr id="28676" name="灯片编号占位符 1">
            <a:extLst>
              <a:ext uri="{FF2B5EF4-FFF2-40B4-BE49-F238E27FC236}">
                <a16:creationId xmlns:a16="http://schemas.microsoft.com/office/drawing/2014/main" id="{81E2189A-13A5-43D9-9D79-E6AECA2B9BE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6FB7789-DAD8-4446-8D48-AAE462CB7DB1}" type="slidenum">
              <a:rPr lang="zh-CN" altLang="en-US" smtClean="0">
                <a:solidFill>
                  <a:srgbClr val="7F7F7F"/>
                </a:solidFill>
                <a:latin typeface="Adobe Jenson Pro Capt" pitchFamily="18" charset="0"/>
              </a:rPr>
              <a:pPr/>
              <a:t>6</a:t>
            </a:fld>
            <a:endParaRPr lang="zh-CN" altLang="en-US">
              <a:solidFill>
                <a:srgbClr val="7F7F7F"/>
              </a:solidFill>
              <a:latin typeface="Adobe Jenson Pro Capt" pitchFamily="18"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a:extLst>
              <a:ext uri="{FF2B5EF4-FFF2-40B4-BE49-F238E27FC236}">
                <a16:creationId xmlns:a16="http://schemas.microsoft.com/office/drawing/2014/main" id="{9B912118-9C49-43CE-9CCA-F76756689A2E}"/>
              </a:ext>
            </a:extLst>
          </p:cNvPr>
          <p:cNvSpPr>
            <a:spLocks noGrp="1" noChangeArrowheads="1"/>
          </p:cNvSpPr>
          <p:nvPr>
            <p:ph type="title"/>
          </p:nvPr>
        </p:nvSpPr>
        <p:spPr>
          <a:xfrm>
            <a:off x="492125" y="76200"/>
            <a:ext cx="8229600" cy="846138"/>
          </a:xfrm>
        </p:spPr>
        <p:txBody>
          <a:bodyPr/>
          <a:lstStyle/>
          <a:p>
            <a:r>
              <a:rPr kumimoji="1" lang="zh-CN" altLang="en-US" dirty="0"/>
              <a:t>优先</a:t>
            </a:r>
            <a:r>
              <a:rPr kumimoji="1" lang="en-US" altLang="zh-CN" dirty="0"/>
              <a:t>/</a:t>
            </a:r>
            <a:r>
              <a:rPr kumimoji="1" lang="zh-CN" altLang="en-US" dirty="0"/>
              <a:t>次级结构</a:t>
            </a:r>
          </a:p>
        </p:txBody>
      </p:sp>
      <p:pic>
        <p:nvPicPr>
          <p:cNvPr id="3" name="内容占位符 2">
            <a:extLst>
              <a:ext uri="{FF2B5EF4-FFF2-40B4-BE49-F238E27FC236}">
                <a16:creationId xmlns:a16="http://schemas.microsoft.com/office/drawing/2014/main" id="{B41AEB68-70DE-40B6-82CB-9248C1EF38C9}"/>
              </a:ext>
            </a:extLst>
          </p:cNvPr>
          <p:cNvPicPr>
            <a:picLocks noGrp="1" noChangeAspect="1"/>
          </p:cNvPicPr>
          <p:nvPr>
            <p:ph idx="1"/>
          </p:nvPr>
        </p:nvPicPr>
        <p:blipFill>
          <a:blip r:embed="rId2"/>
          <a:stretch>
            <a:fillRect/>
          </a:stretch>
        </p:blipFill>
        <p:spPr>
          <a:xfrm>
            <a:off x="1119773" y="1151483"/>
            <a:ext cx="6904454" cy="4979352"/>
          </a:xfrm>
        </p:spPr>
      </p:pic>
      <p:sp>
        <p:nvSpPr>
          <p:cNvPr id="29700" name="灯片编号占位符 3">
            <a:extLst>
              <a:ext uri="{FF2B5EF4-FFF2-40B4-BE49-F238E27FC236}">
                <a16:creationId xmlns:a16="http://schemas.microsoft.com/office/drawing/2014/main" id="{E7FD496B-8C99-4091-A4D7-5DFE4AA99AB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3C6B068-D61E-4319-866A-35A739BD5C8E}" type="slidenum">
              <a:rPr lang="zh-CN" altLang="en-US" smtClean="0">
                <a:solidFill>
                  <a:srgbClr val="7F7F7F"/>
                </a:solidFill>
                <a:latin typeface="Adobe Jenson Pro Capt" pitchFamily="18" charset="0"/>
              </a:rPr>
              <a:pPr/>
              <a:t>7</a:t>
            </a:fld>
            <a:endParaRPr lang="zh-CN" altLang="en-US">
              <a:solidFill>
                <a:srgbClr val="7F7F7F"/>
              </a:solidFill>
              <a:latin typeface="Adobe Jenson Pro Capt" pitchFamily="18"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a:extLst>
              <a:ext uri="{FF2B5EF4-FFF2-40B4-BE49-F238E27FC236}">
                <a16:creationId xmlns:a16="http://schemas.microsoft.com/office/drawing/2014/main" id="{3F59C224-2CCA-4FFF-94E5-ADBD1F841483}"/>
              </a:ext>
            </a:extLst>
          </p:cNvPr>
          <p:cNvSpPr>
            <a:spLocks noGrp="1" noChangeArrowheads="1"/>
          </p:cNvSpPr>
          <p:nvPr>
            <p:ph type="title"/>
          </p:nvPr>
        </p:nvSpPr>
        <p:spPr>
          <a:xfrm>
            <a:off x="492125" y="76200"/>
            <a:ext cx="8229600" cy="846138"/>
          </a:xfrm>
        </p:spPr>
        <p:txBody>
          <a:bodyPr/>
          <a:lstStyle/>
          <a:p>
            <a:r>
              <a:rPr lang="zh-CN" altLang="en-US" dirty="0"/>
              <a:t>管理提前偿付风险的相关设计</a:t>
            </a:r>
          </a:p>
        </p:txBody>
      </p:sp>
      <p:sp>
        <p:nvSpPr>
          <p:cNvPr id="31747" name="文本占位符 2">
            <a:extLst>
              <a:ext uri="{FF2B5EF4-FFF2-40B4-BE49-F238E27FC236}">
                <a16:creationId xmlns:a16="http://schemas.microsoft.com/office/drawing/2014/main" id="{2B1D8206-FA66-484C-9961-DE35CFC6177E}"/>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提前偿付风险：基础资产提前偿付比率未知带来的风险</a:t>
            </a:r>
            <a:endParaRPr lang="en-US" altLang="zh-CN" sz="2400" dirty="0"/>
          </a:p>
          <a:p>
            <a:pPr lvl="1">
              <a:buClr>
                <a:srgbClr val="28571F"/>
              </a:buClr>
            </a:pPr>
            <a:r>
              <a:rPr lang="zh-CN" altLang="en-US" sz="2000" dirty="0"/>
              <a:t>收缩风险（</a:t>
            </a:r>
            <a:r>
              <a:rPr lang="en-US" altLang="zh-CN" sz="2000" dirty="0"/>
              <a:t>contraction risk</a:t>
            </a:r>
            <a:r>
              <a:rPr lang="zh-CN" altLang="en-US" sz="2000" dirty="0"/>
              <a:t>）：利率下降导致的</a:t>
            </a:r>
            <a:r>
              <a:rPr lang="zh-CN" altLang="en-US" sz="2000" dirty="0">
                <a:solidFill>
                  <a:schemeClr val="tx1"/>
                </a:solidFill>
              </a:rPr>
              <a:t>过高的提前偿付速率</a:t>
            </a:r>
            <a:r>
              <a:rPr lang="zh-CN" altLang="en-US" sz="2000" dirty="0"/>
              <a:t>带来的风险</a:t>
            </a:r>
            <a:endParaRPr lang="en-US" altLang="zh-CN" sz="2000" dirty="0"/>
          </a:p>
          <a:p>
            <a:pPr lvl="1">
              <a:buClr>
                <a:srgbClr val="28571F"/>
              </a:buClr>
            </a:pPr>
            <a:r>
              <a:rPr lang="zh-CN" altLang="en-US" sz="2000" dirty="0"/>
              <a:t>扩张风险（</a:t>
            </a:r>
            <a:r>
              <a:rPr lang="en-US" altLang="zh-CN" sz="2000" dirty="0"/>
              <a:t>extension risk</a:t>
            </a:r>
            <a:r>
              <a:rPr lang="zh-CN" altLang="en-US" sz="2000" dirty="0"/>
              <a:t>）：利率上升导致的</a:t>
            </a:r>
            <a:r>
              <a:rPr lang="zh-CN" altLang="en-US" sz="2000" dirty="0">
                <a:solidFill>
                  <a:schemeClr val="tx1"/>
                </a:solidFill>
              </a:rPr>
              <a:t>过低的提前偿付速率</a:t>
            </a:r>
            <a:r>
              <a:rPr lang="zh-CN" altLang="en-US" sz="2000" dirty="0"/>
              <a:t>带来的风险</a:t>
            </a:r>
            <a:endParaRPr lang="en-US" altLang="zh-CN" sz="2000" dirty="0"/>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lang="zh-CN" altLang="en-US" sz="2400" dirty="0"/>
              <a:t>管理提前偿付风险的设计</a:t>
            </a:r>
            <a:endParaRPr lang="en-US" altLang="zh-CN" sz="2400" dirty="0"/>
          </a:p>
          <a:p>
            <a:pPr lvl="1" indent="-342900">
              <a:buClr>
                <a:srgbClr val="28571F"/>
              </a:buClr>
              <a:buSzPct val="65000"/>
              <a:defRPr/>
            </a:pPr>
            <a:r>
              <a:rPr kumimoji="1" lang="zh-CN" altLang="en-US" sz="2000" dirty="0"/>
              <a:t>计划摊还层级（</a:t>
            </a:r>
            <a:r>
              <a:rPr kumimoji="1" lang="en-US" altLang="zh-CN" sz="2000" dirty="0"/>
              <a:t>planned amortization class</a:t>
            </a:r>
            <a:r>
              <a:rPr kumimoji="1" lang="zh-CN" altLang="en-US" sz="2000" dirty="0"/>
              <a:t>，</a:t>
            </a:r>
            <a:r>
              <a:rPr kumimoji="1" lang="en-US" altLang="zh-CN" sz="2000" dirty="0"/>
              <a:t>PAC</a:t>
            </a:r>
            <a:r>
              <a:rPr kumimoji="1" lang="zh-CN" altLang="en-US" sz="2000" dirty="0"/>
              <a:t>）</a:t>
            </a:r>
            <a:endParaRPr kumimoji="1" lang="en-US" altLang="zh-CN" sz="2000" dirty="0"/>
          </a:p>
          <a:p>
            <a:pPr lvl="1" indent="-342900">
              <a:buClr>
                <a:srgbClr val="28571F"/>
              </a:buClr>
              <a:buSzPct val="65000"/>
              <a:defRPr/>
            </a:pPr>
            <a:r>
              <a:rPr kumimoji="1" lang="zh-CN" altLang="en-US" sz="2000" dirty="0"/>
              <a:t>剥离式证券（</a:t>
            </a:r>
            <a:r>
              <a:rPr kumimoji="1" lang="en-US" altLang="zh-CN" sz="2000" dirty="0"/>
              <a:t>STRIPS</a:t>
            </a:r>
            <a:r>
              <a:rPr kumimoji="1" lang="zh-CN" altLang="en-US" sz="2000" dirty="0"/>
              <a:t>）</a:t>
            </a:r>
            <a:endParaRPr kumimoji="0"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4487" lvl="1" indent="0">
              <a:buClr>
                <a:srgbClr val="28571F"/>
              </a:buClr>
              <a:buNone/>
            </a:pPr>
            <a:endParaRPr lang="en-US" altLang="zh-CN" sz="2000" dirty="0"/>
          </a:p>
        </p:txBody>
      </p:sp>
      <p:sp>
        <p:nvSpPr>
          <p:cNvPr id="31748" name="Rectangle 2">
            <a:extLst>
              <a:ext uri="{FF2B5EF4-FFF2-40B4-BE49-F238E27FC236}">
                <a16:creationId xmlns:a16="http://schemas.microsoft.com/office/drawing/2014/main" id="{997C90EA-2891-4A64-BE7A-B7EBD0E571D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742950" indent="-285750">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143000" indent="-228600">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600200" indent="-228600">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2057400" indent="-228600">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5146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9718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4290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8862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eaLnBrk="1" hangingPunct="1">
              <a:spcBef>
                <a:spcPct val="0"/>
              </a:spcBef>
              <a:buClrTx/>
              <a:buSzTx/>
              <a:buFontTx/>
              <a:buNone/>
            </a:pPr>
            <a:endParaRPr lang="zh-CN" altLang="en-US" sz="180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31750" name="Rectangle 4">
            <a:extLst>
              <a:ext uri="{FF2B5EF4-FFF2-40B4-BE49-F238E27FC236}">
                <a16:creationId xmlns:a16="http://schemas.microsoft.com/office/drawing/2014/main" id="{704AF776-D1F3-45B4-919E-461B19CEFCD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742950" indent="-285750">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143000" indent="-228600">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600200" indent="-228600">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2057400" indent="-228600">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5146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9718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4290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8862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eaLnBrk="1" hangingPunct="1">
              <a:spcBef>
                <a:spcPct val="0"/>
              </a:spcBef>
              <a:buClrTx/>
              <a:buSzTx/>
              <a:buFontTx/>
              <a:buNone/>
            </a:pPr>
            <a:endParaRPr lang="zh-CN" altLang="en-US" sz="180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31752" name="灯片编号占位符 1">
            <a:extLst>
              <a:ext uri="{FF2B5EF4-FFF2-40B4-BE49-F238E27FC236}">
                <a16:creationId xmlns:a16="http://schemas.microsoft.com/office/drawing/2014/main" id="{6B8E59B5-19E8-454B-934F-2964036AB1E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9C806C0-B202-457F-8925-769E05EB3460}" type="slidenum">
              <a:rPr lang="zh-CN" altLang="en-US" smtClean="0">
                <a:solidFill>
                  <a:srgbClr val="7F7F7F"/>
                </a:solidFill>
                <a:latin typeface="Adobe Jenson Pro Capt" pitchFamily="18" charset="0"/>
              </a:rPr>
              <a:pPr/>
              <a:t>8</a:t>
            </a:fld>
            <a:endParaRPr lang="zh-CN" altLang="en-US">
              <a:solidFill>
                <a:srgbClr val="7F7F7F"/>
              </a:solidFill>
              <a:latin typeface="Adobe Jenson Pro Capt" pitchFamily="18" charset="0"/>
            </a:endParaRPr>
          </a:p>
        </p:txBody>
      </p:sp>
    </p:spTree>
  </p:cSld>
  <p:clrMapOvr>
    <a:masterClrMapping/>
  </p:clrMapOvr>
  <p:transition/>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2478</Words>
  <Application>Microsoft Macintosh PowerPoint</Application>
  <PresentationFormat>全屏显示(4:3)</PresentationFormat>
  <Paragraphs>362</Paragraphs>
  <Slides>45</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45</vt:i4>
      </vt:variant>
    </vt:vector>
  </HeadingPairs>
  <TitlesOfParts>
    <vt:vector size="62" baseType="lpstr">
      <vt:lpstr>楷体</vt:lpstr>
      <vt:lpstr>微软雅黑</vt:lpstr>
      <vt:lpstr>Adobe 黑体 Std R</vt:lpstr>
      <vt:lpstr>Adobe 楷体 Std R</vt:lpstr>
      <vt:lpstr>Adobe Heiti Std R</vt:lpstr>
      <vt:lpstr>Adobe Jenson Pro</vt:lpstr>
      <vt:lpstr>Adobe Jenson Pro Capt</vt:lpstr>
      <vt:lpstr>Adobe Jenson Pro Lt</vt:lpstr>
      <vt:lpstr>Arial</vt:lpstr>
      <vt:lpstr>Bradley Hand ITC</vt:lpstr>
      <vt:lpstr>Calibri</vt:lpstr>
      <vt:lpstr>Cambria Math</vt:lpstr>
      <vt:lpstr>Garamond</vt:lpstr>
      <vt:lpstr>Segoe</vt:lpstr>
      <vt:lpstr>Times New Roman</vt:lpstr>
      <vt:lpstr>Wingdings</vt:lpstr>
      <vt:lpstr>1_Edge</vt:lpstr>
      <vt:lpstr>第7章 资产证券化</vt:lpstr>
      <vt:lpstr>PowerPoint 演示文稿</vt:lpstr>
      <vt:lpstr>第一节</vt:lpstr>
      <vt:lpstr>资产证券化的内涵</vt:lpstr>
      <vt:lpstr>资产证券化的特征</vt:lpstr>
      <vt:lpstr>资产证券化的常见设计</vt:lpstr>
      <vt:lpstr>管理信用风险的相关设计</vt:lpstr>
      <vt:lpstr>优先/次级结构</vt:lpstr>
      <vt:lpstr>管理提前偿付风险的相关设计</vt:lpstr>
      <vt:lpstr>计划摊还层级（PAC）</vt:lpstr>
      <vt:lpstr>例子</vt:lpstr>
      <vt:lpstr>PAC的变种</vt:lpstr>
      <vt:lpstr>剥离式证券（STRIPS）</vt:lpstr>
      <vt:lpstr>管理利率风险的相关设计</vt:lpstr>
      <vt:lpstr>风险隔离的相关设计</vt:lpstr>
      <vt:lpstr>资产支持证券的种类</vt:lpstr>
      <vt:lpstr>总体分类：狭义ABS和CDO</vt:lpstr>
      <vt:lpstr>狭义ABS和CDO的区别</vt:lpstr>
      <vt:lpstr>狭义ABS的分类</vt:lpstr>
      <vt:lpstr>资产支持商业票据（ABCP）</vt:lpstr>
      <vt:lpstr>CDO的分类</vt:lpstr>
      <vt:lpstr>PowerPoint 演示文稿</vt:lpstr>
      <vt:lpstr>按照现金流是否结构重组分类</vt:lpstr>
      <vt:lpstr>按照中国市场分类</vt:lpstr>
      <vt:lpstr>资产证券化流程</vt:lpstr>
      <vt:lpstr>资产证券化的是与非</vt:lpstr>
      <vt:lpstr>资产证券化的正面作用</vt:lpstr>
      <vt:lpstr>第二节</vt:lpstr>
      <vt:lpstr>可能影响提前偿付的因素</vt:lpstr>
      <vt:lpstr>提前偿付模型</vt:lpstr>
      <vt:lpstr>基于期权的提前偿付模型</vt:lpstr>
      <vt:lpstr>例子</vt:lpstr>
      <vt:lpstr>第一步</vt:lpstr>
      <vt:lpstr>第二步</vt:lpstr>
      <vt:lpstr>第三步</vt:lpstr>
      <vt:lpstr>第四步</vt:lpstr>
      <vt:lpstr>期权模型的缺陷</vt:lpstr>
      <vt:lpstr>经验的提前偿付模型</vt:lpstr>
      <vt:lpstr>PSA标准提前偿还模型</vt:lpstr>
      <vt:lpstr>PowerPoint 演示文稿</vt:lpstr>
      <vt:lpstr>PSA模型的评析</vt:lpstr>
      <vt:lpstr>其他经验模型</vt:lpstr>
      <vt:lpstr>CPR的函数设定</vt:lpstr>
      <vt:lpstr>需要注意的问题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Silverlight Briefing - MIX07</dc:title>
  <dc:subject>Silverlight</dc:subject>
  <dc:creator/>
  <dc:description>COPYRIGHT, Microsoft 2007.  All rights reserved.  No permission is granted to reproduce or re-use materials from this document in other documents.  All rights reserved.
3rd party company names and logos are used with permission and are subject to their own copyrights and trademarks.</dc:description>
  <cp:lastModifiedBy/>
  <cp:revision>9</cp:revision>
  <dcterms:created xsi:type="dcterms:W3CDTF">2007-08-03T18:56:26Z</dcterms:created>
  <dcterms:modified xsi:type="dcterms:W3CDTF">2021-07-21T14:11:04Z</dcterms:modified>
</cp:coreProperties>
</file>