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42"/>
  </p:notesMasterIdLst>
  <p:handoutMasterIdLst>
    <p:handoutMasterId r:id="rId43"/>
  </p:handoutMasterIdLst>
  <p:sldIdLst>
    <p:sldId id="561" r:id="rId2"/>
    <p:sldId id="615" r:id="rId3"/>
    <p:sldId id="612" r:id="rId4"/>
    <p:sldId id="565" r:id="rId5"/>
    <p:sldId id="607" r:id="rId6"/>
    <p:sldId id="616" r:id="rId7"/>
    <p:sldId id="613" r:id="rId8"/>
    <p:sldId id="620" r:id="rId9"/>
    <p:sldId id="663" r:id="rId10"/>
    <p:sldId id="662" r:id="rId11"/>
    <p:sldId id="583" r:id="rId12"/>
    <p:sldId id="584" r:id="rId13"/>
    <p:sldId id="621" r:id="rId14"/>
    <p:sldId id="665" r:id="rId15"/>
    <p:sldId id="666" r:id="rId16"/>
    <p:sldId id="656" r:id="rId17"/>
    <p:sldId id="667" r:id="rId18"/>
    <p:sldId id="668" r:id="rId19"/>
    <p:sldId id="669" r:id="rId20"/>
    <p:sldId id="639" r:id="rId21"/>
    <p:sldId id="659" r:id="rId22"/>
    <p:sldId id="660" r:id="rId23"/>
    <p:sldId id="670" r:id="rId24"/>
    <p:sldId id="671" r:id="rId25"/>
    <p:sldId id="642" r:id="rId26"/>
    <p:sldId id="643" r:id="rId27"/>
    <p:sldId id="644" r:id="rId28"/>
    <p:sldId id="646" r:id="rId29"/>
    <p:sldId id="647" r:id="rId30"/>
    <p:sldId id="648" r:id="rId31"/>
    <p:sldId id="649" r:id="rId32"/>
    <p:sldId id="652" r:id="rId33"/>
    <p:sldId id="650" r:id="rId34"/>
    <p:sldId id="661" r:id="rId35"/>
    <p:sldId id="653" r:id="rId36"/>
    <p:sldId id="587" r:id="rId37"/>
    <p:sldId id="654" r:id="rId38"/>
    <p:sldId id="655" r:id="rId39"/>
    <p:sldId id="672" r:id="rId40"/>
    <p:sldId id="606" r:id="rId4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57" autoAdjust="0"/>
    <p:restoredTop sz="93537" autoAdjust="0"/>
  </p:normalViewPr>
  <p:slideViewPr>
    <p:cSldViewPr snapToObjects="1">
      <p:cViewPr varScale="1">
        <p:scale>
          <a:sx n="119" d="100"/>
          <a:sy n="119" d="100"/>
        </p:scale>
        <p:origin x="2064" y="192"/>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AEE052-2032-4084-A6F8-1229ECE23CBF}"/>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AE0F1B9F-13C8-449B-A357-2F43CBB50049}"/>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BA52D35-8D0A-489E-A24D-09321CD9A9D9}"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41C3362C-989F-4477-8648-7B0A72E9C83A}"/>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6CECE8D7-2497-49D4-89CC-C1FFA69CA7FE}"/>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9D25381-7566-49FB-8A2E-02FEA4CC421B}"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EE17306-7FF7-4ECE-A48D-80CE556B0FA9}"/>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D8976C12-A7DC-4FE7-B89C-32731B9C8485}"/>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8B710F3-198C-46DE-8E23-AF7BC21301E9}"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6631C467-1BC2-4E98-9007-6EC162E99CE8}"/>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1E96DC05-2AB4-4F90-8197-7B0DB045E0B5}"/>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C583A53-9352-40CB-8B39-4989BFF8E0D0}"/>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EF997A71-8354-43EF-B10B-CEF186F96DE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FDAD3A95-35CB-4CEF-AD41-F1DC88E54C3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A7143020-EACA-4FB1-ADB1-4BD8AB71242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63CF70AD-E6CF-458A-AA75-2EFC11B3DD4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8436" name="Slide Number Placeholder 3">
            <a:extLst>
              <a:ext uri="{FF2B5EF4-FFF2-40B4-BE49-F238E27FC236}">
                <a16:creationId xmlns:a16="http://schemas.microsoft.com/office/drawing/2014/main" id="{35475B56-2BDA-4CD5-B15B-7B3655F99E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ED488D-410F-4E79-A2B0-C846E2E7309B}"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a:extLst>
              <a:ext uri="{FF2B5EF4-FFF2-40B4-BE49-F238E27FC236}">
                <a16:creationId xmlns:a16="http://schemas.microsoft.com/office/drawing/2014/main" id="{E7D9181C-7FF6-4316-878B-3643523CD1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a:extLst>
              <a:ext uri="{FF2B5EF4-FFF2-40B4-BE49-F238E27FC236}">
                <a16:creationId xmlns:a16="http://schemas.microsoft.com/office/drawing/2014/main" id="{00AFCA0E-33B8-4902-8E4A-4657B50A96E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22532" name="灯片编号占位符 3">
            <a:extLst>
              <a:ext uri="{FF2B5EF4-FFF2-40B4-BE49-F238E27FC236}">
                <a16:creationId xmlns:a16="http://schemas.microsoft.com/office/drawing/2014/main" id="{71503365-3639-4DE2-9311-686589D922C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0C5836C-2ED4-4396-B53A-A31281594D0C}" type="slidenum">
              <a:rPr lang="zh-CN" altLang="en-US" smtClean="0">
                <a:latin typeface="Calibri" panose="020F0502020204030204" pitchFamily="34" charset="0"/>
              </a:rPr>
              <a:pPr/>
              <a:t>3</a:t>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115681611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0B38FD4B-9B9E-4837-9909-C1551D7F2CAC}"/>
              </a:ext>
            </a:extLst>
          </p:cNvPr>
          <p:cNvSpPr>
            <a:spLocks noGrp="1" noChangeArrowheads="1"/>
          </p:cNvSpPr>
          <p:nvPr>
            <p:ph type="sldNum" sz="quarter" idx="10"/>
          </p:nvPr>
        </p:nvSpPr>
        <p:spPr>
          <a:ln/>
        </p:spPr>
        <p:txBody>
          <a:bodyPr/>
          <a:lstStyle>
            <a:lvl1pPr>
              <a:defRPr/>
            </a:lvl1pPr>
          </a:lstStyle>
          <a:p>
            <a:pPr>
              <a:defRPr/>
            </a:pPr>
            <a:fld id="{E5F20E3A-8B29-4A80-9E4A-AEDDE09714B8}" type="slidenum">
              <a:rPr lang="zh-CN" altLang="en-US"/>
              <a:pPr>
                <a:defRPr/>
              </a:pPr>
              <a:t>‹#›</a:t>
            </a:fld>
            <a:endParaRPr lang="zh-CN" altLang="en-US"/>
          </a:p>
        </p:txBody>
      </p:sp>
    </p:spTree>
    <p:extLst>
      <p:ext uri="{BB962C8B-B14F-4D97-AF65-F5344CB8AC3E}">
        <p14:creationId xmlns:p14="http://schemas.microsoft.com/office/powerpoint/2010/main" val="34147891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4D8BAA3-66E5-4BBB-BD0F-D477A1914A4C}"/>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FBB84C51-86C4-4D43-B3C9-EE8F52F181C2}"/>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EF8542D6-605C-458C-BD92-E6407953D5C9}"/>
              </a:ext>
            </a:extLst>
          </p:cNvPr>
          <p:cNvSpPr>
            <a:spLocks noGrp="1" noChangeArrowheads="1"/>
          </p:cNvSpPr>
          <p:nvPr>
            <p:ph type="sldNum" sz="quarter" idx="12"/>
          </p:nvPr>
        </p:nvSpPr>
        <p:spPr/>
        <p:txBody>
          <a:bodyPr/>
          <a:lstStyle>
            <a:lvl1pPr>
              <a:defRPr/>
            </a:lvl1pPr>
          </a:lstStyle>
          <a:p>
            <a:pPr>
              <a:defRPr/>
            </a:pPr>
            <a:fld id="{95235737-CFAE-4BA6-8CCD-0479B9F18E71}" type="slidenum">
              <a:rPr lang="zh-CN" altLang="en-US"/>
              <a:pPr>
                <a:defRPr/>
              </a:pPr>
              <a:t>‹#›</a:t>
            </a:fld>
            <a:endParaRPr lang="zh-CN" altLang="en-US"/>
          </a:p>
        </p:txBody>
      </p:sp>
    </p:spTree>
    <p:extLst>
      <p:ext uri="{BB962C8B-B14F-4D97-AF65-F5344CB8AC3E}">
        <p14:creationId xmlns:p14="http://schemas.microsoft.com/office/powerpoint/2010/main" val="238764766"/>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DDFCCDDD-09B0-4E55-859C-181C93B4FE3C}"/>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CCF5CFB9-0E8B-4DCB-A365-A6EFA252F707}"/>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9C985783-0AA0-46CA-98A9-8A41B66DFD6F}"/>
              </a:ext>
            </a:extLst>
          </p:cNvPr>
          <p:cNvSpPr>
            <a:spLocks noGrp="1" noChangeArrowheads="1"/>
          </p:cNvSpPr>
          <p:nvPr>
            <p:ph type="sldNum" sz="quarter" idx="12"/>
          </p:nvPr>
        </p:nvSpPr>
        <p:spPr/>
        <p:txBody>
          <a:bodyPr/>
          <a:lstStyle>
            <a:lvl1pPr>
              <a:defRPr/>
            </a:lvl1pPr>
          </a:lstStyle>
          <a:p>
            <a:pPr>
              <a:defRPr/>
            </a:pPr>
            <a:fld id="{19BB7E50-C0CF-4F4B-96BB-CB3B954A7B30}" type="slidenum">
              <a:rPr lang="zh-CN" altLang="en-US"/>
              <a:pPr>
                <a:defRPr/>
              </a:pPr>
              <a:t>‹#›</a:t>
            </a:fld>
            <a:endParaRPr lang="zh-CN" altLang="en-US"/>
          </a:p>
        </p:txBody>
      </p:sp>
    </p:spTree>
    <p:extLst>
      <p:ext uri="{BB962C8B-B14F-4D97-AF65-F5344CB8AC3E}">
        <p14:creationId xmlns:p14="http://schemas.microsoft.com/office/powerpoint/2010/main" val="1792362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92F3F5F2-1201-40BF-BF0D-F5823672D85D}"/>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32F1949E-65C2-4FA4-AEB6-D7265D04645C}"/>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E1B250E0-B5CA-46C4-BA5C-B4649EB134B5}"/>
              </a:ext>
            </a:extLst>
          </p:cNvPr>
          <p:cNvSpPr>
            <a:spLocks noGrp="1" noChangeArrowheads="1"/>
          </p:cNvSpPr>
          <p:nvPr>
            <p:ph type="sldNum" sz="quarter" idx="12"/>
          </p:nvPr>
        </p:nvSpPr>
        <p:spPr/>
        <p:txBody>
          <a:bodyPr/>
          <a:lstStyle>
            <a:lvl1pPr>
              <a:defRPr/>
            </a:lvl1pPr>
          </a:lstStyle>
          <a:p>
            <a:pPr>
              <a:defRPr/>
            </a:pPr>
            <a:fld id="{A054E51C-DFC5-4632-91D6-4C78F058D70E}" type="slidenum">
              <a:rPr lang="zh-CN" altLang="en-US"/>
              <a:pPr>
                <a:defRPr/>
              </a:pPr>
              <a:t>‹#›</a:t>
            </a:fld>
            <a:endParaRPr lang="zh-CN" altLang="en-US"/>
          </a:p>
        </p:txBody>
      </p:sp>
    </p:spTree>
    <p:extLst>
      <p:ext uri="{BB962C8B-B14F-4D97-AF65-F5344CB8AC3E}">
        <p14:creationId xmlns:p14="http://schemas.microsoft.com/office/powerpoint/2010/main" val="331941159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5490139D-73A4-4DA7-AB52-55AA9BE7E46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AC244507-7B84-476B-B3DF-944D82E4E85C}"/>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B7E736A5-4433-46B6-B944-F9E3B64D1EBA}"/>
              </a:ext>
            </a:extLst>
          </p:cNvPr>
          <p:cNvSpPr>
            <a:spLocks noGrp="1" noChangeArrowheads="1"/>
          </p:cNvSpPr>
          <p:nvPr>
            <p:ph type="sldNum" sz="quarter" idx="12"/>
          </p:nvPr>
        </p:nvSpPr>
        <p:spPr/>
        <p:txBody>
          <a:bodyPr/>
          <a:lstStyle>
            <a:lvl1pPr>
              <a:defRPr/>
            </a:lvl1pPr>
          </a:lstStyle>
          <a:p>
            <a:pPr>
              <a:defRPr/>
            </a:pPr>
            <a:fld id="{926E17B2-C435-4666-9BC1-462CD8C99768}" type="slidenum">
              <a:rPr lang="zh-CN" altLang="en-US"/>
              <a:pPr>
                <a:defRPr/>
              </a:pPr>
              <a:t>‹#›</a:t>
            </a:fld>
            <a:endParaRPr lang="zh-CN" altLang="en-US"/>
          </a:p>
        </p:txBody>
      </p:sp>
    </p:spTree>
    <p:extLst>
      <p:ext uri="{BB962C8B-B14F-4D97-AF65-F5344CB8AC3E}">
        <p14:creationId xmlns:p14="http://schemas.microsoft.com/office/powerpoint/2010/main" val="240799919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4B544468-724A-4B62-87EE-79B2BAE3F42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3B327CD9-9C07-4BC5-85E4-E665DCA0B7F4}"/>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E22028DB-FBA2-4239-BFED-38E37C67F1A3}"/>
              </a:ext>
            </a:extLst>
          </p:cNvPr>
          <p:cNvSpPr>
            <a:spLocks noGrp="1" noChangeArrowheads="1"/>
          </p:cNvSpPr>
          <p:nvPr>
            <p:ph type="sldNum" sz="quarter" idx="12"/>
          </p:nvPr>
        </p:nvSpPr>
        <p:spPr/>
        <p:txBody>
          <a:bodyPr/>
          <a:lstStyle>
            <a:lvl1pPr>
              <a:defRPr/>
            </a:lvl1pPr>
          </a:lstStyle>
          <a:p>
            <a:pPr>
              <a:defRPr/>
            </a:pPr>
            <a:fld id="{DC59CE12-0707-498E-B7EE-3AC4F2F9EE38}" type="slidenum">
              <a:rPr lang="zh-CN" altLang="en-US"/>
              <a:pPr>
                <a:defRPr/>
              </a:pPr>
              <a:t>‹#›</a:t>
            </a:fld>
            <a:endParaRPr lang="zh-CN" altLang="en-US"/>
          </a:p>
        </p:txBody>
      </p:sp>
    </p:spTree>
    <p:extLst>
      <p:ext uri="{BB962C8B-B14F-4D97-AF65-F5344CB8AC3E}">
        <p14:creationId xmlns:p14="http://schemas.microsoft.com/office/powerpoint/2010/main" val="291973192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26E3DC09-DCA9-4750-9C03-BEFD3B9477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2856D27A-A376-4A7A-9B74-70F7FAD8CF4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1C3DFAC0-8B80-482B-ABDA-5F80D0DD042D}"/>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E5EE0A13-C8B4-44BF-BE0B-DA947A6FD07C}"/>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43B67DCB-FEEB-491C-9DB3-F875ED6237E9}"/>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121950824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552ECC4-8CA8-4ED2-B577-1E8372E0033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72539990-134D-4CD8-9256-A11C20FA481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F7858FEE-913C-48DF-9CC5-C7C6CA6E0F88}"/>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BB6E0ED2-5335-4FC1-8EA5-414F122C5137}"/>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8D02F34C-E118-4704-B7B9-3FD66D94F06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77878C5C-29B9-4657-BBF6-CCA249E8C894}"/>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a:latin typeface="Adobe 黑体 Std R" pitchFamily="34" charset="-122"/>
                <a:ea typeface="Adobe 黑体 Std R" pitchFamily="34" charset="-122"/>
              </a:rPr>
              <a:t>厦门大学财务系   陈蓉 郑振龙 </a:t>
            </a:r>
            <a:endParaRPr lang="en-US" altLang="zh-CN" b="1">
              <a:latin typeface="Adobe 黑体 Std R" pitchFamily="34" charset="-122"/>
              <a:ea typeface="Adobe 黑体 Std R" pitchFamily="34" charset="-122"/>
            </a:endParaRPr>
          </a:p>
          <a:p>
            <a:pPr eaLnBrk="1" hangingPunct="1">
              <a:defRPr/>
            </a:pPr>
            <a:r>
              <a:rPr lang="en-US" altLang="zh-CN" b="1">
                <a:latin typeface="Adobe Jenson Pro Capt" panose="020A0503050201030203" pitchFamily="18" charset="0"/>
              </a:rPr>
              <a:t>  </a:t>
            </a:r>
            <a:r>
              <a:rPr lang="zh-CN" altLang="en-US" b="1">
                <a:latin typeface="Adobe Jenson Pro Capt" panose="020A0503050201030203" pitchFamily="18" charset="0"/>
              </a:rPr>
              <a:t>       </a:t>
            </a:r>
            <a:r>
              <a:rPr lang="en-US" altLang="zh-CN" b="1">
                <a:latin typeface="Adobe Jenson Pro Capt" panose="020A0503050201030203" pitchFamily="18" charset="0"/>
              </a:rPr>
              <a:t> aronge@xmu.edu.cn</a:t>
            </a:r>
            <a:endParaRPr lang="zh-CN" altLang="en-US" b="1">
              <a:latin typeface="Adobe Jenson Pro Capt" panose="020A0503050201030203" pitchFamily="18" charset="0"/>
            </a:endParaRPr>
          </a:p>
        </p:txBody>
      </p:sp>
    </p:spTree>
    <p:extLst>
      <p:ext uri="{BB962C8B-B14F-4D97-AF65-F5344CB8AC3E}">
        <p14:creationId xmlns:p14="http://schemas.microsoft.com/office/powerpoint/2010/main" val="14196090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585FD1DE-0423-43A4-8374-1B8973F3555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2EB9CD0B-0F3C-4948-8662-9C62497960A6}"/>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205A2339-090E-4C8B-9BFD-47C3802241F8}"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140EF136-AAEE-4AD9-BE53-0615CFC8DBA5}"/>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7AFDE259-9F86-4EAC-8FE9-8F15F7109213}"/>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4767244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870BA3F3-FA35-43BD-BA9F-43EAFF4C4ACA}"/>
              </a:ext>
            </a:extLst>
          </p:cNvPr>
          <p:cNvCxnSpPr/>
          <p:nvPr/>
        </p:nvCxnSpPr>
        <p:spPr>
          <a:xfrm>
            <a:off x="13692" y="6632575"/>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8FD86F5A-6033-417D-B03E-6BE524D8DDE1}"/>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itchFamily="18" charset="-122"/>
                <a:ea typeface="Adobe 楷体 Std R" pitchFamily="18" charset="-122"/>
                <a:cs typeface="Arial" panose="020B0604020202020204" pitchFamily="34" charset="0"/>
              </a:rPr>
              <a:t>陈蓉  教授 、博导</a:t>
            </a:r>
            <a:endParaRPr lang="en-US" altLang="zh-CN" sz="2000">
              <a:solidFill>
                <a:srgbClr val="663300"/>
              </a:solidFill>
              <a:latin typeface="Adobe Jenson Pro" pitchFamily="18" charset="0"/>
              <a:ea typeface="Adobe 黑体 Std R" pitchFamily="34" charset="-122"/>
              <a:cs typeface="Arial" panose="020B0604020202020204" pitchFamily="34" charset="0"/>
            </a:endParaRPr>
          </a:p>
          <a:p>
            <a:pPr algn="ctr" eaLnBrk="1" hangingPunct="1">
              <a:defRPr/>
            </a:pPr>
            <a:r>
              <a:rPr lang="zh-CN" altLang="en-US">
                <a:solidFill>
                  <a:srgbClr val="2A0015"/>
                </a:solidFill>
                <a:latin typeface="Adobe 楷体 Std R" pitchFamily="18" charset="-122"/>
                <a:ea typeface="Adobe 楷体 Std R" pitchFamily="18" charset="-122"/>
                <a:cs typeface="Arial" panose="020B0604020202020204" pitchFamily="34" charset="0"/>
              </a:rPr>
              <a:t>厦门大学管理学院财务系</a:t>
            </a:r>
            <a:endParaRPr lang="en-US" altLang="zh-CN">
              <a:solidFill>
                <a:srgbClr val="2A0015"/>
              </a:solidFill>
              <a:latin typeface="Adobe 楷体 Std R" pitchFamily="18" charset="-122"/>
              <a:ea typeface="Adobe 楷体 Std R" pitchFamily="18" charset="-122"/>
              <a:cs typeface="Arial" panose="020B0604020202020204" pitchFamily="34" charset="0"/>
            </a:endParaRPr>
          </a:p>
          <a:p>
            <a:pPr algn="ctr" eaLnBrk="1" hangingPunct="1">
              <a:defRPr/>
            </a:pPr>
            <a:r>
              <a:rPr lang="zh-CN" altLang="en-US">
                <a:solidFill>
                  <a:srgbClr val="2A0015"/>
                </a:solidFill>
                <a:latin typeface="Adobe 楷体 Std R" pitchFamily="18" charset="-122"/>
                <a:ea typeface="Adobe 楷体 Std R" pitchFamily="18" charset="-122"/>
                <a:cs typeface="Arial" panose="020B0604020202020204" pitchFamily="34" charset="0"/>
              </a:rPr>
              <a:t>厦门大学金融工程研究中心</a:t>
            </a:r>
            <a:endParaRPr lang="en-US" altLang="zh-CN">
              <a:solidFill>
                <a:srgbClr val="2A0015"/>
              </a:solidFill>
              <a:latin typeface="Adobe 楷体 Std R" pitchFamily="18" charset="-122"/>
              <a:ea typeface="Adobe 楷体 Std R" pitchFamily="18"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itchFamily="18" charset="0"/>
              <a:ea typeface="Adobe 黑体 Std R" pitchFamily="34" charset="-122"/>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11" descr="11824837100.jpg">
            <a:extLst>
              <a:ext uri="{FF2B5EF4-FFF2-40B4-BE49-F238E27FC236}">
                <a16:creationId xmlns:a16="http://schemas.microsoft.com/office/drawing/2014/main" id="{63FD72A3-1F90-43A5-8C72-88E1ACDDF4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5400" y="4724400"/>
            <a:ext cx="15621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78741325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E1C65EFE-0AB5-4CE1-A200-F00997007DC6}"/>
              </a:ext>
            </a:extLst>
          </p:cNvPr>
          <p:cNvSpPr>
            <a:spLocks noGrp="1" noChangeArrowheads="1"/>
          </p:cNvSpPr>
          <p:nvPr>
            <p:ph type="sldNum" sz="quarter" idx="10"/>
          </p:nvPr>
        </p:nvSpPr>
        <p:spPr>
          <a:ln/>
        </p:spPr>
        <p:txBody>
          <a:bodyPr/>
          <a:lstStyle>
            <a:lvl1pPr>
              <a:defRPr/>
            </a:lvl1pPr>
          </a:lstStyle>
          <a:p>
            <a:pPr>
              <a:defRPr/>
            </a:pPr>
            <a:fld id="{2C8513E7-E9A9-4E05-83BD-871925CC488E}" type="slidenum">
              <a:rPr lang="zh-CN" altLang="en-US"/>
              <a:pPr>
                <a:defRPr/>
              </a:pPr>
              <a:t>‹#›</a:t>
            </a:fld>
            <a:endParaRPr lang="zh-CN" altLang="en-US"/>
          </a:p>
        </p:txBody>
      </p:sp>
    </p:spTree>
    <p:extLst>
      <p:ext uri="{BB962C8B-B14F-4D97-AF65-F5344CB8AC3E}">
        <p14:creationId xmlns:p14="http://schemas.microsoft.com/office/powerpoint/2010/main" val="37836629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496DEE8A-FEFA-4A49-966B-A7C7FF9881DC}"/>
              </a:ext>
            </a:extLst>
          </p:cNvPr>
          <p:cNvSpPr>
            <a:spLocks noGrp="1" noChangeArrowheads="1"/>
          </p:cNvSpPr>
          <p:nvPr>
            <p:ph type="sldNum" sz="quarter" idx="10"/>
          </p:nvPr>
        </p:nvSpPr>
        <p:spPr/>
        <p:txBody>
          <a:bodyPr/>
          <a:lstStyle>
            <a:lvl1pPr>
              <a:defRPr>
                <a:solidFill>
                  <a:srgbClr val="7F7F7F"/>
                </a:solidFill>
              </a:defRPr>
            </a:lvl1pPr>
          </a:lstStyle>
          <a:p>
            <a:pPr>
              <a:defRPr/>
            </a:pPr>
            <a:fld id="{B6CB5DD0-5E2D-419E-86E7-04FA584AE2D8}" type="slidenum">
              <a:rPr lang="zh-CN" altLang="en-US"/>
              <a:pPr>
                <a:defRPr/>
              </a:pPr>
              <a:t>‹#›</a:t>
            </a:fld>
            <a:endParaRPr lang="zh-CN" altLang="en-US"/>
          </a:p>
        </p:txBody>
      </p:sp>
    </p:spTree>
    <p:extLst>
      <p:ext uri="{BB962C8B-B14F-4D97-AF65-F5344CB8AC3E}">
        <p14:creationId xmlns:p14="http://schemas.microsoft.com/office/powerpoint/2010/main" val="38075784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C1613D7C-492A-4BE3-B43D-718CF1C869E2}"/>
              </a:ext>
            </a:extLst>
          </p:cNvPr>
          <p:cNvSpPr>
            <a:spLocks noGrp="1" noChangeArrowheads="1"/>
          </p:cNvSpPr>
          <p:nvPr>
            <p:ph type="sldNum" sz="quarter" idx="10"/>
          </p:nvPr>
        </p:nvSpPr>
        <p:spPr>
          <a:ln/>
        </p:spPr>
        <p:txBody>
          <a:bodyPr/>
          <a:lstStyle>
            <a:lvl1pPr>
              <a:defRPr/>
            </a:lvl1pPr>
          </a:lstStyle>
          <a:p>
            <a:pPr>
              <a:defRPr/>
            </a:pPr>
            <a:fld id="{463D6256-16D8-4C04-9045-835D7E0D9DD1}" type="slidenum">
              <a:rPr lang="zh-CN" altLang="en-US"/>
              <a:pPr>
                <a:defRPr/>
              </a:pPr>
              <a:t>‹#›</a:t>
            </a:fld>
            <a:endParaRPr lang="zh-CN" altLang="en-US"/>
          </a:p>
        </p:txBody>
      </p:sp>
    </p:spTree>
    <p:extLst>
      <p:ext uri="{BB962C8B-B14F-4D97-AF65-F5344CB8AC3E}">
        <p14:creationId xmlns:p14="http://schemas.microsoft.com/office/powerpoint/2010/main" val="370219660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9DD8491A-147B-4EFE-99C0-77F35AEE03F0}"/>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7995212E-FD79-40BA-B44C-37E676148EFA}"/>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A53D5154-3D36-4160-BD11-C276B1A7A9C2}"/>
              </a:ext>
            </a:extLst>
          </p:cNvPr>
          <p:cNvSpPr>
            <a:spLocks noGrp="1" noChangeArrowheads="1"/>
          </p:cNvSpPr>
          <p:nvPr>
            <p:ph type="sldNum" sz="quarter" idx="12"/>
          </p:nvPr>
        </p:nvSpPr>
        <p:spPr/>
        <p:txBody>
          <a:bodyPr/>
          <a:lstStyle>
            <a:lvl1pPr>
              <a:defRPr/>
            </a:lvl1pPr>
          </a:lstStyle>
          <a:p>
            <a:pPr>
              <a:defRPr/>
            </a:pPr>
            <a:fld id="{A881C1B5-E030-4EB8-B541-3151C9F3FBF5}" type="slidenum">
              <a:rPr lang="zh-CN" altLang="en-US"/>
              <a:pPr>
                <a:defRPr/>
              </a:pPr>
              <a:t>‹#›</a:t>
            </a:fld>
            <a:endParaRPr lang="zh-CN" altLang="en-US"/>
          </a:p>
        </p:txBody>
      </p:sp>
    </p:spTree>
    <p:extLst>
      <p:ext uri="{BB962C8B-B14F-4D97-AF65-F5344CB8AC3E}">
        <p14:creationId xmlns:p14="http://schemas.microsoft.com/office/powerpoint/2010/main" val="377812647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586D2636-A454-4ABC-9EFE-2F6C0A928B1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95240AF9-09A2-4540-9F9C-CA2385CD941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C520CCBB-6567-49AB-BA5F-49A19F0E5DBF}"/>
              </a:ext>
            </a:extLst>
          </p:cNvPr>
          <p:cNvSpPr>
            <a:spLocks noGrp="1" noChangeArrowheads="1"/>
          </p:cNvSpPr>
          <p:nvPr>
            <p:ph type="sldNum" sz="quarter" idx="12"/>
          </p:nvPr>
        </p:nvSpPr>
        <p:spPr/>
        <p:txBody>
          <a:bodyPr/>
          <a:lstStyle>
            <a:lvl1pPr>
              <a:defRPr/>
            </a:lvl1pPr>
          </a:lstStyle>
          <a:p>
            <a:pPr>
              <a:defRPr/>
            </a:pPr>
            <a:fld id="{1B1CEBA2-2CBE-45A1-A296-D67FA5B47D2E}" type="slidenum">
              <a:rPr lang="zh-CN" altLang="en-US"/>
              <a:pPr>
                <a:defRPr/>
              </a:pPr>
              <a:t>‹#›</a:t>
            </a:fld>
            <a:endParaRPr lang="zh-CN" altLang="en-US"/>
          </a:p>
        </p:txBody>
      </p:sp>
    </p:spTree>
    <p:extLst>
      <p:ext uri="{BB962C8B-B14F-4D97-AF65-F5344CB8AC3E}">
        <p14:creationId xmlns:p14="http://schemas.microsoft.com/office/powerpoint/2010/main" val="364747355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60C4DEF9-2C9A-4509-9550-8BB68990D07F}"/>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A6C7078B-BA1A-49F7-A06F-72A14AC946F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D536E740-A645-4CA0-9DED-435DD29DE8D9}"/>
              </a:ext>
            </a:extLst>
          </p:cNvPr>
          <p:cNvSpPr>
            <a:spLocks noGrp="1" noChangeArrowheads="1"/>
          </p:cNvSpPr>
          <p:nvPr>
            <p:ph type="sldNum" sz="quarter" idx="12"/>
          </p:nvPr>
        </p:nvSpPr>
        <p:spPr/>
        <p:txBody>
          <a:bodyPr/>
          <a:lstStyle>
            <a:lvl1pPr>
              <a:defRPr/>
            </a:lvl1pPr>
          </a:lstStyle>
          <a:p>
            <a:pPr>
              <a:defRPr/>
            </a:pPr>
            <a:fld id="{C88CFA74-43B8-4751-BEB8-CD75A59370CD}" type="slidenum">
              <a:rPr lang="zh-CN" altLang="en-US"/>
              <a:pPr>
                <a:defRPr/>
              </a:pPr>
              <a:t>‹#›</a:t>
            </a:fld>
            <a:endParaRPr lang="zh-CN" altLang="en-US"/>
          </a:p>
        </p:txBody>
      </p:sp>
    </p:spTree>
    <p:extLst>
      <p:ext uri="{BB962C8B-B14F-4D97-AF65-F5344CB8AC3E}">
        <p14:creationId xmlns:p14="http://schemas.microsoft.com/office/powerpoint/2010/main" val="187059627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51964DA-CB98-48D4-A9EB-B3D32CDA4632}"/>
              </a:ext>
            </a:extLst>
          </p:cNvPr>
          <p:cNvSpPr>
            <a:spLocks noGrp="1" noChangeArrowheads="1"/>
          </p:cNvSpPr>
          <p:nvPr>
            <p:ph type="sldNum" sz="quarter" idx="10"/>
          </p:nvPr>
        </p:nvSpPr>
        <p:spPr>
          <a:ln/>
        </p:spPr>
        <p:txBody>
          <a:bodyPr/>
          <a:lstStyle>
            <a:lvl1pPr>
              <a:defRPr/>
            </a:lvl1pPr>
          </a:lstStyle>
          <a:p>
            <a:pPr>
              <a:defRPr/>
            </a:pPr>
            <a:fld id="{4B2265AE-3F89-4090-8091-0AA9F2DE3EAB}" type="slidenum">
              <a:rPr lang="zh-CN" altLang="en-US"/>
              <a:pPr>
                <a:defRPr/>
              </a:pPr>
              <a:t>‹#›</a:t>
            </a:fld>
            <a:endParaRPr lang="zh-CN" altLang="en-US"/>
          </a:p>
        </p:txBody>
      </p:sp>
    </p:spTree>
    <p:extLst>
      <p:ext uri="{BB962C8B-B14F-4D97-AF65-F5344CB8AC3E}">
        <p14:creationId xmlns:p14="http://schemas.microsoft.com/office/powerpoint/2010/main" val="56141393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15817BE-8825-4083-BB81-A28150A0C5E2}"/>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30D13D09-037E-4361-8ED1-90CE62F7B8B4}"/>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按一下此處編輯母版文本樣式</a:t>
            </a:r>
            <a:endParaRPr lang="zh-CN" altLang="en-US"/>
          </a:p>
          <a:p>
            <a:pPr lvl="1"/>
            <a:r>
              <a:rPr lang="zh-CN" altLang="en-US"/>
              <a:t>第二級</a:t>
            </a:r>
          </a:p>
          <a:p>
            <a:pPr lvl="2"/>
            <a:r>
              <a:rPr lang="zh-CN" altLang="en-US"/>
              <a:t>第三級</a:t>
            </a:r>
          </a:p>
          <a:p>
            <a:pPr lvl="3"/>
            <a:r>
              <a:rPr lang="zh-CN" altLang="en-US"/>
              <a:t>第四級</a:t>
            </a:r>
          </a:p>
          <a:p>
            <a:pPr lvl="4"/>
            <a:r>
              <a:rPr lang="zh-CN" altLang="en-US"/>
              <a:t>第五級</a:t>
            </a:r>
          </a:p>
        </p:txBody>
      </p:sp>
      <p:sp>
        <p:nvSpPr>
          <p:cNvPr id="26630" name="Rectangle 6">
            <a:extLst>
              <a:ext uri="{FF2B5EF4-FFF2-40B4-BE49-F238E27FC236}">
                <a16:creationId xmlns:a16="http://schemas.microsoft.com/office/drawing/2014/main" id="{7CA7A574-AA22-424D-A958-260EA2642E3C}"/>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7BCB3E34-E423-4F4D-8EED-5DA1CCFBC9D4}"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2B39B16D-6EDE-4BC5-8E88-81BC402BCAE2}"/>
              </a:ext>
            </a:extLst>
          </p:cNvPr>
          <p:cNvCxnSpPr/>
          <p:nvPr userDrawn="1"/>
        </p:nvCxnSpPr>
        <p:spPr>
          <a:xfrm>
            <a:off x="0" y="6480175"/>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98021CF7-E500-4B07-8C1D-C13B9549C847}"/>
              </a:ext>
            </a:extLst>
          </p:cNvPr>
          <p:cNvCxnSpPr/>
          <p:nvPr userDrawn="1"/>
        </p:nvCxnSpPr>
        <p:spPr>
          <a:xfrm>
            <a:off x="467544" y="993775"/>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43C6E0C3-5E84-FB45-8F85-1875EA93F02A}"/>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53" r:id="rId1"/>
    <p:sldLayoutId id="2147484340" r:id="rId2"/>
    <p:sldLayoutId id="2147484336" r:id="rId3"/>
    <p:sldLayoutId id="2147484341" r:id="rId4"/>
    <p:sldLayoutId id="2147484337" r:id="rId5"/>
    <p:sldLayoutId id="2147484342" r:id="rId6"/>
    <p:sldLayoutId id="2147484343" r:id="rId7"/>
    <p:sldLayoutId id="2147484344" r:id="rId8"/>
    <p:sldLayoutId id="2147484338" r:id="rId9"/>
    <p:sldLayoutId id="2147484339" r:id="rId10"/>
    <p:sldLayoutId id="2147484345" r:id="rId11"/>
    <p:sldLayoutId id="2147484346" r:id="rId12"/>
    <p:sldLayoutId id="2147484347" r:id="rId13"/>
    <p:sldLayoutId id="2147484348" r:id="rId14"/>
    <p:sldLayoutId id="2147484349" r:id="rId15"/>
    <p:sldLayoutId id="2147484350" r:id="rId16"/>
    <p:sldLayoutId id="2147484351" r:id="rId17"/>
    <p:sldLayoutId id="214748435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7" Type="http://schemas.openxmlformats.org/officeDocument/2006/relationships/image" Target="../media/image48.png"/><Relationship Id="rId2" Type="http://schemas.openxmlformats.org/officeDocument/2006/relationships/image" Target="../media/image40.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 Id="rId5" Type="http://schemas.openxmlformats.org/officeDocument/2006/relationships/image" Target="../media/image51.png"/><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90.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2">
            <a:extLst>
              <a:ext uri="{FF2B5EF4-FFF2-40B4-BE49-F238E27FC236}">
                <a16:creationId xmlns:a16="http://schemas.microsoft.com/office/drawing/2014/main" id="{A3C573D6-94D0-4185-8D3E-33D471EF87AD}"/>
              </a:ext>
            </a:extLst>
          </p:cNvPr>
          <p:cNvSpPr>
            <a:spLocks noGrp="1" noChangeArrowheads="1"/>
          </p:cNvSpPr>
          <p:nvPr>
            <p:ph type="title"/>
          </p:nvPr>
        </p:nvSpPr>
        <p:spPr/>
        <p:txBody>
          <a:bodyPr/>
          <a:lstStyle/>
          <a:p>
            <a:r>
              <a:rPr lang="zh-CN" altLang="en-US"/>
              <a:t>第</a:t>
            </a:r>
            <a:r>
              <a:rPr lang="en-US" altLang="zh-CN"/>
              <a:t>6</a:t>
            </a:r>
            <a:r>
              <a:rPr lang="zh-CN" altLang="en-US"/>
              <a:t>章 利率期权与信用违约互换</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1666B399-A7CD-4CCE-BECB-1131AF573027}"/>
              </a:ext>
            </a:extLst>
          </p:cNvPr>
          <p:cNvSpPr>
            <a:spLocks noGrp="1" noChangeArrowheads="1"/>
          </p:cNvSpPr>
          <p:nvPr>
            <p:ph type="title"/>
          </p:nvPr>
        </p:nvSpPr>
        <p:spPr>
          <a:xfrm>
            <a:off x="492125" y="76200"/>
            <a:ext cx="8229600" cy="846138"/>
          </a:xfrm>
        </p:spPr>
        <p:txBody>
          <a:bodyPr/>
          <a:lstStyle/>
          <a:p>
            <a:r>
              <a:rPr kumimoji="1" lang="zh-CN" altLang="en-US" dirty="0"/>
              <a:t>债券期权的定价</a:t>
            </a:r>
          </a:p>
        </p:txBody>
      </p:sp>
      <mc:AlternateContent xmlns:mc="http://schemas.openxmlformats.org/markup-compatibility/2006" xmlns:a14="http://schemas.microsoft.com/office/drawing/2010/main">
        <mc:Choice Requires="a14">
          <p:sp>
            <p:nvSpPr>
              <p:cNvPr id="26627" name="内容占位符 2">
                <a:extLst>
                  <a:ext uri="{FF2B5EF4-FFF2-40B4-BE49-F238E27FC236}">
                    <a16:creationId xmlns:a16="http://schemas.microsoft.com/office/drawing/2014/main" id="{4CAB1F1D-549D-4BF1-9DD8-E75F2FBBDE86}"/>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000" dirty="0"/>
                  <a:t>（</a:t>
                </a:r>
                <a:r>
                  <a:rPr kumimoji="1" lang="en-US" altLang="zh-CN" sz="2000" dirty="0"/>
                  <a:t>1</a:t>
                </a:r>
                <a:r>
                  <a:rPr kumimoji="1" lang="zh-CN" altLang="en-US" sz="2000" dirty="0"/>
                  <a:t>）以欧式债券看涨期权为例，其价值满足：</a:t>
                </a:r>
                <a:endParaRPr kumimoji="1" lang="en-US" altLang="zh-CN" sz="2000" dirty="0"/>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sup>
                      </m:sSubSup>
                      <m:d>
                        <m:d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e>
                      </m:d>
                    </m:oMath>
                  </m:oMathPara>
                </a14:m>
                <a:endParaRPr kumimoji="1" lang="en-US" altLang="zh-CN" sz="2000" dirty="0"/>
              </a:p>
              <a:p>
                <a:pPr>
                  <a:buClr>
                    <a:srgbClr val="28571F"/>
                  </a:buClr>
                </a:pPr>
                <a:r>
                  <a:rPr kumimoji="1" lang="zh-CN" altLang="en-US" sz="2000" dirty="0"/>
                  <a:t>（</a:t>
                </a:r>
                <a:r>
                  <a:rPr kumimoji="1" lang="en-US" altLang="zh-CN" sz="2000" dirty="0"/>
                  <a:t>2</a:t>
                </a:r>
                <a:r>
                  <a:rPr kumimoji="1" lang="zh-CN" altLang="en-US" sz="2000" dirty="0"/>
                  <a:t>）将欧式债券看涨期权的到期回报代入上式：</a:t>
                </a:r>
                <a:endParaRPr kumimoji="1" lang="en-US" altLang="zh-CN" sz="2000" dirty="0"/>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𝑐</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𝑡</m:t>
                          </m:r>
                        </m:sub>
                      </m:s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𝐵</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𝑡</m:t>
                          </m:r>
                        </m:sub>
                        <m:sup>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𝑇</m:t>
                          </m:r>
                        </m:sup>
                      </m:sSubSup>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𝔼</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𝑡</m:t>
                          </m:r>
                        </m:sub>
                        <m:sup>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𝕋</m:t>
                          </m:r>
                        </m:sup>
                      </m:sSubSup>
                      <m:d>
                        <m:dPr>
                          <m:begChr m:val="["/>
                          <m:endChr m:val="]"/>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dPr>
                        <m:e>
                          <m:r>
                            <m:rPr>
                              <m:sty m:val="p"/>
                            </m:rP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max</m:t>
                          </m:r>
                          <m:d>
                            <m:d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𝑆</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𝑇</m:t>
                                  </m:r>
                                </m:sub>
                              </m:s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𝐾</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,0</m:t>
                              </m:r>
                            </m:e>
                          </m:d>
                        </m:e>
                      </m:d>
                    </m:oMath>
                  </m:oMathPara>
                </a14:m>
                <a:endParaRPr kumimoji="1" lang="en-US" altLang="zh-CN" sz="2000" dirty="0"/>
              </a:p>
              <a:p>
                <a:pPr>
                  <a:buClr>
                    <a:srgbClr val="28571F"/>
                  </a:buClr>
                </a:pPr>
                <a:r>
                  <a:rPr kumimoji="1" lang="zh-CN" altLang="en-US" sz="2000" dirty="0"/>
                  <a:t>（</a:t>
                </a:r>
                <a:r>
                  <a:rPr kumimoji="1" lang="en-US" altLang="zh-CN" sz="2000" dirty="0"/>
                  <a:t>3</a:t>
                </a:r>
                <a:r>
                  <a:rPr kumimoji="1" lang="zh-CN" altLang="en-US" sz="2000" dirty="0"/>
                  <a:t>）利用对数正态分布的性质，可推知欧式债券看涨期权价值：</a:t>
                </a:r>
                <a:endParaRPr kumimoji="1" lang="en-US" altLang="zh-CN" sz="2000" dirty="0"/>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b="0" i="0" kern="10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   </m:t>
                      </m:r>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sup>
                      </m:sSubSup>
                      <m:d>
                        <m:d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e>
                      </m:d>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oMath>
                  </m:oMathPara>
                </a14:m>
                <a:endParaRPr lang="en-US" altLang="zh-CN" sz="1800" i="1" kern="100"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endParaRPr>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oMath>
                  </m:oMathPara>
                </a14:m>
                <a:endParaRPr lang="en-US" altLang="zh-CN" sz="1800" kern="100" dirty="0">
                  <a:latin typeface="Adobe Jenson Pro"/>
                  <a:ea typeface="宋体" panose="02010600030101010101" pitchFamily="2" charset="-122"/>
                  <a:cs typeface="Times New Roman" panose="02020603050405020304" pitchFamily="18" charset="0"/>
                </a:endParaRPr>
              </a:p>
              <a:p>
                <a:pPr marL="0" indent="0">
                  <a:lnSpc>
                    <a:spcPct val="150000"/>
                  </a:lnSpc>
                  <a:buClr>
                    <a:srgbClr val="28571F"/>
                  </a:buClr>
                  <a:buNone/>
                </a:pPr>
                <a:r>
                  <a:rPr kumimoji="1" lang="en-US" altLang="zh-CN" sz="1800" kern="100" dirty="0">
                    <a:latin typeface="Adobe Jenson Pro"/>
                    <a:ea typeface="宋体" panose="02010600030101010101" pitchFamily="2" charset="-122"/>
                    <a:cs typeface="Times New Roman" panose="02020603050405020304" pitchFamily="18" charset="0"/>
                  </a:rPr>
                  <a:t>         </a:t>
                </a:r>
                <a:r>
                  <a:rPr kumimoji="1" lang="zh-CN" altLang="en-US" sz="2000" dirty="0"/>
                  <a:t>其中：</a:t>
                </a:r>
                <a:endParaRPr kumimoji="1" lang="en-US" altLang="zh-CN" sz="2000" dirty="0"/>
              </a:p>
              <a:p>
                <a:pPr marL="0" indent="0" algn="ctr">
                  <a:buClr>
                    <a:srgbClr val="28571F"/>
                  </a:buClr>
                  <a:buNone/>
                </a:pPr>
                <a14:m>
                  <m:oMathPara xmlns:m="http://schemas.openxmlformats.org/officeDocument/2006/math">
                    <m:oMathParaPr>
                      <m:jc m:val="centerGroup"/>
                    </m:oMathParaPr>
                    <m:oMath xmlns:m="http://schemas.openxmlformats.org/officeDocument/2006/math">
                      <m:eqArr>
                        <m:eqArrPr>
                          <m:ctrlPr>
                            <a:rPr lang="zh-CN" altLang="zh-CN" sz="1100" i="1" smtClean="0">
                              <a:effectLst/>
                              <a:latin typeface="Cambria Math" panose="02040503050406030204" pitchFamily="18" charset="0"/>
                              <a:ea typeface="Cambria Math" panose="02040503050406030204" pitchFamily="18" charset="0"/>
                            </a:rPr>
                          </m:ctrlPr>
                        </m:eqArr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ln</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sup>
                                  </m:sSubSup>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e>
                                  </m:d>
                                </m:num>
                                <m:den>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den>
                              </m:f>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
                                    <m:sSubPr>
                                      <m:ctrlPr>
                                        <a:rPr lang="zh-CN" altLang="zh-CN" sz="11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um>
                                <m:den>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num>
                            <m:den>
                              <m:rad>
                                <m:radPr>
                                  <m:degHide m:val="on"/>
                                  <m:ctrlPr>
                                    <a:rPr lang="zh-CN" altLang="zh-CN" sz="11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
                                    <m:sSubPr>
                                      <m:ctrlPr>
                                        <a:rPr lang="zh-CN" altLang="zh-CN" sz="11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e>
                              </m:rad>
                            </m:den>
                          </m:f>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ln</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num>
                                <m:den>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den>
                              </m:f>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
                                    <m:sSubPr>
                                      <m:ctrlPr>
                                        <a:rPr lang="zh-CN" altLang="zh-CN" sz="11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um>
                                <m:den>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num>
                            <m:den>
                              <m:rad>
                                <m:radPr>
                                  <m:degHide m:val="on"/>
                                  <m:ctrlPr>
                                    <a:rPr lang="zh-CN" altLang="zh-CN" sz="11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
                                    <m:sSubPr>
                                      <m:ctrlPr>
                                        <a:rPr lang="zh-CN" altLang="zh-CN" sz="11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e>
                              </m:rad>
                            </m:den>
                          </m:f>
                        </m:e>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11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
                                <m:sSubPr>
                                  <m:ctrlPr>
                                    <a:rPr lang="zh-CN" altLang="zh-CN" sz="11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e>
                          </m:rad>
                        </m:e>
                      </m:eqArr>
                    </m:oMath>
                  </m:oMathPara>
                </a14:m>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lgn="ctr">
                  <a:buClr>
                    <a:srgbClr val="28571F"/>
                  </a:buClr>
                  <a:buNone/>
                </a:pPr>
                <a:endParaRPr kumimoji="1" lang="en-US" altLang="zh-CN" sz="2000" dirty="0"/>
              </a:p>
            </p:txBody>
          </p:sp>
        </mc:Choice>
        <mc:Fallback xmlns="">
          <p:sp>
            <p:nvSpPr>
              <p:cNvPr id="26627" name="内容占位符 2">
                <a:extLst>
                  <a:ext uri="{FF2B5EF4-FFF2-40B4-BE49-F238E27FC236}">
                    <a16:creationId xmlns:a16="http://schemas.microsoft.com/office/drawing/2014/main" id="{4CAB1F1D-549D-4BF1-9DD8-E75F2FBBDE86}"/>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706"/>
                </a:stretch>
              </a:blipFill>
            </p:spPr>
            <p:txBody>
              <a:bodyPr/>
              <a:lstStyle/>
              <a:p>
                <a:r>
                  <a:rPr lang="zh-CN" altLang="en-US">
                    <a:noFill/>
                  </a:rPr>
                  <a:t> </a:t>
                </a:r>
              </a:p>
            </p:txBody>
          </p:sp>
        </mc:Fallback>
      </mc:AlternateContent>
      <p:sp>
        <p:nvSpPr>
          <p:cNvPr id="26628" name="灯片编号占位符 3">
            <a:extLst>
              <a:ext uri="{FF2B5EF4-FFF2-40B4-BE49-F238E27FC236}">
                <a16:creationId xmlns:a16="http://schemas.microsoft.com/office/drawing/2014/main" id="{1CC327DB-22B8-4AC5-846B-1F369504745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7E6714F-3233-4590-ADC6-C3DFD9B8AFEA}" type="slidenum">
              <a:rPr lang="zh-CN" altLang="en-US" smtClean="0">
                <a:solidFill>
                  <a:srgbClr val="7F7F7F"/>
                </a:solidFill>
                <a:latin typeface="Adobe Jenson Pro Capt" pitchFamily="18" charset="0"/>
              </a:rPr>
              <a:pPr/>
              <a:t>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0002480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3">
            <a:extLst>
              <a:ext uri="{FF2B5EF4-FFF2-40B4-BE49-F238E27FC236}">
                <a16:creationId xmlns:a16="http://schemas.microsoft.com/office/drawing/2014/main" id="{E750E671-335B-4596-843C-543886CF0819}"/>
              </a:ext>
            </a:extLst>
          </p:cNvPr>
          <p:cNvSpPr>
            <a:spLocks noGrp="1" noChangeArrowheads="1"/>
          </p:cNvSpPr>
          <p:nvPr>
            <p:ph type="title"/>
          </p:nvPr>
        </p:nvSpPr>
        <p:spPr>
          <a:xfrm>
            <a:off x="684213" y="2492375"/>
            <a:ext cx="7772400" cy="1362075"/>
          </a:xfrm>
        </p:spPr>
        <p:txBody>
          <a:bodyPr/>
          <a:lstStyle/>
          <a:p>
            <a:r>
              <a:rPr lang="zh-CN" altLang="en-US" cap="none"/>
              <a:t>第三节</a:t>
            </a:r>
          </a:p>
        </p:txBody>
      </p:sp>
      <p:sp>
        <p:nvSpPr>
          <p:cNvPr id="27651" name="文本占位符 2">
            <a:extLst>
              <a:ext uri="{FF2B5EF4-FFF2-40B4-BE49-F238E27FC236}">
                <a16:creationId xmlns:a16="http://schemas.microsoft.com/office/drawing/2014/main" id="{A28CAEA0-B03F-4172-873D-821C690E37B8}"/>
              </a:ext>
            </a:extLst>
          </p:cNvPr>
          <p:cNvSpPr>
            <a:spLocks noGrp="1" noChangeArrowheads="1"/>
          </p:cNvSpPr>
          <p:nvPr>
            <p:ph type="body" idx="1"/>
          </p:nvPr>
        </p:nvSpPr>
        <p:spPr>
          <a:xfrm>
            <a:off x="684213" y="4076700"/>
            <a:ext cx="7772400" cy="1500188"/>
          </a:xfrm>
        </p:spPr>
        <p:txBody>
          <a:bodyPr/>
          <a:lstStyle/>
          <a:p>
            <a:r>
              <a:rPr lang="zh-CN" altLang="en-US"/>
              <a:t>利率上（下）限期权</a:t>
            </a:r>
          </a:p>
        </p:txBody>
      </p:sp>
      <p:sp>
        <p:nvSpPr>
          <p:cNvPr id="27652" name="灯片编号占位符 1">
            <a:extLst>
              <a:ext uri="{FF2B5EF4-FFF2-40B4-BE49-F238E27FC236}">
                <a16:creationId xmlns:a16="http://schemas.microsoft.com/office/drawing/2014/main" id="{925A22B9-7379-4CCC-89F2-4C08B60F364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6AB6717-6FB9-40EF-AEA7-E32A7918896B}" type="slidenum">
              <a:rPr lang="zh-CN" altLang="en-US" smtClean="0">
                <a:solidFill>
                  <a:srgbClr val="2A0015"/>
                </a:solidFill>
                <a:latin typeface="Adobe Jenson Pro Capt" pitchFamily="18" charset="0"/>
              </a:rPr>
              <a:pPr/>
              <a:t>10</a:t>
            </a:fld>
            <a:endParaRPr lang="zh-CN" altLang="en-US">
              <a:solidFill>
                <a:srgbClr val="2A0015"/>
              </a:solidFill>
              <a:latin typeface="Adobe Jenson Pro Capt" pitchFamily="18"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3">
            <a:extLst>
              <a:ext uri="{FF2B5EF4-FFF2-40B4-BE49-F238E27FC236}">
                <a16:creationId xmlns:a16="http://schemas.microsoft.com/office/drawing/2014/main" id="{00DEA2D1-0E81-4DE3-9EA9-2DC029F698C8}"/>
              </a:ext>
            </a:extLst>
          </p:cNvPr>
          <p:cNvSpPr>
            <a:spLocks noGrp="1" noChangeArrowheads="1"/>
          </p:cNvSpPr>
          <p:nvPr>
            <p:ph type="title"/>
          </p:nvPr>
        </p:nvSpPr>
        <p:spPr>
          <a:xfrm>
            <a:off x="492125" y="76200"/>
            <a:ext cx="8229600" cy="846138"/>
          </a:xfrm>
        </p:spPr>
        <p:txBody>
          <a:bodyPr/>
          <a:lstStyle/>
          <a:p>
            <a:r>
              <a:rPr lang="zh-CN" altLang="en-US" dirty="0"/>
              <a:t>利率上限和利率下限的基本特征</a:t>
            </a:r>
          </a:p>
        </p:txBody>
      </p:sp>
      <p:sp>
        <p:nvSpPr>
          <p:cNvPr id="28676" name="灯片编号占位符 1">
            <a:extLst>
              <a:ext uri="{FF2B5EF4-FFF2-40B4-BE49-F238E27FC236}">
                <a16:creationId xmlns:a16="http://schemas.microsoft.com/office/drawing/2014/main" id="{EC01C6CC-CCD3-426C-885A-87F90D5541F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6DCC14-92C1-459B-868A-841AFAE04B3B}" type="slidenum">
              <a:rPr lang="zh-CN" altLang="en-US" smtClean="0">
                <a:solidFill>
                  <a:srgbClr val="7F7F7F"/>
                </a:solidFill>
                <a:latin typeface="Adobe Jenson Pro Capt" pitchFamily="18" charset="0"/>
              </a:rPr>
              <a:pPr/>
              <a:t>11</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17A08CD9-48A3-4EFD-913A-8CF41CE72296}"/>
                  </a:ext>
                </a:extLst>
              </p:cNvPr>
              <p:cNvSpPr>
                <a:spLocks noGrp="1"/>
              </p:cNvSpPr>
              <p:nvPr>
                <p:ph idx="1"/>
              </p:nvPr>
            </p:nvSpPr>
            <p:spPr/>
            <p:txBody>
              <a:bodyPr/>
              <a:lstStyle/>
              <a:p>
                <a:r>
                  <a:rPr kumimoji="1" lang="zh-CN" altLang="en-US" sz="2000" dirty="0"/>
                  <a:t>整个合约是</a:t>
                </a:r>
                <a:r>
                  <a:rPr kumimoji="1" lang="zh-CN" altLang="en-US" sz="2000" dirty="0">
                    <a:solidFill>
                      <a:schemeClr val="tx1"/>
                    </a:solidFill>
                  </a:rPr>
                  <a:t>一系列子期权的组合</a:t>
                </a:r>
                <a:endParaRPr kumimoji="1" lang="en-US" altLang="zh-CN" sz="2000" dirty="0">
                  <a:solidFill>
                    <a:schemeClr val="tx1"/>
                  </a:solidFill>
                </a:endParaRPr>
              </a:p>
              <a:p>
                <a:endParaRPr kumimoji="1" lang="en-US" altLang="zh-CN" sz="2000" dirty="0"/>
              </a:p>
              <a:p>
                <a:r>
                  <a:rPr kumimoji="1" lang="zh-CN" altLang="en-US" sz="2000" dirty="0"/>
                  <a:t>单个</a:t>
                </a:r>
                <a:r>
                  <a:rPr kumimoji="1" lang="en-US" altLang="zh-CN" sz="2000" dirty="0"/>
                  <a:t>caplet</a:t>
                </a:r>
                <a:r>
                  <a:rPr kumimoji="1" lang="zh-CN" altLang="en-US" sz="2000" dirty="0"/>
                  <a:t>的到期回报：</a:t>
                </a:r>
                <a:r>
                  <a:rPr lang="zh-CN" altLang="zh-CN" sz="1200" dirty="0">
                    <a:effectLst/>
                    <a:ea typeface="Cambria Math" panose="02040503050406030204" pitchFamily="18" charset="0"/>
                  </a:rPr>
                  <a:t> </a:t>
                </a:r>
                <a14:m>
                  <m:oMath xmlns:m="http://schemas.openxmlformats.org/officeDocument/2006/math">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oMath>
                </a14:m>
                <a:endParaRPr kumimoji="1" lang="en-US" altLang="zh-CN" sz="2000" dirty="0"/>
              </a:p>
              <a:p>
                <a:endParaRPr kumimoji="1" lang="en-US" altLang="zh-CN" sz="2000" dirty="0"/>
              </a:p>
              <a:p>
                <a:r>
                  <a:rPr kumimoji="1" lang="zh-CN" altLang="en-US" sz="2000" dirty="0"/>
                  <a:t>单个</a:t>
                </a:r>
                <a:r>
                  <a:rPr kumimoji="1" lang="en-US" altLang="zh-CN" sz="2000" dirty="0"/>
                  <a:t>floorlet</a:t>
                </a:r>
                <a:r>
                  <a:rPr kumimoji="1" lang="zh-CN" altLang="en-US" sz="2000" dirty="0"/>
                  <a:t>的到期回报：</a:t>
                </a:r>
                <a:r>
                  <a:rPr lang="zh-CN" altLang="zh-CN" sz="1200" dirty="0">
                    <a:effectLst/>
                    <a:ea typeface="Cambria Math" panose="02040503050406030204" pitchFamily="18" charset="0"/>
                  </a:rPr>
                  <a:t> </a:t>
                </a:r>
                <a14:m>
                  <m:oMath xmlns:m="http://schemas.openxmlformats.org/officeDocument/2006/math">
                    <m:sSub>
                      <m:sSubPr>
                        <m:ctrlP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ctrlPr>
                      </m:sSubPr>
                      <m:e>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ctrlPr>
                          </m:sSubPr>
                          <m:e>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8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latin typeface="Cambria Math" panose="02040503050406030204" pitchFamily="18" charset="0"/>
                            <a:ea typeface="Cambria Math" panose="02040503050406030204" pitchFamily="18" charset="0"/>
                          </a:rPr>
                        </m:ctrlPr>
                      </m:sSubSupPr>
                      <m:e>
                        <m:r>
                          <a:rPr lang="en-US" altLang="zh-CN" sz="1800" i="1">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200" i="1">
                                <a:latin typeface="Cambria Math" panose="02040503050406030204" pitchFamily="18" charset="0"/>
                                <a:ea typeface="Cambria Math" panose="02040503050406030204" pitchFamily="18" charset="0"/>
                              </a:rPr>
                            </m:ctrlPr>
                          </m:sSubPr>
                          <m:e>
                            <m:r>
                              <a:rPr lang="en-US" altLang="zh-CN" sz="1800" i="1">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200" i="1">
                                <a:latin typeface="Cambria Math" panose="02040503050406030204" pitchFamily="18" charset="0"/>
                                <a:ea typeface="Cambria Math" panose="02040503050406030204" pitchFamily="18" charset="0"/>
                              </a:rPr>
                            </m:ctrlPr>
                          </m:sSubPr>
                          <m:e>
                            <m:r>
                              <a:rPr lang="en-US" altLang="zh-CN" sz="1800" i="1">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oMath>
                </a14:m>
                <a:endParaRPr kumimoji="1" lang="en-US" altLang="zh-CN" sz="2000" dirty="0"/>
              </a:p>
              <a:p>
                <a:endParaRPr kumimoji="1" lang="en-US" altLang="zh-CN" sz="2000" dirty="0"/>
              </a:p>
              <a:p>
                <a:endParaRPr lang="zh-CN" altLang="en-US" sz="2000" dirty="0"/>
              </a:p>
            </p:txBody>
          </p:sp>
        </mc:Choice>
        <mc:Fallback xmlns="">
          <p:sp>
            <p:nvSpPr>
              <p:cNvPr id="2" name="内容占位符 1">
                <a:extLst>
                  <a:ext uri="{FF2B5EF4-FFF2-40B4-BE49-F238E27FC236}">
                    <a16:creationId xmlns:a16="http://schemas.microsoft.com/office/drawing/2014/main" id="{17A08CD9-48A3-4EFD-913A-8CF41CE72296}"/>
                  </a:ext>
                </a:extLst>
              </p:cNvPr>
              <p:cNvSpPr>
                <a:spLocks noGrp="1" noRot="1" noChangeAspect="1" noMove="1" noResize="1" noEditPoints="1" noAdjustHandles="1" noChangeArrowheads="1" noChangeShapeType="1" noTextEdit="1"/>
              </p:cNvSpPr>
              <p:nvPr>
                <p:ph idx="1"/>
              </p:nvPr>
            </p:nvSpPr>
            <p:spPr>
              <a:blipFill>
                <a:blip r:embed="rId2"/>
                <a:stretch>
                  <a:fillRect t="-824"/>
                </a:stretch>
              </a:blipFill>
            </p:spPr>
            <p:txBody>
              <a:bodyPr/>
              <a:lstStyle/>
              <a:p>
                <a:r>
                  <a:rPr lang="zh-CN" altLang="en-US">
                    <a:noFill/>
                  </a:rPr>
                  <a:t> </a:t>
                </a:r>
              </a:p>
            </p:txBody>
          </p:sp>
        </mc:Fallback>
      </mc:AlternateContent>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id="{77A237AB-6FEF-49BE-BDFC-3F5A758007E4}"/>
              </a:ext>
            </a:extLst>
          </p:cNvPr>
          <p:cNvSpPr>
            <a:spLocks noGrp="1" noChangeArrowheads="1"/>
          </p:cNvSpPr>
          <p:nvPr>
            <p:ph type="title"/>
          </p:nvPr>
        </p:nvSpPr>
        <p:spPr>
          <a:xfrm>
            <a:off x="492125" y="76200"/>
            <a:ext cx="8229600" cy="846138"/>
          </a:xfrm>
        </p:spPr>
        <p:txBody>
          <a:bodyPr/>
          <a:lstStyle/>
          <a:p>
            <a:r>
              <a:rPr kumimoji="1" lang="zh-CN" altLang="en-US"/>
              <a:t>利率上限的定价：</a:t>
            </a:r>
            <a:r>
              <a:rPr kumimoji="1" lang="en-US" altLang="zh-CN"/>
              <a:t>Black</a:t>
            </a:r>
            <a:r>
              <a:rPr kumimoji="1" lang="zh-CN" altLang="en-US"/>
              <a:t>模型</a:t>
            </a:r>
          </a:p>
        </p:txBody>
      </p:sp>
      <p:sp>
        <p:nvSpPr>
          <p:cNvPr id="29700" name="灯片编号占位符 3">
            <a:extLst>
              <a:ext uri="{FF2B5EF4-FFF2-40B4-BE49-F238E27FC236}">
                <a16:creationId xmlns:a16="http://schemas.microsoft.com/office/drawing/2014/main" id="{00708772-430C-4F79-9501-43CA06175E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42DA06-72DF-47FD-8C05-4F97E82BBB24}" type="slidenum">
              <a:rPr lang="zh-CN" altLang="en-US" smtClean="0">
                <a:solidFill>
                  <a:srgbClr val="7F7F7F"/>
                </a:solidFill>
                <a:latin typeface="Adobe Jenson Pro Capt" pitchFamily="18" charset="0"/>
              </a:rPr>
              <a:pPr/>
              <a:t>12</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BC3997B0-B153-483F-84C7-49215C3C852B}"/>
                  </a:ext>
                </a:extLst>
              </p:cNvPr>
              <p:cNvSpPr>
                <a:spLocks noGrp="1"/>
              </p:cNvSpPr>
              <p:nvPr>
                <p:ph idx="1"/>
              </p:nvPr>
            </p:nvSpPr>
            <p:spPr/>
            <p:txBody>
              <a:bodyPr/>
              <a:lstStyle/>
              <a:p>
                <a:r>
                  <a:rPr kumimoji="1" lang="zh-CN" altLang="en-US" sz="2000" dirty="0"/>
                  <a:t>利率上限的价值等于单个</a:t>
                </a:r>
                <a:r>
                  <a:rPr kumimoji="1" lang="en-US" altLang="zh-CN" sz="2000" dirty="0"/>
                  <a:t>caplet</a:t>
                </a:r>
                <a:r>
                  <a:rPr kumimoji="1" lang="zh-CN" altLang="en-US" sz="2000" dirty="0"/>
                  <a:t>价值之和：</a:t>
                </a:r>
                <a14:m>
                  <m:oMath xmlns:m="http://schemas.openxmlformats.org/officeDocument/2006/math">
                    <m:r>
                      <a:rPr lang="en-US" altLang="zh-CN" sz="1800" i="1" kern="10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𝑐𝑎</m:t>
                    </m:r>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supHide m:val="on"/>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up/>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e>
                    </m:nary>
                  </m:oMath>
                </a14:m>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endParaRPr kumimoji="1" lang="en-US" altLang="zh-CN" sz="2000" dirty="0"/>
              </a:p>
              <a:p>
                <a:r>
                  <a:rPr kumimoji="1" lang="en-US" altLang="zh-CN" sz="2000" dirty="0"/>
                  <a:t>Black</a:t>
                </a:r>
                <a:r>
                  <a:rPr kumimoji="1" lang="zh-CN" altLang="en-US" sz="2000" dirty="0"/>
                  <a:t>模型：假设标的利率服从对数正态分布，并在“</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”下</a:t>
                </a:r>
                <a:r>
                  <a:rPr kumimoji="1" lang="zh-CN" altLang="zh-CN" sz="2000" dirty="0"/>
                  <a:t>为</a:t>
                </a:r>
                <a:r>
                  <a:rPr kumimoji="1" lang="en-US" altLang="zh-CN" sz="2000" dirty="0"/>
                  <a:t>caplet</a:t>
                </a:r>
                <a:r>
                  <a:rPr kumimoji="1" lang="zh-CN" altLang="zh-CN" sz="2000" dirty="0"/>
                  <a:t>定价</a:t>
                </a:r>
                <a:r>
                  <a:rPr kumimoji="1" lang="zh-CN" altLang="en-US" sz="2000" dirty="0"/>
                  <a:t>，该测度具有两个性质：</a:t>
                </a:r>
                <a:endParaRPr kumimoji="1" lang="en-US" altLang="zh-CN" sz="2000" dirty="0"/>
              </a:p>
              <a:p>
                <a:pPr marL="0" indent="0">
                  <a:buNone/>
                </a:pPr>
                <a:endParaRPr kumimoji="1" lang="en-US" altLang="zh-CN" sz="2000" dirty="0"/>
              </a:p>
              <a:p>
                <a:pPr marL="0" indent="0" algn="ctr">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d>
                        <m:dPr>
                          <m:ctrlPr>
                            <a:rPr lang="zh-CN" altLang="zh-CN" sz="1200" i="1">
                              <a:effectLst/>
                              <a:latin typeface="Cambria Math" panose="02040503050406030204" pitchFamily="18" charset="0"/>
                              <a:ea typeface="Cambria Math" panose="02040503050406030204" pitchFamily="18" charset="0"/>
                            </a:rPr>
                          </m:ctrlPr>
                        </m:d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𝑉</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e>
                      </m:d>
                    </m:oMath>
                  </m:oMathPara>
                </a14:m>
                <a:endParaRPr lang="en-US" altLang="zh-CN" sz="1800" dirty="0">
                  <a:solidFill>
                    <a:srgbClr val="262626"/>
                  </a:solidFill>
                  <a:effectLst/>
                  <a:ea typeface="宋体" panose="02010600030101010101" pitchFamily="2" charset="-122"/>
                  <a:cs typeface="Times New Roman" panose="02020603050405020304" pitchFamily="18" charset="0"/>
                </a:endParaRPr>
              </a:p>
              <a:p>
                <a:pPr marL="0" indent="0" algn="ctr">
                  <a:buNone/>
                </a:pPr>
                <a:endParaRPr kumimoji="1" lang="en-US" altLang="zh-CN" sz="200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200" i="1" smtClean="0">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d>
                        <m:dPr>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oMath>
                  </m:oMathPara>
                </a14:m>
                <a:endParaRPr lang="en-US" altLang="zh-CN" sz="1800" dirty="0">
                  <a:solidFill>
                    <a:srgbClr val="262626"/>
                  </a:solidFill>
                  <a:effectLst/>
                  <a:ea typeface="宋体" panose="02010600030101010101" pitchFamily="2" charset="-122"/>
                  <a:cs typeface="Times New Roman" panose="02020603050405020304" pitchFamily="18" charset="0"/>
                </a:endParaRPr>
              </a:p>
              <a:p>
                <a:pPr marL="0" indent="0">
                  <a:buNone/>
                </a:pPr>
                <a:endParaRPr kumimoji="1" lang="en-US" altLang="zh-CN" sz="2000" dirty="0"/>
              </a:p>
              <a:p>
                <a:r>
                  <a:rPr kumimoji="1" lang="zh-CN" altLang="en-US" sz="2000" dirty="0"/>
                  <a:t>单个</a:t>
                </a:r>
                <a:r>
                  <a:rPr kumimoji="1" lang="en-US" altLang="zh-CN" sz="2000" dirty="0"/>
                  <a:t>caplet</a:t>
                </a:r>
                <a:r>
                  <a:rPr kumimoji="1" lang="zh-CN" altLang="en-US" sz="2000" dirty="0"/>
                  <a:t>定价就是利率的欧式看涨期权定价，利用对数正态分布和“</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”的性质可以求解</a:t>
                </a:r>
                <a:r>
                  <a:rPr kumimoji="1" lang="en-US" altLang="zh-CN" sz="2000" dirty="0"/>
                  <a:t>caplet</a:t>
                </a:r>
                <a:r>
                  <a:rPr kumimoji="1" lang="zh-CN" altLang="en-US" sz="2000" dirty="0"/>
                  <a:t>定价公式。</a:t>
                </a:r>
                <a:endParaRPr kumimoji="1" lang="en-US" altLang="zh-CN" sz="2000" dirty="0"/>
              </a:p>
              <a:p>
                <a:pPr marL="0" indent="0">
                  <a:buNone/>
                </a:pPr>
                <a:endParaRPr kumimoji="1" lang="en-US" altLang="zh-CN" sz="2000" dirty="0"/>
              </a:p>
              <a:p>
                <a:endParaRPr kumimoji="1" lang="en-US" altLang="zh-CN" sz="2000" dirty="0"/>
              </a:p>
              <a:p>
                <a:endParaRPr kumimoji="1" lang="en-US" altLang="zh-CN" sz="2000" dirty="0"/>
              </a:p>
            </p:txBody>
          </p:sp>
        </mc:Choice>
        <mc:Fallback xmlns="">
          <p:sp>
            <p:nvSpPr>
              <p:cNvPr id="2" name="内容占位符 1">
                <a:extLst>
                  <a:ext uri="{FF2B5EF4-FFF2-40B4-BE49-F238E27FC236}">
                    <a16:creationId xmlns:a16="http://schemas.microsoft.com/office/drawing/2014/main" id="{BC3997B0-B153-483F-84C7-49215C3C852B}"/>
                  </a:ext>
                </a:extLst>
              </p:cNvPr>
              <p:cNvSpPr>
                <a:spLocks noGrp="1" noRot="1" noChangeAspect="1" noMove="1" noResize="1" noEditPoints="1" noAdjustHandles="1" noChangeArrowheads="1" noChangeShapeType="1" noTextEdit="1"/>
              </p:cNvSpPr>
              <p:nvPr>
                <p:ph idx="1"/>
              </p:nvPr>
            </p:nvSpPr>
            <p:spPr>
              <a:blipFill>
                <a:blip r:embed="rId2"/>
                <a:stretch>
                  <a:fillRect t="-8118" r="-222"/>
                </a:stretch>
              </a:blipFill>
            </p:spPr>
            <p:txBody>
              <a:bodyPr/>
              <a:lstStyle/>
              <a:p>
                <a:r>
                  <a:rPr lang="zh-CN" altLang="en-US">
                    <a:noFill/>
                  </a:rPr>
                  <a:t> </a:t>
                </a:r>
              </a:p>
            </p:txBody>
          </p:sp>
        </mc:Fallback>
      </mc:AlternateContent>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627" name="内容占位符 2">
                <a:extLst>
                  <a:ext uri="{FF2B5EF4-FFF2-40B4-BE49-F238E27FC236}">
                    <a16:creationId xmlns:a16="http://schemas.microsoft.com/office/drawing/2014/main" id="{4CAB1F1D-549D-4BF1-9DD8-E75F2FBBDE86}"/>
                  </a:ext>
                </a:extLst>
              </p:cNvPr>
              <p:cNvSpPr>
                <a:spLocks noGrp="1" noChangeArrowheads="1"/>
              </p:cNvSpPr>
              <p:nvPr>
                <p:ph idx="1"/>
              </p:nvPr>
            </p:nvSpPr>
            <p:spPr>
              <a:xfrm>
                <a:off x="457200" y="1143000"/>
                <a:ext cx="8229600" cy="5183187"/>
              </a:xfrm>
            </p:spPr>
            <p:txBody>
              <a:bodyPr/>
              <a:lstStyle/>
              <a:p>
                <a:pPr>
                  <a:buClr>
                    <a:srgbClr val="28571F"/>
                  </a:buClr>
                </a:pPr>
                <a:r>
                  <a:rPr kumimoji="1" lang="zh-CN" altLang="en-US" sz="2000" dirty="0"/>
                  <a:t>（</a:t>
                </a:r>
                <a:r>
                  <a:rPr kumimoji="1" lang="en-US" altLang="zh-CN" sz="2000" dirty="0"/>
                  <a:t>1</a:t>
                </a:r>
                <a:r>
                  <a:rPr kumimoji="1" lang="zh-CN" altLang="en-US" sz="2000" dirty="0"/>
                  <a:t>）根据“</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 的第一个性质可知，</a:t>
                </a:r>
                <a:r>
                  <a:rPr kumimoji="1" lang="en-US" altLang="zh-CN" sz="2000" dirty="0"/>
                  <a:t>caplet</a:t>
                </a:r>
                <a:r>
                  <a:rPr kumimoji="1" lang="zh-CN" altLang="en-US" sz="2000" dirty="0"/>
                  <a:t>价值满足：</a:t>
                </a:r>
                <a:endParaRPr kumimoji="1" lang="en-US" altLang="zh-CN" sz="2000" dirty="0"/>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𝑐</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𝑡</m:t>
                          </m:r>
                        </m:sub>
                      </m:s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𝐵</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𝑡</m:t>
                          </m:r>
                        </m:sub>
                        <m:sup>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+1</m:t>
                              </m:r>
                            </m:sub>
                          </m:sSub>
                        </m:sup>
                      </m:sSubSup>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m:t>
                      </m:r>
                      <m:sSubSup>
                        <m:sSubSup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𝔼</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𝑡</m:t>
                          </m:r>
                        </m:sub>
                        <m:sup>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𝕋</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+1</m:t>
                              </m:r>
                            </m:sub>
                          </m:sSub>
                        </m:sup>
                      </m:sSubSup>
                      <m:d>
                        <m:d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𝑐</m:t>
                              </m:r>
                            </m:e>
                            <m:sub>
                              <m:sSub>
                                <m:sSubPr>
                                  <m:ctrlPr>
                                    <a:rPr lang="zh-CN" altLang="zh-CN" sz="18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𝑇</m:t>
                                  </m:r>
                                </m:e>
                                <m:sub>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𝑖</m:t>
                                  </m:r>
                                  <m:r>
                                    <a:rPr lang="en-US" altLang="zh-CN" sz="1800" i="1" kern="100">
                                      <a:latin typeface="Cambria Math" panose="02040503050406030204" pitchFamily="18" charset="0"/>
                                      <a:ea typeface="Cambria Math" panose="02040503050406030204" pitchFamily="18" charset="0"/>
                                      <a:cs typeface="Times New Roman" panose="02020603050405020304" pitchFamily="18" charset="0"/>
                                    </a:rPr>
                                    <m:t>+1</m:t>
                                  </m:r>
                                </m:sub>
                              </m:sSub>
                            </m:sub>
                          </m:sSub>
                        </m:e>
                      </m:d>
                    </m:oMath>
                  </m:oMathPara>
                </a14:m>
                <a:endParaRPr lang="en-US" altLang="zh-CN" sz="1800" kern="100" dirty="0">
                  <a:ea typeface="Cambria Math" panose="02040503050406030204" pitchFamily="18" charset="0"/>
                  <a:cs typeface="Times New Roman" panose="02020603050405020304" pitchFamily="18" charset="0"/>
                </a:endParaRPr>
              </a:p>
              <a:p>
                <a:pPr marL="0" indent="0" algn="ctr">
                  <a:lnSpc>
                    <a:spcPct val="150000"/>
                  </a:lnSpc>
                  <a:buClr>
                    <a:srgbClr val="28571F"/>
                  </a:buClr>
                  <a:buNone/>
                </a:pPr>
                <a:endParaRPr kumimoji="1" lang="en-US" altLang="zh-CN" sz="2000" dirty="0"/>
              </a:p>
              <a:p>
                <a:pPr>
                  <a:buClr>
                    <a:srgbClr val="28571F"/>
                  </a:buClr>
                </a:pPr>
                <a:r>
                  <a:rPr kumimoji="1" lang="zh-CN" altLang="en-US" sz="2000" dirty="0"/>
                  <a:t>（</a:t>
                </a:r>
                <a:r>
                  <a:rPr kumimoji="1" lang="en-US" altLang="zh-CN" sz="2000" dirty="0"/>
                  <a:t>2</a:t>
                </a:r>
                <a:r>
                  <a:rPr kumimoji="1" lang="zh-CN" altLang="en-US" sz="2000" dirty="0"/>
                  <a:t>）将</a:t>
                </a:r>
                <a:r>
                  <a:rPr kumimoji="1" lang="en-US" altLang="zh-CN" sz="2000" dirty="0"/>
                  <a:t>caplet</a:t>
                </a:r>
                <a:r>
                  <a:rPr kumimoji="1" lang="zh-CN" altLang="en-US" sz="2000" dirty="0"/>
                  <a:t>的到期回报代入上式：</a:t>
                </a:r>
                <a:endParaRPr kumimoji="1" lang="en-US" altLang="zh-CN" sz="2000" dirty="0"/>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d>
                        <m:dPr>
                          <m:begChr m:val="["/>
                          <m:endChr m:val="]"/>
                          <m:ctrlPr>
                            <a:rPr lang="zh-CN" altLang="zh-CN" sz="1200" i="1">
                              <a:effectLst/>
                              <a:latin typeface="Cambria Math" panose="02040503050406030204" pitchFamily="18" charset="0"/>
                              <a:ea typeface="Cambria Math" panose="02040503050406030204" pitchFamily="18" charset="0"/>
                            </a:rPr>
                          </m:ctrlPr>
                        </m:dPr>
                        <m:e>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oMath>
                  </m:oMathPara>
                </a14:m>
                <a:endParaRPr kumimoji="1" lang="en-US" altLang="zh-CN" sz="2000" dirty="0"/>
              </a:p>
              <a:p>
                <a:pPr marL="0" indent="0">
                  <a:buClr>
                    <a:srgbClr val="28571F"/>
                  </a:buClr>
                  <a:buNone/>
                </a:pPr>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lgn="ctr">
                  <a:buClr>
                    <a:srgbClr val="28571F"/>
                  </a:buClr>
                  <a:buNone/>
                </a:pPr>
                <a:endParaRPr kumimoji="1" lang="en-US" altLang="zh-CN" sz="2000" dirty="0"/>
              </a:p>
            </p:txBody>
          </p:sp>
        </mc:Choice>
        <mc:Fallback xmlns="">
          <p:sp>
            <p:nvSpPr>
              <p:cNvPr id="26627" name="内容占位符 2">
                <a:extLst>
                  <a:ext uri="{FF2B5EF4-FFF2-40B4-BE49-F238E27FC236}">
                    <a16:creationId xmlns:a16="http://schemas.microsoft.com/office/drawing/2014/main" id="{4CAB1F1D-549D-4BF1-9DD8-E75F2FBBDE86}"/>
                  </a:ext>
                </a:extLst>
              </p:cNvPr>
              <p:cNvSpPr>
                <a:spLocks noGrp="1" noRot="1" noChangeAspect="1" noMove="1" noResize="1" noEditPoints="1" noAdjustHandles="1" noChangeArrowheads="1" noChangeShapeType="1" noTextEdit="1"/>
              </p:cNvSpPr>
              <p:nvPr>
                <p:ph idx="1"/>
              </p:nvPr>
            </p:nvSpPr>
            <p:spPr>
              <a:xfrm>
                <a:off x="457200" y="1143000"/>
                <a:ext cx="8229600" cy="5183187"/>
              </a:xfrm>
              <a:blipFill>
                <a:blip r:embed="rId2"/>
                <a:stretch>
                  <a:fillRect t="-706"/>
                </a:stretch>
              </a:blipFill>
            </p:spPr>
            <p:txBody>
              <a:bodyPr/>
              <a:lstStyle/>
              <a:p>
                <a:r>
                  <a:rPr lang="zh-CN" altLang="en-US">
                    <a:noFill/>
                  </a:rPr>
                  <a:t> </a:t>
                </a:r>
              </a:p>
            </p:txBody>
          </p:sp>
        </mc:Fallback>
      </mc:AlternateContent>
      <p:sp>
        <p:nvSpPr>
          <p:cNvPr id="26628" name="灯片编号占位符 3">
            <a:extLst>
              <a:ext uri="{FF2B5EF4-FFF2-40B4-BE49-F238E27FC236}">
                <a16:creationId xmlns:a16="http://schemas.microsoft.com/office/drawing/2014/main" id="{1CC327DB-22B8-4AC5-846B-1F369504745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7E6714F-3233-4590-ADC6-C3DFD9B8AFEA}" type="slidenum">
              <a:rPr lang="zh-CN" altLang="en-US" smtClean="0">
                <a:solidFill>
                  <a:srgbClr val="7F7F7F"/>
                </a:solidFill>
                <a:latin typeface="Adobe Jenson Pro Capt" pitchFamily="18" charset="0"/>
              </a:rPr>
              <a:pPr/>
              <a:t>13</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1482070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6627" name="内容占位符 2">
                <a:extLst>
                  <a:ext uri="{FF2B5EF4-FFF2-40B4-BE49-F238E27FC236}">
                    <a16:creationId xmlns:a16="http://schemas.microsoft.com/office/drawing/2014/main" id="{4CAB1F1D-549D-4BF1-9DD8-E75F2FBBDE86}"/>
                  </a:ext>
                </a:extLst>
              </p:cNvPr>
              <p:cNvSpPr>
                <a:spLocks noGrp="1" noChangeArrowheads="1"/>
              </p:cNvSpPr>
              <p:nvPr>
                <p:ph idx="1"/>
              </p:nvPr>
            </p:nvSpPr>
            <p:spPr>
              <a:xfrm>
                <a:off x="457200" y="1143000"/>
                <a:ext cx="8229600" cy="5183187"/>
              </a:xfrm>
            </p:spPr>
            <p:txBody>
              <a:bodyPr/>
              <a:lstStyle/>
              <a:p>
                <a:pPr>
                  <a:buClr>
                    <a:srgbClr val="28571F"/>
                  </a:buClr>
                </a:pPr>
                <a:r>
                  <a:rPr kumimoji="1" lang="zh-CN" altLang="en-US" sz="2000" dirty="0"/>
                  <a:t>（</a:t>
                </a:r>
                <a:r>
                  <a:rPr kumimoji="1" lang="en-US" altLang="zh-CN" sz="2000" dirty="0"/>
                  <a:t>3</a:t>
                </a:r>
                <a:r>
                  <a:rPr kumimoji="1" lang="zh-CN" altLang="en-US" sz="2000" dirty="0"/>
                  <a:t>）利用“</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”的第二个性质与对数正态分布的性质，可推知欧式债券看涨期权价值：</a:t>
                </a:r>
                <a:endParaRPr kumimoji="1" lang="en-US" altLang="zh-CN" sz="2000" dirty="0"/>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6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e>
                      </m:d>
                    </m:oMath>
                  </m:oMathPara>
                </a14:m>
                <a:endParaRPr lang="en-US" altLang="zh-CN" sz="1600" i="1" kern="100"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endParaRPr>
              </a:p>
              <a:p>
                <a:pPr marL="0" indent="0" algn="ctr">
                  <a:lnSpc>
                    <a:spcPct val="150000"/>
                  </a:lnSpc>
                  <a:buClr>
                    <a:srgbClr val="28571F"/>
                  </a:buClr>
                  <a:buNone/>
                </a:pPr>
                <a14:m>
                  <m:oMathPara xmlns:m="http://schemas.openxmlformats.org/officeDocument/2006/math">
                    <m:oMathParaPr>
                      <m:jc m:val="centerGroup"/>
                    </m:oMathParaPr>
                    <m:oMath xmlns:m="http://schemas.openxmlformats.org/officeDocument/2006/math">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e>
                      </m:d>
                    </m:oMath>
                  </m:oMathPara>
                </a14:m>
                <a:endParaRPr lang="en-US"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buClr>
                    <a:srgbClr val="28571F"/>
                  </a:buClr>
                  <a:buNone/>
                </a:pPr>
                <a:r>
                  <a:rPr lang="zh-CN" altLang="en-US" sz="1800" kern="100" dirty="0">
                    <a:solidFill>
                      <a:srgbClr val="262626"/>
                    </a:solidFill>
                    <a:effectLst/>
                    <a:latin typeface="Adobe Jenson Pro"/>
                    <a:ea typeface="宋体" panose="02010600030101010101" pitchFamily="2" charset="-122"/>
                    <a:cs typeface="Times New Roman" panose="02020603050405020304" pitchFamily="18" charset="0"/>
                  </a:rPr>
                  <a:t>      </a:t>
                </a:r>
                <a:r>
                  <a:rPr kumimoji="1" lang="zh-CN" altLang="en-US" sz="2000" dirty="0"/>
                  <a:t>其中：</a:t>
                </a:r>
                <a:endParaRPr kumimoji="1" lang="en-US" altLang="zh-CN" sz="2000" dirty="0"/>
              </a:p>
              <a:p>
                <a:pPr marL="0" indent="0">
                  <a:buClr>
                    <a:srgbClr val="28571F"/>
                  </a:buClr>
                  <a:buNone/>
                </a:pPr>
                <a:endParaRPr kumimoji="1" lang="en-US" altLang="zh-CN" sz="2000" dirty="0"/>
              </a:p>
              <a:p>
                <a:pPr marL="0" indent="0" algn="ctr">
                  <a:buClr>
                    <a:srgbClr val="28571F"/>
                  </a:buClr>
                  <a:buNone/>
                </a:pPr>
                <a14:m>
                  <m:oMathPara xmlns:m="http://schemas.openxmlformats.org/officeDocument/2006/math">
                    <m:oMathParaPr>
                      <m:jc m:val="centerGroup"/>
                    </m:oMathParaPr>
                    <m:oMath xmlns:m="http://schemas.openxmlformats.org/officeDocument/2006/math">
                      <m:eqArr>
                        <m:eqArrPr>
                          <m:ctrlPr>
                            <a:rPr lang="zh-CN" altLang="zh-CN" sz="1050" i="1" smtClean="0">
                              <a:effectLst/>
                              <a:latin typeface="Cambria Math" panose="02040503050406030204" pitchFamily="18" charset="0"/>
                              <a:ea typeface="Cambria Math" panose="02040503050406030204" pitchFamily="18" charset="0"/>
                            </a:rPr>
                          </m:ctrlPr>
                        </m:eqArrPr>
                        <m:e>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effectLst/>
                                  <a:latin typeface="Cambria Math" panose="02040503050406030204" pitchFamily="18" charset="0"/>
                                  <a:ea typeface="Cambria Math" panose="02040503050406030204" pitchFamily="18" charset="0"/>
                                </a:rPr>
                              </m:ctrlPr>
                            </m:fPr>
                            <m:num>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ln</m:t>
                              </m:r>
                              <m:d>
                                <m:dPr>
                                  <m:ctrlPr>
                                    <a:rPr lang="zh-CN" altLang="zh-CN" sz="1050" i="1">
                                      <a:effectLst/>
                                      <a:latin typeface="Cambria Math" panose="02040503050406030204" pitchFamily="18" charset="0"/>
                                      <a:ea typeface="Cambria Math" panose="02040503050406030204" pitchFamily="18" charset="0"/>
                                    </a:rPr>
                                  </m:ctrlPr>
                                </m:dPr>
                                <m:e>
                                  <m:f>
                                    <m:fPr>
                                      <m:ctrlPr>
                                        <a:rPr lang="zh-CN" altLang="zh-CN" sz="1050" i="1">
                                          <a:effectLst/>
                                          <a:latin typeface="Cambria Math" panose="02040503050406030204" pitchFamily="18" charset="0"/>
                                          <a:ea typeface="Cambria Math" panose="02040503050406030204" pitchFamily="18" charset="0"/>
                                        </a:rPr>
                                      </m:ctrlPr>
                                    </m:fPr>
                                    <m:num>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d>
                                        <m:dPr>
                                          <m:ctrlPr>
                                            <a:rPr lang="zh-CN" altLang="zh-CN" sz="1050" i="1">
                                              <a:effectLst/>
                                              <a:latin typeface="Cambria Math" panose="02040503050406030204" pitchFamily="18" charset="0"/>
                                              <a:ea typeface="Cambria Math" panose="02040503050406030204" pitchFamily="18" charset="0"/>
                                            </a:rPr>
                                          </m:ctrlPr>
                                        </m:dPr>
                                        <m:e>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num>
                                    <m:den>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den>
                                  </m:f>
                                </m:e>
                              </m:d>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effectLst/>
                                      <a:latin typeface="Cambria Math" panose="02040503050406030204" pitchFamily="18" charset="0"/>
                                      <a:ea typeface="Cambria Math" panose="02040503050406030204" pitchFamily="18" charset="0"/>
                                    </a:rPr>
                                  </m:ctrlPr>
                                </m:fPr>
                                <m:num>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num>
                                <m:den>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num>
                            <m:den>
                              <m:rad>
                                <m:radPr>
                                  <m:degHide m:val="on"/>
                                  <m:ctrlPr>
                                    <a:rPr lang="zh-CN" altLang="zh-CN" sz="105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e>
                              </m:rad>
                            </m:den>
                          </m:f>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effectLst/>
                                  <a:latin typeface="Cambria Math" panose="02040503050406030204" pitchFamily="18" charset="0"/>
                                  <a:ea typeface="Cambria Math" panose="02040503050406030204" pitchFamily="18" charset="0"/>
                                </a:rPr>
                              </m:ctrlPr>
                            </m:fPr>
                            <m:num>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ln</m:t>
                              </m:r>
                              <m:d>
                                <m:dPr>
                                  <m:ctrlPr>
                                    <a:rPr lang="zh-CN" altLang="zh-CN" sz="1050" i="1">
                                      <a:effectLst/>
                                      <a:latin typeface="Cambria Math" panose="02040503050406030204" pitchFamily="18" charset="0"/>
                                      <a:ea typeface="Cambria Math" panose="02040503050406030204" pitchFamily="18" charset="0"/>
                                    </a:rPr>
                                  </m:ctrlPr>
                                </m:dPr>
                                <m:e>
                                  <m:f>
                                    <m:fPr>
                                      <m:ctrlPr>
                                        <a:rPr lang="zh-CN" altLang="zh-CN" sz="1050" i="1">
                                          <a:effectLst/>
                                          <a:latin typeface="Cambria Math" panose="02040503050406030204" pitchFamily="18" charset="0"/>
                                          <a:ea typeface="Cambria Math" panose="02040503050406030204" pitchFamily="18" charset="0"/>
                                        </a:rPr>
                                      </m:ctrlPr>
                                    </m:fPr>
                                    <m:num>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num>
                                    <m:den>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den>
                                  </m:f>
                                </m:e>
                              </m:d>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effectLst/>
                                      <a:latin typeface="Cambria Math" panose="02040503050406030204" pitchFamily="18" charset="0"/>
                                      <a:ea typeface="Cambria Math" panose="02040503050406030204" pitchFamily="18" charset="0"/>
                                    </a:rPr>
                                  </m:ctrlPr>
                                </m:fPr>
                                <m:num>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num>
                                <m:den>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num>
                            <m:den>
                              <m:rad>
                                <m:radPr>
                                  <m:degHide m:val="on"/>
                                  <m:ctrlPr>
                                    <a:rPr lang="zh-CN" altLang="zh-CN" sz="105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e>
                              </m:rad>
                            </m:den>
                          </m:f>
                        </m:e>
                        <m:e>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105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e>
                          </m:rad>
                        </m:e>
                      </m:eqArr>
                    </m:oMath>
                  </m:oMathPara>
                </a14:m>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lgn="ctr">
                  <a:buClr>
                    <a:srgbClr val="28571F"/>
                  </a:buClr>
                  <a:buNone/>
                </a:pPr>
                <a:endParaRPr kumimoji="1" lang="en-US" altLang="zh-CN" sz="2000" dirty="0"/>
              </a:p>
            </p:txBody>
          </p:sp>
        </mc:Choice>
        <mc:Fallback xmlns="">
          <p:sp>
            <p:nvSpPr>
              <p:cNvPr id="26627" name="内容占位符 2">
                <a:extLst>
                  <a:ext uri="{FF2B5EF4-FFF2-40B4-BE49-F238E27FC236}">
                    <a16:creationId xmlns:a16="http://schemas.microsoft.com/office/drawing/2014/main" id="{4CAB1F1D-549D-4BF1-9DD8-E75F2FBBDE86}"/>
                  </a:ext>
                </a:extLst>
              </p:cNvPr>
              <p:cNvSpPr>
                <a:spLocks noGrp="1" noRot="1" noChangeAspect="1" noMove="1" noResize="1" noEditPoints="1" noAdjustHandles="1" noChangeArrowheads="1" noChangeShapeType="1" noTextEdit="1"/>
              </p:cNvSpPr>
              <p:nvPr>
                <p:ph idx="1"/>
              </p:nvPr>
            </p:nvSpPr>
            <p:spPr>
              <a:xfrm>
                <a:off x="457200" y="1143000"/>
                <a:ext cx="8229600" cy="5183187"/>
              </a:xfrm>
              <a:blipFill>
                <a:blip r:embed="rId2"/>
                <a:stretch>
                  <a:fillRect t="-706"/>
                </a:stretch>
              </a:blipFill>
            </p:spPr>
            <p:txBody>
              <a:bodyPr/>
              <a:lstStyle/>
              <a:p>
                <a:r>
                  <a:rPr lang="zh-CN" altLang="en-US">
                    <a:noFill/>
                  </a:rPr>
                  <a:t> </a:t>
                </a:r>
              </a:p>
            </p:txBody>
          </p:sp>
        </mc:Fallback>
      </mc:AlternateContent>
      <p:sp>
        <p:nvSpPr>
          <p:cNvPr id="26628" name="灯片编号占位符 3">
            <a:extLst>
              <a:ext uri="{FF2B5EF4-FFF2-40B4-BE49-F238E27FC236}">
                <a16:creationId xmlns:a16="http://schemas.microsoft.com/office/drawing/2014/main" id="{1CC327DB-22B8-4AC5-846B-1F369504745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7E6714F-3233-4590-ADC6-C3DFD9B8AFEA}" type="slidenum">
              <a:rPr lang="zh-CN" altLang="en-US" smtClean="0">
                <a:solidFill>
                  <a:srgbClr val="7F7F7F"/>
                </a:solidFill>
                <a:latin typeface="Adobe Jenson Pro Capt" pitchFamily="18" charset="0"/>
              </a:rPr>
              <a:pPr/>
              <a:t>14</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94955393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EFEBE7CC-800D-44E8-972C-B84930ADF47D}"/>
              </a:ext>
            </a:extLst>
          </p:cNvPr>
          <p:cNvSpPr>
            <a:spLocks noGrp="1" noChangeArrowheads="1"/>
          </p:cNvSpPr>
          <p:nvPr>
            <p:ph type="title"/>
          </p:nvPr>
        </p:nvSpPr>
        <p:spPr>
          <a:xfrm>
            <a:off x="492125" y="76200"/>
            <a:ext cx="8229600" cy="846138"/>
          </a:xfrm>
        </p:spPr>
        <p:txBody>
          <a:bodyPr/>
          <a:lstStyle/>
          <a:p>
            <a:r>
              <a:rPr kumimoji="1" lang="zh-CN" altLang="en-US" dirty="0"/>
              <a:t>利率上限的定价：</a:t>
            </a:r>
            <a:r>
              <a:rPr kumimoji="1" lang="en-US" altLang="zh-CN" dirty="0" err="1"/>
              <a:t>Bachelier</a:t>
            </a:r>
            <a:r>
              <a:rPr kumimoji="1" lang="zh-CN" altLang="en-US" dirty="0"/>
              <a:t>模型</a:t>
            </a:r>
          </a:p>
        </p:txBody>
      </p:sp>
      <p:sp>
        <p:nvSpPr>
          <p:cNvPr id="30724" name="灯片编号占位符 3">
            <a:extLst>
              <a:ext uri="{FF2B5EF4-FFF2-40B4-BE49-F238E27FC236}">
                <a16:creationId xmlns:a16="http://schemas.microsoft.com/office/drawing/2014/main" id="{B00A39E1-6DC8-41E6-A253-7C285E7832E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DAD1A3-201E-4250-B7A2-8389F18BAC9B}" type="slidenum">
              <a:rPr lang="zh-CN" altLang="en-US" smtClean="0">
                <a:solidFill>
                  <a:srgbClr val="7F7F7F"/>
                </a:solidFill>
                <a:latin typeface="Adobe Jenson Pro Capt" pitchFamily="18" charset="0"/>
              </a:rPr>
              <a:pPr/>
              <a:t>15</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6A5E8B6E-2C82-46E6-B022-AF0C4561E7C6}"/>
                  </a:ext>
                </a:extLst>
              </p:cNvPr>
              <p:cNvSpPr>
                <a:spLocks noGrp="1"/>
              </p:cNvSpPr>
              <p:nvPr>
                <p:ph idx="1"/>
              </p:nvPr>
            </p:nvSpPr>
            <p:spPr/>
            <p:txBody>
              <a:bodyPr/>
              <a:lstStyle/>
              <a:p>
                <a:r>
                  <a:rPr kumimoji="1" lang="en-US" altLang="zh-CN" sz="2000" dirty="0" err="1"/>
                  <a:t>Bachelier</a:t>
                </a:r>
                <a:r>
                  <a:rPr kumimoji="1" lang="zh-CN" altLang="en-US" sz="2000" dirty="0"/>
                  <a:t>模型：假设标的利率服从正态分布而非对数正态分布，并在“</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”下</a:t>
                </a:r>
                <a:r>
                  <a:rPr kumimoji="1" lang="zh-CN" altLang="zh-CN" sz="2000" dirty="0"/>
                  <a:t>为</a:t>
                </a:r>
                <a:r>
                  <a:rPr kumimoji="1" lang="en-US" altLang="zh-CN" sz="2000" dirty="0"/>
                  <a:t>caplet</a:t>
                </a:r>
                <a:r>
                  <a:rPr kumimoji="1" lang="zh-CN" altLang="zh-CN" sz="2000" dirty="0"/>
                  <a:t>定价</a:t>
                </a:r>
                <a:r>
                  <a:rPr kumimoji="1" lang="zh-CN" altLang="en-US" sz="2000" dirty="0"/>
                  <a:t>。</a:t>
                </a:r>
                <a:endParaRPr kumimoji="1" lang="en-US" altLang="zh-CN" sz="2000" dirty="0"/>
              </a:p>
              <a:p>
                <a:pPr marL="0" indent="0">
                  <a:buNone/>
                </a:pPr>
                <a:endParaRPr kumimoji="1" lang="en-US" altLang="zh-CN" sz="2000" dirty="0"/>
              </a:p>
              <a:p>
                <a:r>
                  <a:rPr kumimoji="1" lang="zh-CN" altLang="en-US" sz="2000" dirty="0"/>
                  <a:t>利用正态分布和“</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”的性质可推知</a:t>
                </a:r>
                <a:r>
                  <a:rPr kumimoji="1" lang="en-US" altLang="zh-CN" sz="2000" dirty="0"/>
                  <a:t>caplet</a:t>
                </a:r>
                <a:r>
                  <a:rPr kumimoji="1" lang="zh-CN" altLang="en-US" sz="2000" dirty="0"/>
                  <a:t>定价公式为：</a:t>
                </a:r>
                <a:endParaRPr kumimoji="1" lang="en-US" altLang="zh-CN" sz="2000" dirty="0"/>
              </a:p>
              <a:p>
                <a:pPr marL="0" indent="0">
                  <a:buNone/>
                </a:pPr>
                <a:endParaRPr kumimoji="1" lang="en-US" altLang="zh-CN" sz="2000" dirty="0"/>
              </a:p>
              <a:p>
                <a:pPr marL="0" indent="0" algn="ctr">
                  <a:buNone/>
                </a:pPr>
                <a14:m>
                  <m:oMathPara xmlns:m="http://schemas.openxmlformats.org/officeDocument/2006/math">
                    <m:oMathParaPr>
                      <m:jc m:val="centerGroup"/>
                    </m:oMathParaPr>
                    <m:oMath xmlns:m="http://schemas.openxmlformats.org/officeDocument/2006/math">
                      <m:sSub>
                        <m:sSubPr>
                          <m:ctrlPr>
                            <a:rPr lang="zh-CN" altLang="zh-CN" sz="1100" i="1" smtClean="0">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d>
                        <m:dPr>
                          <m:begChr m:val="["/>
                          <m:endChr m:val="]"/>
                          <m:ctrlPr>
                            <a:rPr lang="zh-CN" altLang="zh-CN" sz="1100" i="1">
                              <a:effectLst/>
                              <a:latin typeface="Cambria Math" panose="02040503050406030204" pitchFamily="18" charset="0"/>
                              <a:ea typeface="Cambria Math" panose="02040503050406030204" pitchFamily="18" charset="0"/>
                            </a:rPr>
                          </m:ctrlPr>
                        </m:dPr>
                        <m:e>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oMath>
                    <m:oMath xmlns:m="http://schemas.openxmlformats.org/officeDocument/2006/math">
                      <m:r>
                        <a:rPr lang="en-US" altLang="zh-CN" sz="1600" i="1">
                          <a:latin typeface="Cambria Math" panose="02040503050406030204" pitchFamily="18" charset="0"/>
                          <a:ea typeface="Cambria Math" panose="02040503050406030204" pitchFamily="18" charset="0"/>
                        </a:rPr>
                        <m:t>=</m:t>
                      </m:r>
                      <m:r>
                        <a:rPr lang="en-US" altLang="zh-CN" sz="1600" i="1">
                          <a:latin typeface="Cambria Math" panose="02040503050406030204" pitchFamily="18" charset="0"/>
                          <a:ea typeface="Cambria Math" panose="02040503050406030204" pitchFamily="18" charset="0"/>
                        </a:rPr>
                        <m:t>𝑀</m:t>
                      </m:r>
                      <m:r>
                        <a:rPr lang="en-US" altLang="zh-CN" sz="1600" i="1">
                          <a:latin typeface="Cambria Math" panose="02040503050406030204" pitchFamily="18" charset="0"/>
                          <a:ea typeface="Cambria Math" panose="02040503050406030204" pitchFamily="18" charset="0"/>
                        </a:rPr>
                        <m:t>⋅</m:t>
                      </m:r>
                      <m:d>
                        <m:dPr>
                          <m:ctrlPr>
                            <a:rPr lang="en-US" altLang="zh-CN" sz="1600" i="1">
                              <a:latin typeface="Cambria Math" panose="02040503050406030204" pitchFamily="18" charset="0"/>
                              <a:ea typeface="Cambria Math" panose="02040503050406030204" pitchFamily="18" charset="0"/>
                            </a:rPr>
                          </m:ctrlPr>
                        </m:dPr>
                        <m:e>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r>
                            <a:rPr lang="en-US" altLang="zh-CN" sz="1600" i="1">
                              <a:latin typeface="Cambria Math" panose="02040503050406030204" pitchFamily="18" charset="0"/>
                              <a:ea typeface="Cambria Math" panose="02040503050406030204" pitchFamily="18" charset="0"/>
                            </a:rPr>
                            <m:t>−</m:t>
                          </m:r>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sub>
                          </m:sSub>
                        </m:e>
                      </m:d>
                      <m:r>
                        <a:rPr lang="en-US" altLang="zh-CN" sz="1600" i="1">
                          <a:latin typeface="Cambria Math" panose="02040503050406030204" pitchFamily="18" charset="0"/>
                          <a:ea typeface="Cambria Math" panose="02040503050406030204" pitchFamily="18" charset="0"/>
                        </a:rPr>
                        <m:t>∙</m:t>
                      </m:r>
                      <m:sSubSup>
                        <m:sSubSupPr>
                          <m:ctrlPr>
                            <a:rPr lang="zh-CN" altLang="zh-CN" sz="1600" i="1">
                              <a:latin typeface="Cambria Math" panose="02040503050406030204" pitchFamily="18" charset="0"/>
                              <a:ea typeface="Cambria Math" panose="02040503050406030204" pitchFamily="18" charset="0"/>
                            </a:rPr>
                          </m:ctrlPr>
                        </m:sSubSupPr>
                        <m:e>
                          <m:r>
                            <a:rPr lang="en-US" altLang="zh-CN" sz="1600" i="1">
                              <a:latin typeface="Cambria Math" panose="02040503050406030204" pitchFamily="18" charset="0"/>
                              <a:ea typeface="Cambria Math" panose="02040503050406030204" pitchFamily="18" charset="0"/>
                            </a:rPr>
                            <m:t>𝐵</m:t>
                          </m:r>
                        </m:e>
                        <m:sub>
                          <m:r>
                            <a:rPr lang="en-US" altLang="zh-CN" sz="1600" i="1">
                              <a:latin typeface="Cambria Math" panose="02040503050406030204" pitchFamily="18" charset="0"/>
                              <a:ea typeface="Cambria Math" panose="02040503050406030204" pitchFamily="18" charset="0"/>
                            </a:rPr>
                            <m:t>𝑡</m:t>
                          </m:r>
                        </m:sub>
                        <m: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sup>
                      </m:sSubSup>
                      <m:r>
                        <a:rPr lang="en-US" altLang="zh-CN" sz="1600" i="1">
                          <a:latin typeface="Cambria Math" panose="02040503050406030204" pitchFamily="18" charset="0"/>
                          <a:ea typeface="Cambria Math" panose="02040503050406030204" pitchFamily="18" charset="0"/>
                        </a:rPr>
                        <m:t>∙</m:t>
                      </m:r>
                      <m:d>
                        <m:dPr>
                          <m:begChr m:val="{"/>
                          <m:endChr m:val="}"/>
                          <m:ctrlPr>
                            <a:rPr lang="zh-CN" altLang="zh-CN" sz="1600" i="1">
                              <a:latin typeface="Cambria Math" panose="02040503050406030204" pitchFamily="18" charset="0"/>
                              <a:ea typeface="Cambria Math" panose="02040503050406030204" pitchFamily="18" charset="0"/>
                            </a:rPr>
                          </m:ctrlPr>
                        </m:dPr>
                        <m:e>
                          <m:sSubSup>
                            <m:sSubSupPr>
                              <m:ctrlPr>
                                <a:rPr lang="zh-CN" altLang="zh-CN" sz="1600" i="1">
                                  <a:latin typeface="Cambria Math" panose="02040503050406030204" pitchFamily="18" charset="0"/>
                                  <a:ea typeface="Cambria Math" panose="02040503050406030204" pitchFamily="18" charset="0"/>
                                </a:rPr>
                              </m:ctrlPr>
                            </m:sSubSupPr>
                            <m:e>
                              <m:r>
                                <a:rPr lang="en-US" altLang="zh-CN" sz="1600" i="1">
                                  <a:latin typeface="Cambria Math" panose="02040503050406030204" pitchFamily="18" charset="0"/>
                                  <a:ea typeface="Cambria Math" panose="02040503050406030204" pitchFamily="18" charset="0"/>
                                </a:rPr>
                                <m:t>𝔼</m:t>
                              </m:r>
                            </m:e>
                            <m:sub>
                              <m:r>
                                <a:rPr lang="en-US" altLang="zh-CN" sz="1600" i="1">
                                  <a:latin typeface="Cambria Math" panose="02040503050406030204" pitchFamily="18" charset="0"/>
                                  <a:ea typeface="Cambria Math" panose="02040503050406030204" pitchFamily="18" charset="0"/>
                                </a:rPr>
                                <m:t>𝑡</m:t>
                              </m:r>
                            </m:sub>
                            <m: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𝕋</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sup>
                          </m:sSubSup>
                          <m:d>
                            <m:dPr>
                              <m:begChr m:val="["/>
                              <m:endChr m:val="]"/>
                              <m:ctrlPr>
                                <a:rPr lang="zh-CN" altLang="zh-CN" sz="1600" i="1">
                                  <a:latin typeface="Cambria Math" panose="02040503050406030204" pitchFamily="18" charset="0"/>
                                  <a:ea typeface="Cambria Math" panose="02040503050406030204" pitchFamily="18" charset="0"/>
                                </a:rPr>
                              </m:ctrlPr>
                            </m:dPr>
                            <m:e>
                              <m:sSubSup>
                                <m:sSubSupPr>
                                  <m:ctrlPr>
                                    <a:rPr lang="zh-CN" altLang="zh-CN" sz="1600" i="1">
                                      <a:latin typeface="Cambria Math" panose="02040503050406030204" pitchFamily="18" charset="0"/>
                                      <a:ea typeface="Cambria Math" panose="02040503050406030204" pitchFamily="18" charset="0"/>
                                    </a:rPr>
                                  </m:ctrlPr>
                                </m:sSubSupPr>
                                <m:e>
                                  <m:r>
                                    <a:rPr lang="en-US" altLang="zh-CN" sz="1600" i="1">
                                      <a:latin typeface="Cambria Math" panose="02040503050406030204" pitchFamily="18" charset="0"/>
                                      <a:ea typeface="Cambria Math" panose="02040503050406030204" pitchFamily="18" charset="0"/>
                                    </a:rPr>
                                    <m:t>𝑅</m:t>
                                  </m:r>
                                </m:e>
                                <m:sub>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sub>
                                  </m:sSub>
                                </m:sub>
                                <m: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sup>
                              </m:sSub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1</m:t>
                                  </m:r>
                                </m:e>
                                <m:sub>
                                  <m:d>
                                    <m:dPr>
                                      <m:begChr m:val="{"/>
                                      <m:endChr m:val="}"/>
                                      <m:ctrlPr>
                                        <a:rPr lang="en-US" altLang="zh-CN" sz="1600" i="1">
                                          <a:latin typeface="Cambria Math" panose="02040503050406030204" pitchFamily="18" charset="0"/>
                                          <a:ea typeface="Cambria Math" panose="02040503050406030204" pitchFamily="18" charset="0"/>
                                        </a:rPr>
                                      </m:ctrlPr>
                                    </m:dPr>
                                    <m:e>
                                      <m:sSubSup>
                                        <m:sSubSupPr>
                                          <m:ctrlPr>
                                            <a:rPr lang="zh-CN" altLang="zh-CN" sz="1600" i="1">
                                              <a:latin typeface="Cambria Math" panose="02040503050406030204" pitchFamily="18" charset="0"/>
                                              <a:ea typeface="Cambria Math" panose="02040503050406030204" pitchFamily="18" charset="0"/>
                                            </a:rPr>
                                          </m:ctrlPr>
                                        </m:sSubSupPr>
                                        <m:e>
                                          <m:r>
                                            <a:rPr lang="en-US" altLang="zh-CN" sz="1600" i="1">
                                              <a:latin typeface="Cambria Math" panose="02040503050406030204" pitchFamily="18" charset="0"/>
                                              <a:ea typeface="Cambria Math" panose="02040503050406030204" pitchFamily="18" charset="0"/>
                                            </a:rPr>
                                            <m:t>𝑅</m:t>
                                          </m:r>
                                        </m:e>
                                        <m:sub>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sub>
                                          </m:sSub>
                                        </m:sub>
                                        <m: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sup>
                                      </m:sSubSup>
                                      <m:r>
                                        <a:rPr lang="en-US" altLang="zh-CN" sz="1600" i="1">
                                          <a:latin typeface="Cambria Math" panose="02040503050406030204" pitchFamily="18" charset="0"/>
                                          <a:ea typeface="Cambria Math" panose="02040503050406030204" pitchFamily="18" charset="0"/>
                                        </a:rPr>
                                        <m:t>&gt;</m:t>
                                      </m:r>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𝑅</m:t>
                                          </m:r>
                                        </m:e>
                                        <m:sub>
                                          <m:r>
                                            <a:rPr lang="en-US" altLang="zh-CN" sz="1600" i="1">
                                              <a:latin typeface="Cambria Math" panose="02040503050406030204" pitchFamily="18" charset="0"/>
                                              <a:ea typeface="Cambria Math" panose="02040503050406030204" pitchFamily="18" charset="0"/>
                                            </a:rPr>
                                            <m:t>𝐾</m:t>
                                          </m:r>
                                        </m:sub>
                                      </m:sSub>
                                    </m:e>
                                  </m:d>
                                </m:sub>
                              </m:sSub>
                            </m:e>
                          </m:d>
                          <m:r>
                            <a:rPr lang="en-US" altLang="zh-CN" sz="1600" i="1">
                              <a:latin typeface="Cambria Math" panose="02040503050406030204" pitchFamily="18" charset="0"/>
                              <a:ea typeface="Cambria Math" panose="02040503050406030204" pitchFamily="18" charset="0"/>
                            </a:rPr>
                            <m:t>−</m:t>
                          </m:r>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𝑅</m:t>
                              </m:r>
                            </m:e>
                            <m:sub>
                              <m:r>
                                <a:rPr lang="en-US" altLang="zh-CN" sz="1600" i="1">
                                  <a:latin typeface="Cambria Math" panose="02040503050406030204" pitchFamily="18" charset="0"/>
                                  <a:ea typeface="Cambria Math" panose="02040503050406030204" pitchFamily="18" charset="0"/>
                                </a:rPr>
                                <m:t>𝐾</m:t>
                              </m:r>
                            </m:sub>
                          </m:sSub>
                          <m:r>
                            <a:rPr lang="en-US" altLang="zh-CN" sz="1600" i="1">
                              <a:latin typeface="Cambria Math" panose="02040503050406030204" pitchFamily="18" charset="0"/>
                              <a:ea typeface="Cambria Math" panose="02040503050406030204" pitchFamily="18" charset="0"/>
                            </a:rPr>
                            <m:t>∙</m:t>
                          </m:r>
                          <m:sSubSup>
                            <m:sSubSupPr>
                              <m:ctrlPr>
                                <a:rPr lang="zh-CN" altLang="zh-CN" sz="1600" i="1">
                                  <a:latin typeface="Cambria Math" panose="02040503050406030204" pitchFamily="18" charset="0"/>
                                  <a:ea typeface="Cambria Math" panose="02040503050406030204" pitchFamily="18" charset="0"/>
                                </a:rPr>
                              </m:ctrlPr>
                            </m:sSubSupPr>
                            <m:e>
                              <m:r>
                                <a:rPr lang="en-US" altLang="zh-CN" sz="1600" i="1">
                                  <a:latin typeface="Cambria Math" panose="02040503050406030204" pitchFamily="18" charset="0"/>
                                  <a:ea typeface="Cambria Math" panose="02040503050406030204" pitchFamily="18" charset="0"/>
                                </a:rPr>
                                <m:t>𝔼</m:t>
                              </m:r>
                            </m:e>
                            <m:sub>
                              <m:r>
                                <a:rPr lang="en-US" altLang="zh-CN" sz="1600" i="1">
                                  <a:latin typeface="Cambria Math" panose="02040503050406030204" pitchFamily="18" charset="0"/>
                                  <a:ea typeface="Cambria Math" panose="02040503050406030204" pitchFamily="18" charset="0"/>
                                </a:rPr>
                                <m:t>𝑡</m:t>
                              </m:r>
                            </m:sub>
                            <m: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𝕋</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sup>
                          </m:sSubSup>
                          <m:d>
                            <m:dPr>
                              <m:begChr m:val="["/>
                              <m:endChr m:val="]"/>
                              <m:ctrlPr>
                                <a:rPr lang="zh-CN" altLang="zh-CN" sz="1600" i="1">
                                  <a:latin typeface="Cambria Math" panose="02040503050406030204" pitchFamily="18" charset="0"/>
                                  <a:ea typeface="Cambria Math" panose="02040503050406030204" pitchFamily="18" charset="0"/>
                                </a:rPr>
                              </m:ctrlPr>
                            </m:dPr>
                            <m:e>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1</m:t>
                                  </m:r>
                                </m:e>
                                <m:sub>
                                  <m:d>
                                    <m:dPr>
                                      <m:begChr m:val="{"/>
                                      <m:endChr m:val="}"/>
                                      <m:ctrlPr>
                                        <a:rPr lang="en-US" altLang="zh-CN" sz="1600" i="1">
                                          <a:latin typeface="Cambria Math" panose="02040503050406030204" pitchFamily="18" charset="0"/>
                                          <a:ea typeface="Cambria Math" panose="02040503050406030204" pitchFamily="18" charset="0"/>
                                        </a:rPr>
                                      </m:ctrlPr>
                                    </m:dPr>
                                    <m:e>
                                      <m:sSubSup>
                                        <m:sSubSupPr>
                                          <m:ctrlPr>
                                            <a:rPr lang="zh-CN" altLang="zh-CN" sz="1600" i="1">
                                              <a:latin typeface="Cambria Math" panose="02040503050406030204" pitchFamily="18" charset="0"/>
                                              <a:ea typeface="Cambria Math" panose="02040503050406030204" pitchFamily="18" charset="0"/>
                                            </a:rPr>
                                          </m:ctrlPr>
                                        </m:sSubSupPr>
                                        <m:e>
                                          <m:r>
                                            <a:rPr lang="en-US" altLang="zh-CN" sz="1600" i="1">
                                              <a:latin typeface="Cambria Math" panose="02040503050406030204" pitchFamily="18" charset="0"/>
                                              <a:ea typeface="Cambria Math" panose="02040503050406030204" pitchFamily="18" charset="0"/>
                                            </a:rPr>
                                            <m:t>𝑅</m:t>
                                          </m:r>
                                        </m:e>
                                        <m:sub>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sub>
                                          </m:sSub>
                                        </m:sub>
                                        <m:sup>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𝑇</m:t>
                                              </m:r>
                                            </m:e>
                                            <m:sub>
                                              <m:r>
                                                <a:rPr lang="en-US" altLang="zh-CN" sz="1600" i="1">
                                                  <a:latin typeface="Cambria Math" panose="02040503050406030204" pitchFamily="18" charset="0"/>
                                                  <a:ea typeface="Cambria Math" panose="02040503050406030204" pitchFamily="18" charset="0"/>
                                                </a:rPr>
                                                <m:t>𝑖</m:t>
                                              </m:r>
                                              <m:r>
                                                <a:rPr lang="en-US" altLang="zh-CN" sz="1600" i="1">
                                                  <a:latin typeface="Cambria Math" panose="02040503050406030204" pitchFamily="18" charset="0"/>
                                                  <a:ea typeface="Cambria Math" panose="02040503050406030204" pitchFamily="18" charset="0"/>
                                                </a:rPr>
                                                <m:t>+1</m:t>
                                              </m:r>
                                            </m:sub>
                                          </m:sSub>
                                        </m:sup>
                                      </m:sSubSup>
                                      <m:r>
                                        <a:rPr lang="en-US" altLang="zh-CN" sz="1600" i="1">
                                          <a:latin typeface="Cambria Math" panose="02040503050406030204" pitchFamily="18" charset="0"/>
                                          <a:ea typeface="Cambria Math" panose="02040503050406030204" pitchFamily="18" charset="0"/>
                                        </a:rPr>
                                        <m:t>&gt;</m:t>
                                      </m:r>
                                      <m:sSub>
                                        <m:sSubPr>
                                          <m:ctrlPr>
                                            <a:rPr lang="zh-CN" altLang="zh-CN" sz="16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Cambria Math" panose="02040503050406030204" pitchFamily="18" charset="0"/>
                                            </a:rPr>
                                            <m:t>𝑅</m:t>
                                          </m:r>
                                        </m:e>
                                        <m:sub>
                                          <m:r>
                                            <a:rPr lang="en-US" altLang="zh-CN" sz="1600" i="1">
                                              <a:latin typeface="Cambria Math" panose="02040503050406030204" pitchFamily="18" charset="0"/>
                                              <a:ea typeface="Cambria Math" panose="02040503050406030204" pitchFamily="18" charset="0"/>
                                            </a:rPr>
                                            <m:t>𝐾</m:t>
                                          </m:r>
                                        </m:sub>
                                      </m:sSub>
                                    </m:e>
                                  </m:d>
                                </m:sub>
                              </m:sSub>
                            </m:e>
                          </m:d>
                        </m:e>
                      </m:d>
                    </m:oMath>
                    <m:oMath xmlns:m="http://schemas.openxmlformats.org/officeDocument/2006/math">
                      <m:r>
                        <a:rPr lang="en-US" altLang="zh-CN" sz="1600" i="1">
                          <a:latin typeface="Cambria Math" panose="02040503050406030204" pitchFamily="18" charset="0"/>
                        </a:rPr>
                        <m:t>=</m:t>
                      </m:r>
                      <m:r>
                        <a:rPr lang="en-US" altLang="zh-CN" sz="1600" i="1">
                          <a:latin typeface="Cambria Math" panose="02040503050406030204" pitchFamily="18" charset="0"/>
                        </a:rPr>
                        <m:t>𝑀</m:t>
                      </m:r>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r>
                            <a:rPr lang="en-US" altLang="zh-CN" sz="1600" i="1">
                              <a:latin typeface="Cambria Math" panose="02040503050406030204" pitchFamily="18" charset="0"/>
                            </a:rPr>
                            <m:t>+1</m:t>
                          </m:r>
                        </m:sub>
                      </m:sSub>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sub>
                      </m:sSub>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𝐵</m:t>
                          </m:r>
                        </m:e>
                        <m:sub>
                          <m:r>
                            <a:rPr lang="en-US" altLang="zh-CN" sz="1600" i="1">
                              <a:latin typeface="Cambria Math" panose="02040503050406030204" pitchFamily="18" charset="0"/>
                            </a:rPr>
                            <m:t>𝑡</m:t>
                          </m:r>
                        </m:sub>
                        <m:sup>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r>
                                <a:rPr lang="en-US" altLang="zh-CN" sz="1600" i="1">
                                  <a:latin typeface="Cambria Math" panose="02040503050406030204" pitchFamily="18" charset="0"/>
                                </a:rPr>
                                <m:t>+1</m:t>
                              </m:r>
                            </m:sub>
                          </m:sSub>
                        </m:sup>
                      </m:sSubSup>
                      <m:r>
                        <a:rPr lang="en-US" altLang="zh-CN" sz="1600">
                          <a:latin typeface="Cambria Math" panose="02040503050406030204" pitchFamily="18" charset="0"/>
                        </a:rPr>
                        <m:t>∙</m:t>
                      </m:r>
                      <m:d>
                        <m:dPr>
                          <m:begChr m:val="["/>
                          <m:endChr m:val="]"/>
                          <m:ctrlPr>
                            <a:rPr lang="zh-CN" altLang="zh-CN" sz="1600" i="1">
                              <a:latin typeface="Cambria Math" panose="02040503050406030204" pitchFamily="18" charset="0"/>
                            </a:rPr>
                          </m:ctrlPr>
                        </m:dPr>
                        <m:e>
                          <m:d>
                            <m:dPr>
                              <m:ctrlPr>
                                <a:rPr lang="zh-CN" altLang="zh-CN" sz="1600" i="1">
                                  <a:latin typeface="Cambria Math" panose="02040503050406030204" pitchFamily="18" charset="0"/>
                                </a:rPr>
                              </m:ctrlPr>
                            </m:dPr>
                            <m:e>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𝑅</m:t>
                                  </m:r>
                                </m:e>
                                <m:sub>
                                  <m:r>
                                    <a:rPr lang="en-US" altLang="zh-CN" sz="1600" i="1">
                                      <a:latin typeface="Cambria Math" panose="02040503050406030204" pitchFamily="18" charset="0"/>
                                    </a:rPr>
                                    <m:t>𝑡</m:t>
                                  </m:r>
                                </m:sub>
                                <m:sup>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sub>
                                  </m:sSub>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r>
                                        <a:rPr lang="en-US" altLang="zh-CN" sz="1600" i="1">
                                          <a:latin typeface="Cambria Math" panose="02040503050406030204" pitchFamily="18" charset="0"/>
                                        </a:rPr>
                                        <m:t>+1</m:t>
                                      </m:r>
                                    </m:sub>
                                  </m:sSub>
                                </m:sup>
                              </m:sSubSup>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𝑅</m:t>
                                  </m:r>
                                </m:e>
                                <m:sub>
                                  <m:r>
                                    <a:rPr lang="en-US" altLang="zh-CN" sz="1600" i="1">
                                      <a:latin typeface="Cambria Math" panose="02040503050406030204" pitchFamily="18" charset="0"/>
                                    </a:rPr>
                                    <m:t>𝐾</m:t>
                                  </m:r>
                                </m:sub>
                              </m:sSub>
                            </m:e>
                          </m:d>
                          <m:r>
                            <a:rPr lang="en-US" altLang="zh-CN" sz="1600" i="1">
                              <a:latin typeface="Cambria Math" panose="02040503050406030204" pitchFamily="18" charset="0"/>
                            </a:rPr>
                            <m:t>∙</m:t>
                          </m:r>
                          <m:r>
                            <a:rPr lang="en-US" altLang="zh-CN" sz="1600" i="1">
                              <a:latin typeface="Cambria Math" panose="02040503050406030204" pitchFamily="18" charset="0"/>
                            </a:rPr>
                            <m:t>𝑁</m:t>
                          </m:r>
                          <m:r>
                            <a:rPr lang="en-US" altLang="zh-CN" sz="1600" i="1">
                              <a:latin typeface="Cambria Math" panose="02040503050406030204" pitchFamily="18" charset="0"/>
                            </a:rPr>
                            <m:t>(</m:t>
                          </m:r>
                          <m:r>
                            <a:rPr lang="en-US" altLang="zh-CN" sz="1600" i="1">
                              <a:latin typeface="Cambria Math" panose="02040503050406030204" pitchFamily="18" charset="0"/>
                            </a:rPr>
                            <m:t>𝑑</m:t>
                          </m:r>
                          <m:r>
                            <a:rPr lang="en-US" altLang="zh-CN" sz="1600" i="1">
                              <a:latin typeface="Cambria Math" panose="02040503050406030204" pitchFamily="18" charset="0"/>
                            </a:rPr>
                            <m:t>)+</m:t>
                          </m:r>
                          <m:rad>
                            <m:radPr>
                              <m:degHide m:val="on"/>
                              <m:ctrlPr>
                                <a:rPr lang="zh-CN" altLang="zh-CN" sz="1600" i="1">
                                  <a:latin typeface="Cambria Math" panose="02040503050406030204" pitchFamily="18" charset="0"/>
                                </a:rPr>
                              </m:ctrlPr>
                            </m:radPr>
                            <m:deg/>
                            <m:e>
                              <m:r>
                                <a:rPr lang="en-US" altLang="zh-CN" sz="1600" i="1">
                                  <a:latin typeface="Cambria Math" panose="02040503050406030204" pitchFamily="18" charset="0"/>
                                </a:rPr>
                                <m:t>𝕍𝕒𝕣</m:t>
                              </m:r>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𝑅</m:t>
                                  </m:r>
                                </m:e>
                                <m:sub>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sub>
                                  </m:sSub>
                                </m:sub>
                                <m:sup>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𝑇</m:t>
                                      </m:r>
                                    </m:e>
                                    <m:sub>
                                      <m:r>
                                        <a:rPr lang="en-US" altLang="zh-CN" sz="1600" i="1">
                                          <a:latin typeface="Cambria Math" panose="02040503050406030204" pitchFamily="18" charset="0"/>
                                        </a:rPr>
                                        <m:t>𝑖</m:t>
                                      </m:r>
                                      <m:r>
                                        <a:rPr lang="en-US" altLang="zh-CN" sz="1600" i="1">
                                          <a:latin typeface="Cambria Math" panose="02040503050406030204" pitchFamily="18" charset="0"/>
                                        </a:rPr>
                                        <m:t>+1</m:t>
                                      </m:r>
                                    </m:sub>
                                  </m:sSub>
                                </m:sup>
                              </m:sSubSup>
                              <m:r>
                                <a:rPr lang="en-US" altLang="zh-CN" sz="1600" i="1">
                                  <a:latin typeface="Cambria Math" panose="02040503050406030204" pitchFamily="18" charset="0"/>
                                </a:rPr>
                                <m:t>)</m:t>
                              </m:r>
                            </m:e>
                          </m:rad>
                          <m:r>
                            <a:rPr lang="en-US" altLang="zh-CN" sz="1600" i="1">
                              <a:latin typeface="Cambria Math" panose="02040503050406030204" pitchFamily="18" charset="0"/>
                            </a:rPr>
                            <m:t>⋅</m:t>
                          </m:r>
                          <m:r>
                            <a:rPr lang="en-US" altLang="zh-CN" sz="1600" i="1">
                              <a:latin typeface="Cambria Math" panose="02040503050406030204" pitchFamily="18" charset="0"/>
                            </a:rPr>
                            <m:t>𝜑</m:t>
                          </m:r>
                          <m:r>
                            <a:rPr lang="en-US" altLang="zh-CN" sz="1600" i="1">
                              <a:latin typeface="Cambria Math" panose="02040503050406030204" pitchFamily="18" charset="0"/>
                            </a:rPr>
                            <m:t>(</m:t>
                          </m:r>
                          <m:r>
                            <a:rPr lang="en-US" altLang="zh-CN" sz="1600" i="1">
                              <a:latin typeface="Cambria Math" panose="02040503050406030204" pitchFamily="18" charset="0"/>
                            </a:rPr>
                            <m:t>𝑑</m:t>
                          </m:r>
                          <m:r>
                            <a:rPr lang="en-US" altLang="zh-CN" sz="1600" i="1">
                              <a:latin typeface="Cambria Math" panose="02040503050406030204" pitchFamily="18" charset="0"/>
                            </a:rPr>
                            <m:t>)</m:t>
                          </m:r>
                        </m:e>
                      </m:d>
                    </m:oMath>
                  </m:oMathPara>
                </a14:m>
                <a:endParaRPr lang="en-US" altLang="zh-CN" sz="1200" i="1" dirty="0">
                  <a:latin typeface="Cambria Math" panose="02040503050406030204" pitchFamily="18" charset="0"/>
                  <a:ea typeface="Cambria Math" panose="02040503050406030204" pitchFamily="18" charset="0"/>
                </a:endParaRPr>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r>
                  <a:rPr kumimoji="1" lang="zh-CN" altLang="en-US" sz="2000" dirty="0"/>
                  <a:t>      其中：</a:t>
                </a:r>
                <a:endParaRPr kumimoji="1" lang="en-US" altLang="zh-CN" sz="2000" dirty="0"/>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14:m>
                  <m:oMathPara xmlns:m="http://schemas.openxmlformats.org/officeDocument/2006/math">
                    <m:oMathParaPr>
                      <m:jc m:val="centerGroup"/>
                    </m:oMathParaPr>
                    <m:oMath xmlns:m="http://schemas.openxmlformats.org/officeDocument/2006/math">
                      <m:r>
                        <a:rPr lang="en-US" altLang="zh-CN" sz="160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r>
                        <a:rPr lang="en-US" altLang="zh-CN" sz="160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num>
                        <m:den>
                          <m:rad>
                            <m:radPr>
                              <m:degHide m:val="on"/>
                              <m:ctrlPr>
                                <a:rPr lang="zh-CN" altLang="zh-CN" sz="110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e>
                          </m:rad>
                        </m:den>
                      </m:f>
                    </m:oMath>
                  </m:oMathPara>
                </a14:m>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None/>
                </a:pPr>
                <a:endParaRPr kumimoji="1" lang="en-US" altLang="zh-CN" sz="2000" dirty="0"/>
              </a:p>
              <a:p>
                <a:pPr marL="0" indent="0">
                  <a:buNone/>
                </a:pPr>
                <a:endParaRPr kumimoji="1" lang="en-US" altLang="zh-CN" sz="2000" dirty="0"/>
              </a:p>
              <a:p>
                <a:pPr marL="0" indent="0">
                  <a:buNone/>
                </a:pPr>
                <a:endParaRPr lang="zh-CN" altLang="en-US" sz="2000" dirty="0"/>
              </a:p>
            </p:txBody>
          </p:sp>
        </mc:Choice>
        <mc:Fallback xmlns="">
          <p:sp>
            <p:nvSpPr>
              <p:cNvPr id="2" name="内容占位符 1">
                <a:extLst>
                  <a:ext uri="{FF2B5EF4-FFF2-40B4-BE49-F238E27FC236}">
                    <a16:creationId xmlns:a16="http://schemas.microsoft.com/office/drawing/2014/main" id="{6A5E8B6E-2C82-46E6-B022-AF0C4561E7C6}"/>
                  </a:ext>
                </a:extLst>
              </p:cNvPr>
              <p:cNvSpPr>
                <a:spLocks noGrp="1" noRot="1" noChangeAspect="1" noMove="1" noResize="1" noEditPoints="1" noAdjustHandles="1" noChangeArrowheads="1" noChangeShapeType="1" noTextEdit="1"/>
              </p:cNvSpPr>
              <p:nvPr>
                <p:ph idx="1"/>
              </p:nvPr>
            </p:nvSpPr>
            <p:spPr>
              <a:blipFill>
                <a:blip r:embed="rId2"/>
                <a:stretch>
                  <a:fillRect t="-824"/>
                </a:stretch>
              </a:blipFill>
            </p:spPr>
            <p:txBody>
              <a:bodyPr/>
              <a:lstStyle/>
              <a:p>
                <a:r>
                  <a:rPr lang="zh-CN" altLang="en-US">
                    <a:noFill/>
                  </a:rPr>
                  <a:t> </a:t>
                </a:r>
              </a:p>
            </p:txBody>
          </p:sp>
        </mc:Fallback>
      </mc:AlternateContent>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id="{77A237AB-6FEF-49BE-BDFC-3F5A758007E4}"/>
              </a:ext>
            </a:extLst>
          </p:cNvPr>
          <p:cNvSpPr>
            <a:spLocks noGrp="1" noChangeArrowheads="1"/>
          </p:cNvSpPr>
          <p:nvPr>
            <p:ph type="title"/>
          </p:nvPr>
        </p:nvSpPr>
        <p:spPr>
          <a:xfrm>
            <a:off x="492125" y="76200"/>
            <a:ext cx="8229600" cy="846138"/>
          </a:xfrm>
        </p:spPr>
        <p:txBody>
          <a:bodyPr/>
          <a:lstStyle/>
          <a:p>
            <a:r>
              <a:rPr kumimoji="1" lang="zh-CN" altLang="en-US" dirty="0"/>
              <a:t>利率下限的定价：</a:t>
            </a:r>
            <a:r>
              <a:rPr kumimoji="1" lang="en-US" altLang="zh-CN" dirty="0"/>
              <a:t>Black</a:t>
            </a:r>
            <a:r>
              <a:rPr kumimoji="1" lang="zh-CN" altLang="en-US" dirty="0"/>
              <a:t>模型</a:t>
            </a:r>
          </a:p>
        </p:txBody>
      </p:sp>
      <p:sp>
        <p:nvSpPr>
          <p:cNvPr id="29700" name="灯片编号占位符 3">
            <a:extLst>
              <a:ext uri="{FF2B5EF4-FFF2-40B4-BE49-F238E27FC236}">
                <a16:creationId xmlns:a16="http://schemas.microsoft.com/office/drawing/2014/main" id="{00708772-430C-4F79-9501-43CA06175E5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42DA06-72DF-47FD-8C05-4F97E82BBB24}" type="slidenum">
              <a:rPr lang="zh-CN" altLang="en-US" smtClean="0">
                <a:solidFill>
                  <a:srgbClr val="7F7F7F"/>
                </a:solidFill>
                <a:latin typeface="Adobe Jenson Pro Capt" pitchFamily="18" charset="0"/>
              </a:rPr>
              <a:pPr/>
              <a:t>16</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BC3997B0-B153-483F-84C7-49215C3C852B}"/>
                  </a:ext>
                </a:extLst>
              </p:cNvPr>
              <p:cNvSpPr>
                <a:spLocks noGrp="1"/>
              </p:cNvSpPr>
              <p:nvPr>
                <p:ph idx="1"/>
              </p:nvPr>
            </p:nvSpPr>
            <p:spPr>
              <a:xfrm>
                <a:off x="457200" y="1131193"/>
                <a:ext cx="8229600" cy="5184576"/>
              </a:xfrm>
            </p:spPr>
            <p:txBody>
              <a:bodyPr/>
              <a:lstStyle/>
              <a:p>
                <a:r>
                  <a:rPr kumimoji="1" lang="zh-CN" altLang="en-US" sz="2000" dirty="0"/>
                  <a:t>利率下限的价值等于单个</a:t>
                </a:r>
                <a:r>
                  <a:rPr kumimoji="1" lang="en-US" altLang="zh-CN" sz="2000" dirty="0"/>
                  <a:t>floorlet</a:t>
                </a:r>
                <a:r>
                  <a:rPr kumimoji="1" lang="zh-CN" altLang="en-US" sz="2000" dirty="0"/>
                  <a:t>价值之和：</a:t>
                </a:r>
                <a14:m>
                  <m:oMath xmlns:m="http://schemas.openxmlformats.org/officeDocument/2006/math">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t>𝑓𝑙𝑜𝑜𝑟</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supHide m:val="on"/>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up/>
                      <m:e>
                        <m:sSub>
                          <m:sSubPr>
                            <m:ctrlPr>
                              <a:rPr lang="zh-CN" altLang="zh-CN" sz="18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b="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t>𝑝</m:t>
                            </m:r>
                          </m:e>
                          <m:sub>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e>
                    </m:nary>
                  </m:oMath>
                </a14:m>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buNone/>
                </a:pPr>
                <a:endParaRPr kumimoji="1" lang="en-US" altLang="zh-CN" sz="2000" dirty="0"/>
              </a:p>
              <a:p>
                <a:r>
                  <a:rPr kumimoji="1" lang="en-US" altLang="zh-CN" sz="2000" dirty="0"/>
                  <a:t>Black</a:t>
                </a:r>
                <a:r>
                  <a:rPr kumimoji="1" lang="zh-CN" altLang="en-US" sz="2000" dirty="0"/>
                  <a:t>模型：假设标的利率服从对数正态分布，并在“</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”下</a:t>
                </a:r>
                <a:r>
                  <a:rPr kumimoji="1" lang="zh-CN" altLang="zh-CN" sz="2000" dirty="0"/>
                  <a:t>为</a:t>
                </a:r>
                <a:r>
                  <a:rPr kumimoji="1" lang="en-US" altLang="zh-CN" sz="2000" dirty="0"/>
                  <a:t>floorlet</a:t>
                </a:r>
                <a:r>
                  <a:rPr kumimoji="1" lang="zh-CN" altLang="zh-CN" sz="2000" dirty="0"/>
                  <a:t>定价</a:t>
                </a:r>
                <a:r>
                  <a:rPr kumimoji="1" lang="zh-CN" altLang="en-US" sz="2000" dirty="0"/>
                  <a:t>。</a:t>
                </a:r>
                <a:endParaRPr kumimoji="1" lang="en-US" altLang="zh-CN" sz="2000" dirty="0"/>
              </a:p>
              <a:p>
                <a:pPr marL="0" indent="0">
                  <a:buNone/>
                </a:pPr>
                <a:endParaRPr kumimoji="1" lang="en-US" altLang="zh-CN" sz="2000" dirty="0"/>
              </a:p>
              <a:p>
                <a:r>
                  <a:rPr kumimoji="1" lang="zh-CN" altLang="en-US" sz="2000" dirty="0"/>
                  <a:t>单个</a:t>
                </a:r>
                <a:r>
                  <a:rPr kumimoji="1" lang="en-US" altLang="zh-CN" sz="2000" dirty="0"/>
                  <a:t>floorlet</a:t>
                </a:r>
                <a:r>
                  <a:rPr kumimoji="1" lang="zh-CN" altLang="en-US" sz="2000" dirty="0"/>
                  <a:t>定价就是利率的欧式看跌期权定价，利用对数正态分布和“</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”的性质可推知</a:t>
                </a:r>
                <a:r>
                  <a:rPr kumimoji="1" lang="en-US" altLang="zh-CN" sz="2000" dirty="0"/>
                  <a:t>floorlet</a:t>
                </a:r>
                <a:r>
                  <a:rPr kumimoji="1" lang="zh-CN" altLang="en-US" sz="2000" dirty="0"/>
                  <a:t>定价公式为：</a:t>
                </a:r>
                <a:endParaRPr kumimoji="1" lang="en-US" altLang="zh-CN" sz="2000" dirty="0"/>
              </a:p>
              <a:p>
                <a:pPr marL="0" indent="0">
                  <a:lnSpc>
                    <a:spcPct val="150000"/>
                  </a:lnSpc>
                  <a:buNone/>
                </a:pPr>
                <a14:m>
                  <m:oMathPara xmlns:m="http://schemas.openxmlformats.org/officeDocument/2006/math">
                    <m:oMathParaPr>
                      <m:jc m:val="centerGroup"/>
                    </m:oMathParaPr>
                    <m:oMath xmlns:m="http://schemas.openxmlformats.org/officeDocument/2006/math">
                      <m:sSub>
                        <m:sSubPr>
                          <m:ctrlPr>
                            <a:rPr lang="zh-CN" altLang="zh-CN" sz="1100" i="1" smtClean="0">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100" i="1">
                              <a:effectLst/>
                              <a:latin typeface="Cambria Math" panose="02040503050406030204" pitchFamily="18" charset="0"/>
                              <a:ea typeface="Cambria Math" panose="02040503050406030204" pitchFamily="18" charset="0"/>
                            </a:rPr>
                          </m:ctrlPr>
                        </m:dPr>
                        <m:e>
                          <m:sSubSup>
                            <m:sSubSupPr>
                              <m:ctrlPr>
                                <a:rPr lang="zh-CN" altLang="zh-CN" sz="1100" i="1">
                                  <a:effectLst/>
                                  <a:latin typeface="Cambria Math" panose="02040503050406030204" pitchFamily="18" charset="0"/>
                                  <a:ea typeface="Cambria Math" panose="02040503050406030204" pitchFamily="18" charset="0"/>
                                </a:rPr>
                              </m:ctrlPr>
                            </m:sSubSup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r>
                                <a:rPr lang="en-US" altLang="zh-CN" sz="16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e>
                      </m:d>
                    </m:oMath>
                  </m:oMathPara>
                </a14:m>
                <a:endParaRPr lang="en-US" altLang="zh-CN" sz="1800" dirty="0">
                  <a:solidFill>
                    <a:srgbClr val="262626"/>
                  </a:solidFill>
                  <a:effectLst/>
                  <a:ea typeface="宋体" panose="02010600030101010101" pitchFamily="2" charset="-122"/>
                  <a:cs typeface="Times New Roman" panose="02020603050405020304" pitchFamily="18" charset="0"/>
                </a:endParaRPr>
              </a:p>
              <a:p>
                <a:pPr marL="0" indent="0">
                  <a:buNone/>
                </a:pPr>
                <a:r>
                  <a:rPr kumimoji="1" lang="zh-CN" altLang="en-US" sz="1800" dirty="0"/>
                  <a:t>       其中：</a:t>
                </a:r>
                <a:endParaRPr lang="en-US" altLang="zh-CN" sz="1800" dirty="0">
                  <a:solidFill>
                    <a:srgbClr val="262626"/>
                  </a:solidFill>
                  <a:effectLst/>
                  <a:ea typeface="宋体" panose="02010600030101010101" pitchFamily="2" charset="-122"/>
                  <a:cs typeface="Times New Roman" panose="02020603050405020304" pitchFamily="18" charset="0"/>
                </a:endParaRPr>
              </a:p>
              <a:p>
                <a:pPr marL="0" indent="0">
                  <a:buNone/>
                </a:pPr>
                <a14:m>
                  <m:oMathPara xmlns:m="http://schemas.openxmlformats.org/officeDocument/2006/math">
                    <m:oMathParaPr>
                      <m:jc m:val="centerGroup"/>
                    </m:oMathParaPr>
                    <m:oMath xmlns:m="http://schemas.openxmlformats.org/officeDocument/2006/math">
                      <m:eqArr>
                        <m:eqArrPr>
                          <m:ctrlPr>
                            <a:rPr lang="zh-CN" altLang="zh-CN" sz="1050" i="1" smtClean="0">
                              <a:effectLst/>
                              <a:latin typeface="Cambria Math" panose="02040503050406030204" pitchFamily="18" charset="0"/>
                              <a:ea typeface="Cambria Math" panose="02040503050406030204" pitchFamily="18" charset="0"/>
                            </a:rPr>
                          </m:ctrlPr>
                        </m:eqArrPr>
                        <m:e>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effectLst/>
                                  <a:latin typeface="Cambria Math" panose="02040503050406030204" pitchFamily="18" charset="0"/>
                                  <a:ea typeface="Cambria Math" panose="02040503050406030204" pitchFamily="18" charset="0"/>
                                </a:rPr>
                              </m:ctrlPr>
                            </m:fPr>
                            <m:num>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ln</m:t>
                              </m:r>
                              <m:d>
                                <m:dPr>
                                  <m:ctrlPr>
                                    <a:rPr lang="zh-CN" altLang="zh-CN" sz="1050" i="1">
                                      <a:effectLst/>
                                      <a:latin typeface="Cambria Math" panose="02040503050406030204" pitchFamily="18" charset="0"/>
                                      <a:ea typeface="Cambria Math" panose="02040503050406030204" pitchFamily="18" charset="0"/>
                                    </a:rPr>
                                  </m:ctrlPr>
                                </m:dPr>
                                <m:e>
                                  <m:f>
                                    <m:fPr>
                                      <m:ctrlPr>
                                        <a:rPr lang="zh-CN" altLang="zh-CN" sz="1050" i="1">
                                          <a:effectLst/>
                                          <a:latin typeface="Cambria Math" panose="02040503050406030204" pitchFamily="18" charset="0"/>
                                          <a:ea typeface="Cambria Math" panose="02040503050406030204" pitchFamily="18" charset="0"/>
                                        </a:rPr>
                                      </m:ctrlPr>
                                    </m:fPr>
                                    <m:num>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num>
                                    <m:den>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den>
                                  </m:f>
                                </m:e>
                              </m:d>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effectLst/>
                                      <a:latin typeface="Cambria Math" panose="02040503050406030204" pitchFamily="18" charset="0"/>
                                      <a:ea typeface="Cambria Math" panose="02040503050406030204" pitchFamily="18" charset="0"/>
                                    </a:rPr>
                                  </m:ctrlPr>
                                </m:fPr>
                                <m:num>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num>
                                <m:den>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num>
                            <m:den>
                              <m:rad>
                                <m:radPr>
                                  <m:degHide m:val="on"/>
                                  <m:ctrlPr>
                                    <a:rPr lang="zh-CN" altLang="zh-CN" sz="105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e>
                              </m:rad>
                            </m:den>
                          </m:f>
                        </m:e>
                        <m:e>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105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05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e>
                          </m:rad>
                        </m:e>
                      </m:eqArr>
                    </m:oMath>
                  </m:oMathPara>
                </a14:m>
                <a:endParaRPr kumimoji="1" lang="en-US" altLang="zh-CN" sz="2000" dirty="0"/>
              </a:p>
              <a:p>
                <a:endParaRPr kumimoji="1" lang="en-US" altLang="zh-CN" sz="2000" dirty="0"/>
              </a:p>
              <a:p>
                <a:endParaRPr kumimoji="1" lang="en-US" altLang="zh-CN" sz="2000" dirty="0"/>
              </a:p>
            </p:txBody>
          </p:sp>
        </mc:Choice>
        <mc:Fallback xmlns="">
          <p:sp>
            <p:nvSpPr>
              <p:cNvPr id="2" name="内容占位符 1">
                <a:extLst>
                  <a:ext uri="{FF2B5EF4-FFF2-40B4-BE49-F238E27FC236}">
                    <a16:creationId xmlns:a16="http://schemas.microsoft.com/office/drawing/2014/main" id="{BC3997B0-B153-483F-84C7-49215C3C852B}"/>
                  </a:ext>
                </a:extLst>
              </p:cNvPr>
              <p:cNvSpPr>
                <a:spLocks noGrp="1" noRot="1" noChangeAspect="1" noMove="1" noResize="1" noEditPoints="1" noAdjustHandles="1" noChangeArrowheads="1" noChangeShapeType="1" noTextEdit="1"/>
              </p:cNvSpPr>
              <p:nvPr>
                <p:ph idx="1"/>
              </p:nvPr>
            </p:nvSpPr>
            <p:spPr>
              <a:xfrm>
                <a:off x="457200" y="1131193"/>
                <a:ext cx="8229600" cy="5184576"/>
              </a:xfrm>
              <a:blipFill>
                <a:blip r:embed="rId2"/>
                <a:stretch>
                  <a:fillRect t="-8118" r="-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146396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EFEBE7CC-800D-44E8-972C-B84930ADF47D}"/>
              </a:ext>
            </a:extLst>
          </p:cNvPr>
          <p:cNvSpPr>
            <a:spLocks noGrp="1" noChangeArrowheads="1"/>
          </p:cNvSpPr>
          <p:nvPr>
            <p:ph type="title"/>
          </p:nvPr>
        </p:nvSpPr>
        <p:spPr>
          <a:xfrm>
            <a:off x="492125" y="76200"/>
            <a:ext cx="8229600" cy="846138"/>
          </a:xfrm>
        </p:spPr>
        <p:txBody>
          <a:bodyPr/>
          <a:lstStyle/>
          <a:p>
            <a:r>
              <a:rPr kumimoji="1" lang="zh-CN" altLang="en-US" dirty="0"/>
              <a:t>利率下限的定价：</a:t>
            </a:r>
            <a:r>
              <a:rPr kumimoji="1" lang="en-US" altLang="zh-CN" dirty="0" err="1"/>
              <a:t>Bachelier</a:t>
            </a:r>
            <a:r>
              <a:rPr kumimoji="1" lang="zh-CN" altLang="en-US" dirty="0"/>
              <a:t>模型</a:t>
            </a:r>
          </a:p>
        </p:txBody>
      </p:sp>
      <p:sp>
        <p:nvSpPr>
          <p:cNvPr id="30724" name="灯片编号占位符 3">
            <a:extLst>
              <a:ext uri="{FF2B5EF4-FFF2-40B4-BE49-F238E27FC236}">
                <a16:creationId xmlns:a16="http://schemas.microsoft.com/office/drawing/2014/main" id="{B00A39E1-6DC8-41E6-A253-7C285E7832E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DAD1A3-201E-4250-B7A2-8389F18BAC9B}" type="slidenum">
              <a:rPr lang="zh-CN" altLang="en-US" smtClean="0">
                <a:solidFill>
                  <a:srgbClr val="7F7F7F"/>
                </a:solidFill>
                <a:latin typeface="Adobe Jenson Pro Capt" pitchFamily="18" charset="0"/>
              </a:rPr>
              <a:pPr/>
              <a:t>17</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6A5E8B6E-2C82-46E6-B022-AF0C4561E7C6}"/>
                  </a:ext>
                </a:extLst>
              </p:cNvPr>
              <p:cNvSpPr>
                <a:spLocks noGrp="1"/>
              </p:cNvSpPr>
              <p:nvPr>
                <p:ph idx="1"/>
              </p:nvPr>
            </p:nvSpPr>
            <p:spPr/>
            <p:txBody>
              <a:bodyPr/>
              <a:lstStyle/>
              <a:p>
                <a:r>
                  <a:rPr kumimoji="1" lang="en-US" altLang="zh-CN" sz="2000" dirty="0"/>
                  <a:t>Bachelier</a:t>
                </a:r>
                <a:r>
                  <a:rPr kumimoji="1" lang="zh-CN" altLang="en-US" sz="2000" dirty="0"/>
                  <a:t>模型：假设标的利率服从正态分布而非对数正态分布，并在“</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”下</a:t>
                </a:r>
                <a:r>
                  <a:rPr kumimoji="1" lang="zh-CN" altLang="zh-CN" sz="2000" dirty="0"/>
                  <a:t>为</a:t>
                </a:r>
                <a:r>
                  <a:rPr kumimoji="1" lang="en-US" altLang="zh-CN" sz="2000" dirty="0"/>
                  <a:t>floorlet</a:t>
                </a:r>
                <a:r>
                  <a:rPr kumimoji="1" lang="zh-CN" altLang="zh-CN" sz="2000" dirty="0"/>
                  <a:t>定价</a:t>
                </a:r>
                <a:r>
                  <a:rPr kumimoji="1" lang="zh-CN" altLang="en-US" sz="2000" dirty="0"/>
                  <a:t>。</a:t>
                </a:r>
                <a:endParaRPr kumimoji="1" lang="en-US" altLang="zh-CN" sz="2000" dirty="0"/>
              </a:p>
              <a:p>
                <a:pPr marL="0" indent="0">
                  <a:buNone/>
                </a:pPr>
                <a:endParaRPr kumimoji="1" lang="en-US" altLang="zh-CN" sz="2000" dirty="0"/>
              </a:p>
              <a:p>
                <a:r>
                  <a:rPr kumimoji="1" lang="zh-CN" altLang="en-US" sz="2000" dirty="0"/>
                  <a:t>利用正态分布和“</a:t>
                </a:r>
                <a14:m>
                  <m:oMath xmlns:m="http://schemas.openxmlformats.org/officeDocument/2006/math">
                    <m:sSub>
                      <m:sSubPr>
                        <m:ctrlPr>
                          <a:rPr kumimoji="1" lang="en-US" altLang="zh-CN" sz="2000" b="0" i="1" smtClean="0">
                            <a:latin typeface="Cambria Math" panose="02040503050406030204" pitchFamily="18" charset="0"/>
                          </a:rPr>
                        </m:ctrlPr>
                      </m:sSubPr>
                      <m:e>
                        <m:r>
                          <a:rPr kumimoji="1" lang="en-US" altLang="zh-CN" sz="2000">
                            <a:latin typeface="Cambria Math" panose="02040503050406030204" pitchFamily="18" charset="0"/>
                          </a:rPr>
                          <m:t>𝕋</m:t>
                        </m:r>
                      </m:e>
                      <m:sub>
                        <m:r>
                          <a:rPr kumimoji="1" lang="en-US" altLang="zh-CN" sz="2000" b="0" i="1" smtClean="0">
                            <a:latin typeface="Cambria Math" panose="02040503050406030204" pitchFamily="18" charset="0"/>
                          </a:rPr>
                          <m:t>𝑖</m:t>
                        </m:r>
                        <m:r>
                          <a:rPr kumimoji="1" lang="en-US" altLang="zh-CN" sz="2000" b="0" i="1" smtClean="0">
                            <a:latin typeface="Cambria Math" panose="02040503050406030204" pitchFamily="18" charset="0"/>
                          </a:rPr>
                          <m:t>+1</m:t>
                        </m:r>
                      </m:sub>
                    </m:sSub>
                    <m:r>
                      <a:rPr kumimoji="1" lang="zh-CN" altLang="zh-CN" sz="2000">
                        <a:latin typeface="Cambria Math" panose="02040503050406030204" pitchFamily="18" charset="0"/>
                      </a:rPr>
                      <m:t>远期测度</m:t>
                    </m:r>
                  </m:oMath>
                </a14:m>
                <a:r>
                  <a:rPr kumimoji="1" lang="zh-CN" altLang="en-US" sz="2000" dirty="0"/>
                  <a:t>”的性质可推知</a:t>
                </a:r>
                <a:r>
                  <a:rPr kumimoji="1" lang="en-US" altLang="zh-CN" sz="2000" dirty="0"/>
                  <a:t>floorlet</a:t>
                </a:r>
                <a:r>
                  <a:rPr kumimoji="1" lang="zh-CN" altLang="en-US" sz="2000" dirty="0"/>
                  <a:t>定价公式为：</a:t>
                </a:r>
                <a:endParaRPr kumimoji="1" lang="en-US" altLang="zh-CN" sz="2000" dirty="0"/>
              </a:p>
              <a:p>
                <a:pPr marL="0" indent="0" algn="ctr">
                  <a:lnSpc>
                    <a:spcPct val="150000"/>
                  </a:lnSpc>
                  <a:buNone/>
                </a:pPr>
                <a14:m>
                  <m:oMathPara xmlns:m="http://schemas.openxmlformats.org/officeDocument/2006/math">
                    <m:oMathParaPr>
                      <m:jc m:val="centerGroup"/>
                    </m:oMathParaPr>
                    <m:oMath xmlns:m="http://schemas.openxmlformats.org/officeDocument/2006/math">
                      <m:sSub>
                        <m:sSubPr>
                          <m:ctrlPr>
                            <a:rPr lang="zh-CN" altLang="zh-CN" sz="9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9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900" i="1">
                              <a:effectLst/>
                              <a:latin typeface="Cambria Math" panose="02040503050406030204" pitchFamily="18" charset="0"/>
                              <a:ea typeface="Cambria Math" panose="02040503050406030204" pitchFamily="18" charset="0"/>
                            </a:rPr>
                          </m:ctrlPr>
                        </m:dPr>
                        <m:e>
                          <m:d>
                            <m:dPr>
                              <m:ctrlPr>
                                <a:rPr lang="zh-CN" altLang="zh-CN" sz="900" i="1">
                                  <a:effectLst/>
                                  <a:latin typeface="Cambria Math" panose="02040503050406030204" pitchFamily="18" charset="0"/>
                                  <a:ea typeface="Cambria Math" panose="02040503050406030204" pitchFamily="18" charset="0"/>
                                </a:rPr>
                              </m:ctrlPr>
                            </m:dPr>
                            <m:e>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8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Sup>
                                <m:sSubSupPr>
                                  <m:ctrlPr>
                                    <a:rPr lang="zh-CN" altLang="zh-CN" sz="9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9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900" i="1">
                                      <a:effectLst/>
                                      <a:latin typeface="Cambria Math" panose="02040503050406030204" pitchFamily="18" charset="0"/>
                                      <a:ea typeface="Cambria Math" panose="02040503050406030204" pitchFamily="18" charset="0"/>
                                    </a:rPr>
                                  </m:ctrlPr>
                                </m:dPr>
                                <m:e>
                                  <m:sSubSup>
                                    <m:sSubSupPr>
                                      <m:ctrlPr>
                                        <a:rPr lang="zh-CN" altLang="zh-CN" sz="9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9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e>
                              </m:d>
                            </m:e>
                          </m:ra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𝜑</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e>
                      </m:d>
                    </m:oMath>
                  </m:oMathPara>
                </a14:m>
                <a:endParaRPr lang="en-US" altLang="zh-CN" sz="1200" i="1" dirty="0">
                  <a:latin typeface="Cambria Math" panose="02040503050406030204" pitchFamily="18" charset="0"/>
                  <a:ea typeface="Cambria Math" panose="02040503050406030204" pitchFamily="18" charset="0"/>
                </a:endParaRPr>
              </a:p>
              <a:p>
                <a:pPr marL="0" indent="0">
                  <a:buClr>
                    <a:srgbClr val="35742A">
                      <a:lumMod val="75000"/>
                    </a:srgbClr>
                  </a:buClr>
                  <a:buNone/>
                  <a:defRPr/>
                </a:pPr>
                <a:r>
                  <a:rPr kumimoji="1" lang="zh-CN" altLang="en-US" sz="2000" dirty="0"/>
                  <a:t>      其中：</a:t>
                </a:r>
                <a:endParaRPr kumimoji="1" lang="en-US" altLang="zh-CN" sz="2000" dirty="0"/>
              </a:p>
              <a:p>
                <a:pPr marL="0" indent="0">
                  <a:buClr>
                    <a:srgbClr val="35742A">
                      <a:lumMod val="75000"/>
                    </a:srgbClr>
                  </a:buClr>
                  <a:buNone/>
                  <a:defRPr/>
                </a:pPr>
                <a14:m>
                  <m:oMathPara xmlns:m="http://schemas.openxmlformats.org/officeDocument/2006/math">
                    <m:oMathParaPr>
                      <m:jc m:val="centerGroup"/>
                    </m:oMathParaPr>
                    <m:oMath xmlns:m="http://schemas.openxmlformats.org/officeDocument/2006/math">
                      <m:r>
                        <a:rPr lang="en-US" altLang="zh-CN" sz="180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r>
                        <a:rPr lang="en-US" altLang="zh-CN" sz="180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200" i="1">
                              <a:effectLst/>
                              <a:latin typeface="Cambria Math" panose="02040503050406030204" pitchFamily="18" charset="0"/>
                              <a:ea typeface="Cambria Math" panose="02040503050406030204" pitchFamily="18" charset="0"/>
                            </a:rPr>
                          </m:ctrlPr>
                        </m:fPr>
                        <m:num>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num>
                        <m:den>
                          <m:rad>
                            <m:radPr>
                              <m:degHide m:val="on"/>
                              <m:ctrlPr>
                                <a:rPr lang="zh-CN" altLang="zh-CN" sz="12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e>
                          </m:rad>
                        </m:den>
                      </m:f>
                    </m:oMath>
                  </m:oMathPara>
                </a14:m>
                <a:endParaRPr lang="en-US" altLang="zh-CN" sz="2000" dirty="0">
                  <a:solidFill>
                    <a:srgbClr val="262626"/>
                  </a:solidFill>
                  <a:effectLst/>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mc:Choice>
        <mc:Fallback xmlns="">
          <p:sp>
            <p:nvSpPr>
              <p:cNvPr id="2" name="内容占位符 1">
                <a:extLst>
                  <a:ext uri="{FF2B5EF4-FFF2-40B4-BE49-F238E27FC236}">
                    <a16:creationId xmlns:a16="http://schemas.microsoft.com/office/drawing/2014/main" id="{6A5E8B6E-2C82-46E6-B022-AF0C4561E7C6}"/>
                  </a:ext>
                </a:extLst>
              </p:cNvPr>
              <p:cNvSpPr>
                <a:spLocks noGrp="1" noRot="1" noChangeAspect="1" noMove="1" noResize="1" noEditPoints="1" noAdjustHandles="1" noChangeArrowheads="1" noChangeShapeType="1" noTextEdit="1"/>
              </p:cNvSpPr>
              <p:nvPr>
                <p:ph idx="1"/>
              </p:nvPr>
            </p:nvSpPr>
            <p:spPr>
              <a:blipFill>
                <a:blip r:embed="rId2"/>
                <a:stretch>
                  <a:fillRect t="-8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2748858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EFEBE7CC-800D-44E8-972C-B84930ADF47D}"/>
              </a:ext>
            </a:extLst>
          </p:cNvPr>
          <p:cNvSpPr>
            <a:spLocks noGrp="1" noChangeArrowheads="1"/>
          </p:cNvSpPr>
          <p:nvPr>
            <p:ph type="title"/>
          </p:nvPr>
        </p:nvSpPr>
        <p:spPr>
          <a:xfrm>
            <a:off x="492125" y="76200"/>
            <a:ext cx="8229600" cy="846138"/>
          </a:xfrm>
        </p:spPr>
        <p:txBody>
          <a:bodyPr/>
          <a:lstStyle/>
          <a:p>
            <a:r>
              <a:rPr kumimoji="1" lang="zh-CN" altLang="en-US" dirty="0"/>
              <a:t>一些讨论</a:t>
            </a:r>
          </a:p>
        </p:txBody>
      </p:sp>
      <p:sp>
        <p:nvSpPr>
          <p:cNvPr id="30724" name="灯片编号占位符 3">
            <a:extLst>
              <a:ext uri="{FF2B5EF4-FFF2-40B4-BE49-F238E27FC236}">
                <a16:creationId xmlns:a16="http://schemas.microsoft.com/office/drawing/2014/main" id="{B00A39E1-6DC8-41E6-A253-7C285E7832E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DAD1A3-201E-4250-B7A2-8389F18BAC9B}" type="slidenum">
              <a:rPr lang="zh-CN" altLang="en-US" smtClean="0">
                <a:solidFill>
                  <a:srgbClr val="7F7F7F"/>
                </a:solidFill>
                <a:latin typeface="Adobe Jenson Pro Capt" pitchFamily="18" charset="0"/>
              </a:rPr>
              <a:pPr/>
              <a:t>18</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6A5E8B6E-2C82-46E6-B022-AF0C4561E7C6}"/>
                  </a:ext>
                </a:extLst>
              </p:cNvPr>
              <p:cNvSpPr>
                <a:spLocks noGrp="1"/>
              </p:cNvSpPr>
              <p:nvPr>
                <p:ph idx="1"/>
              </p:nvPr>
            </p:nvSpPr>
            <p:spPr/>
            <p:txBody>
              <a:bodyPr/>
              <a:lstStyle/>
              <a:p>
                <a:r>
                  <a:rPr kumimoji="1" lang="zh-CN" altLang="en-US" sz="2000" dirty="0"/>
                  <a:t>在一个利率上（下）限期权中，每个子期权可以在各自不同的远期测度下分别定价后再加和，无需选择同一个测度。</a:t>
                </a:r>
                <a:endParaRPr kumimoji="1" lang="en-US" altLang="zh-CN" sz="2000" dirty="0"/>
              </a:p>
              <a:p>
                <a:endParaRPr kumimoji="1" lang="en-US" altLang="zh-CN" sz="2000" dirty="0"/>
              </a:p>
              <a:p>
                <a:r>
                  <a:rPr kumimoji="1" lang="zh-CN" altLang="zh-CN" sz="2000" dirty="0"/>
                  <a:t>在估计得到波动率</a:t>
                </a:r>
                <a14:m>
                  <m:oMath xmlns:m="http://schemas.openxmlformats.org/officeDocument/2006/math">
                    <m:rad>
                      <m:radPr>
                        <m:degHide m:val="on"/>
                        <m:ctrlPr>
                          <a:rPr kumimoji="1" lang="zh-CN" altLang="zh-CN" sz="2000" i="1">
                            <a:latin typeface="Cambria Math" panose="02040503050406030204" pitchFamily="18" charset="0"/>
                          </a:rPr>
                        </m:ctrlPr>
                      </m:radPr>
                      <m:deg/>
                      <m:e>
                        <m:r>
                          <a:rPr kumimoji="1" lang="en-US" altLang="zh-CN" sz="2000">
                            <a:latin typeface="Cambria Math" panose="02040503050406030204" pitchFamily="18" charset="0"/>
                          </a:rPr>
                          <m:t>𝕍𝕒𝕣</m:t>
                        </m:r>
                        <m:d>
                          <m:dPr>
                            <m:ctrlPr>
                              <a:rPr kumimoji="1" lang="zh-CN" altLang="zh-CN" sz="2000" i="1">
                                <a:latin typeface="Cambria Math" panose="02040503050406030204" pitchFamily="18" charset="0"/>
                              </a:rPr>
                            </m:ctrlPr>
                          </m:dPr>
                          <m:e>
                            <m:r>
                              <a:rPr kumimoji="1" lang="en-US" altLang="zh-CN" sz="2000">
                                <a:latin typeface="Cambria Math" panose="02040503050406030204" pitchFamily="18" charset="0"/>
                              </a:rPr>
                              <m:t>𝑙𝑛</m:t>
                            </m:r>
                            <m:sSubSup>
                              <m:sSubSupPr>
                                <m:ctrlPr>
                                  <a:rPr kumimoji="1" lang="zh-CN" altLang="zh-CN" sz="2000" i="1">
                                    <a:latin typeface="Cambria Math" panose="02040503050406030204" pitchFamily="18" charset="0"/>
                                  </a:rPr>
                                </m:ctrlPr>
                              </m:sSubSupPr>
                              <m:e>
                                <m:r>
                                  <a:rPr kumimoji="1" lang="en-US" altLang="zh-CN" sz="2000">
                                    <a:latin typeface="Cambria Math" panose="02040503050406030204" pitchFamily="18" charset="0"/>
                                  </a:rPr>
                                  <m:t>𝑅</m:t>
                                </m:r>
                              </m:e>
                              <m:sub>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𝑖</m:t>
                                    </m:r>
                                  </m:sub>
                                </m:sSub>
                              </m:sub>
                              <m:sup>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𝑖</m:t>
                                    </m:r>
                                    <m:r>
                                      <a:rPr kumimoji="1" lang="en-US" altLang="zh-CN" sz="2000">
                                        <a:latin typeface="Cambria Math" panose="02040503050406030204" pitchFamily="18" charset="0"/>
                                      </a:rPr>
                                      <m:t>+1</m:t>
                                    </m:r>
                                  </m:sub>
                                </m:sSub>
                              </m:sup>
                            </m:sSubSup>
                          </m:e>
                        </m:d>
                      </m:e>
                    </m:rad>
                  </m:oMath>
                </a14:m>
                <a:r>
                  <a:rPr kumimoji="1" lang="zh-CN" altLang="zh-CN" sz="2000" dirty="0"/>
                  <a:t>或</a:t>
                </a:r>
                <a14:m>
                  <m:oMath xmlns:m="http://schemas.openxmlformats.org/officeDocument/2006/math">
                    <m:rad>
                      <m:radPr>
                        <m:degHide m:val="on"/>
                        <m:ctrlPr>
                          <a:rPr kumimoji="1" lang="zh-CN" altLang="zh-CN" sz="2000" i="1">
                            <a:latin typeface="Cambria Math" panose="02040503050406030204" pitchFamily="18" charset="0"/>
                          </a:rPr>
                        </m:ctrlPr>
                      </m:radPr>
                      <m:deg/>
                      <m:e>
                        <m:r>
                          <a:rPr kumimoji="1" lang="en-US" altLang="zh-CN" sz="2000">
                            <a:latin typeface="Cambria Math" panose="02040503050406030204" pitchFamily="18" charset="0"/>
                          </a:rPr>
                          <m:t>𝕍𝕒𝕣</m:t>
                        </m:r>
                        <m:r>
                          <a:rPr kumimoji="1" lang="en-US" altLang="zh-CN" sz="2000">
                            <a:latin typeface="Cambria Math" panose="02040503050406030204" pitchFamily="18" charset="0"/>
                          </a:rPr>
                          <m:t>(</m:t>
                        </m:r>
                        <m:sSubSup>
                          <m:sSubSupPr>
                            <m:ctrlPr>
                              <a:rPr kumimoji="1" lang="zh-CN" altLang="zh-CN" sz="2000" i="1">
                                <a:latin typeface="Cambria Math" panose="02040503050406030204" pitchFamily="18" charset="0"/>
                              </a:rPr>
                            </m:ctrlPr>
                          </m:sSubSupPr>
                          <m:e>
                            <m:r>
                              <a:rPr kumimoji="1" lang="en-US" altLang="zh-CN" sz="2000">
                                <a:latin typeface="Cambria Math" panose="02040503050406030204" pitchFamily="18" charset="0"/>
                              </a:rPr>
                              <m:t>𝑅</m:t>
                            </m:r>
                          </m:e>
                          <m:sub>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𝑖</m:t>
                                </m:r>
                              </m:sub>
                            </m:sSub>
                          </m:sub>
                          <m:sup>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𝑖</m:t>
                                </m:r>
                                <m:r>
                                  <a:rPr kumimoji="1" lang="en-US" altLang="zh-CN" sz="2000">
                                    <a:latin typeface="Cambria Math" panose="02040503050406030204" pitchFamily="18" charset="0"/>
                                  </a:rPr>
                                  <m:t>+1</m:t>
                                </m:r>
                              </m:sub>
                            </m:sSub>
                          </m:sup>
                        </m:sSubSup>
                        <m:r>
                          <a:rPr kumimoji="1" lang="en-US" altLang="zh-CN" sz="2000">
                            <a:latin typeface="Cambria Math" panose="02040503050406030204" pitchFamily="18" charset="0"/>
                          </a:rPr>
                          <m:t>)</m:t>
                        </m:r>
                      </m:e>
                    </m:rad>
                  </m:oMath>
                </a14:m>
                <a:r>
                  <a:rPr kumimoji="1" lang="zh-CN" altLang="zh-CN" sz="2000" dirty="0"/>
                  <a:t>后，我们可以</a:t>
                </a:r>
                <a:r>
                  <a:rPr kumimoji="1" lang="zh-CN" altLang="en-US" sz="2000" dirty="0"/>
                  <a:t>利用定价公式计算</a:t>
                </a:r>
                <a:r>
                  <a:rPr kumimoji="1" lang="zh-CN" altLang="zh-CN" sz="2000" dirty="0"/>
                  <a:t>利率上（下）限</a:t>
                </a:r>
                <a:r>
                  <a:rPr kumimoji="1" lang="zh-CN" altLang="en-US" sz="2000" dirty="0"/>
                  <a:t>的价格</a:t>
                </a:r>
                <a:r>
                  <a:rPr kumimoji="1" lang="zh-CN" altLang="zh-CN" sz="2000" dirty="0"/>
                  <a:t>；反过来，如果这些产品交易活跃，我们可以将其市场价格作为输入变量，利用这些定价公式校准得到隐含波动率，再用于其他产品的定价</a:t>
                </a:r>
                <a:r>
                  <a:rPr kumimoji="1" lang="zh-CN" altLang="en-US" sz="2000" dirty="0"/>
                  <a:t>。</a:t>
                </a:r>
                <a:endParaRPr kumimoji="1" lang="en-US" altLang="zh-CN" sz="2000" dirty="0"/>
              </a:p>
              <a:p>
                <a:endParaRPr kumimoji="1" lang="en-US" altLang="zh-CN" sz="2000" dirty="0"/>
              </a:p>
              <a:p>
                <a:r>
                  <a:rPr kumimoji="1" lang="zh-CN" altLang="zh-CN" sz="2000" dirty="0"/>
                  <a:t>在利率上（下）限期权的定价中，如果各个子期权使用的波动率各自不同，我们称之为使用点波动率（</a:t>
                </a:r>
                <a:r>
                  <a:rPr kumimoji="1" lang="en-US" altLang="zh-CN" sz="2000" dirty="0"/>
                  <a:t>spot volatilities</a:t>
                </a:r>
                <a:r>
                  <a:rPr kumimoji="1" lang="zh-CN" altLang="zh-CN" sz="2000" dirty="0"/>
                  <a:t>），如果对一个利率上（下）限合约下的所有子期权都统一使用同一个波动率，就称为使用水平波动率（</a:t>
                </a:r>
                <a:r>
                  <a:rPr kumimoji="1" lang="en-US" altLang="zh-CN" sz="2000" dirty="0"/>
                  <a:t>flat volatilities</a:t>
                </a:r>
                <a:r>
                  <a:rPr kumimoji="1" lang="zh-CN" altLang="zh-CN" sz="2000" dirty="0"/>
                  <a:t>）。</a:t>
                </a:r>
                <a:endParaRPr kumimoji="1" lang="en-US" altLang="zh-CN" sz="2000" dirty="0"/>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mc:Choice>
        <mc:Fallback xmlns="">
          <p:sp>
            <p:nvSpPr>
              <p:cNvPr id="2" name="内容占位符 1">
                <a:extLst>
                  <a:ext uri="{FF2B5EF4-FFF2-40B4-BE49-F238E27FC236}">
                    <a16:creationId xmlns:a16="http://schemas.microsoft.com/office/drawing/2014/main" id="{6A5E8B6E-2C82-46E6-B022-AF0C4561E7C6}"/>
                  </a:ext>
                </a:extLst>
              </p:cNvPr>
              <p:cNvSpPr>
                <a:spLocks noGrp="1" noRot="1" noChangeAspect="1" noMove="1" noResize="1" noEditPoints="1" noAdjustHandles="1" noChangeArrowheads="1" noChangeShapeType="1" noTextEdit="1"/>
              </p:cNvSpPr>
              <p:nvPr>
                <p:ph idx="1"/>
              </p:nvPr>
            </p:nvSpPr>
            <p:spPr>
              <a:blipFill>
                <a:blip r:embed="rId2"/>
                <a:stretch>
                  <a:fillRect t="-706" r="-5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4585549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2">
            <a:extLst>
              <a:ext uri="{FF2B5EF4-FFF2-40B4-BE49-F238E27FC236}">
                <a16:creationId xmlns:a16="http://schemas.microsoft.com/office/drawing/2014/main" id="{50E78EB8-2511-4BF4-A167-FC4ECAC4C99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69BCBB8-ECA6-4A9B-9F07-29153B38C13B}" type="slidenum">
              <a:rPr lang="zh-CN" altLang="en-US" smtClean="0">
                <a:solidFill>
                  <a:srgbClr val="2A0015"/>
                </a:solidFill>
                <a:latin typeface="Adobe Jenson Pro Capt" pitchFamily="18" charset="0"/>
              </a:rPr>
              <a:pPr/>
              <a:t>1</a:t>
            </a:fld>
            <a:endParaRPr lang="zh-CN" altLang="en-US">
              <a:solidFill>
                <a:srgbClr val="2A0015"/>
              </a:solidFill>
              <a:latin typeface="Adobe Jenson Pro Capt" pitchFamily="18" charset="0"/>
            </a:endParaRPr>
          </a:p>
        </p:txBody>
      </p:sp>
      <p:sp>
        <p:nvSpPr>
          <p:cNvPr id="19459" name="标题 1">
            <a:extLst>
              <a:ext uri="{FF2B5EF4-FFF2-40B4-BE49-F238E27FC236}">
                <a16:creationId xmlns:a16="http://schemas.microsoft.com/office/drawing/2014/main" id="{463C78D1-44B2-403F-AC34-106F2F778C87}"/>
              </a:ext>
            </a:extLst>
          </p:cNvPr>
          <p:cNvSpPr txBox="1">
            <a:spLocks noChangeArrowheads="1"/>
          </p:cNvSpPr>
          <p:nvPr/>
        </p:nvSpPr>
        <p:spPr bwMode="auto">
          <a:xfrm>
            <a:off x="450850" y="2057400"/>
            <a:ext cx="85407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36000" anchor="b"/>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669925" indent="-325438">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5955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0527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5099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spcBef>
                <a:spcPct val="0"/>
              </a:spcBef>
              <a:buClrTx/>
              <a:buSzTx/>
              <a:buFontTx/>
              <a:buNone/>
            </a:pPr>
            <a:r>
              <a:rPr lang="en-US" altLang="zh-CN" sz="4000" b="1" dirty="0">
                <a:solidFill>
                  <a:srgbClr val="006600"/>
                </a:solidFill>
                <a:latin typeface="Adobe Heiti Std R" pitchFamily="34" charset="-128"/>
                <a:ea typeface="Adobe Heiti Std R" pitchFamily="34" charset="-128"/>
              </a:rPr>
              <a:t>&gt;&gt; </a:t>
            </a:r>
            <a:r>
              <a:rPr lang="zh-CN" altLang="en-US" sz="4000" b="1" dirty="0">
                <a:solidFill>
                  <a:srgbClr val="006600"/>
                </a:solidFill>
                <a:latin typeface="Adobe Jenson Pro Capt" pitchFamily="18" charset="0"/>
                <a:ea typeface="KaiTi" panose="02010609060101010101" pitchFamily="49" charset="-122"/>
              </a:rPr>
              <a:t>第</a:t>
            </a:r>
            <a:r>
              <a:rPr lang="en-US" altLang="zh-CN" sz="4000" b="1" dirty="0">
                <a:solidFill>
                  <a:srgbClr val="006600"/>
                </a:solidFill>
                <a:latin typeface="Adobe Jenson Pro Capt" pitchFamily="18" charset="0"/>
                <a:ea typeface="KaiTi" panose="02010609060101010101" pitchFamily="49" charset="-122"/>
              </a:rPr>
              <a:t>6</a:t>
            </a:r>
            <a:r>
              <a:rPr lang="zh-CN" altLang="en-US" sz="4000" b="1" dirty="0">
                <a:solidFill>
                  <a:srgbClr val="006600"/>
                </a:solidFill>
                <a:latin typeface="Adobe Jenson Pro Capt" pitchFamily="18" charset="0"/>
                <a:ea typeface="KaiTi" panose="02010609060101010101" pitchFamily="49" charset="-122"/>
              </a:rPr>
              <a:t>章 利率期权与信用违约互换</a:t>
            </a:r>
          </a:p>
        </p:txBody>
      </p:sp>
      <p:sp>
        <p:nvSpPr>
          <p:cNvPr id="19460" name="副标题 3">
            <a:extLst>
              <a:ext uri="{FF2B5EF4-FFF2-40B4-BE49-F238E27FC236}">
                <a16:creationId xmlns:a16="http://schemas.microsoft.com/office/drawing/2014/main" id="{AA0F3167-0055-47AD-B783-8F709B088DDD}"/>
              </a:ext>
            </a:extLst>
          </p:cNvPr>
          <p:cNvSpPr txBox="1">
            <a:spLocks noChangeArrowheads="1"/>
          </p:cNvSpPr>
          <p:nvPr/>
        </p:nvSpPr>
        <p:spPr bwMode="auto">
          <a:xfrm>
            <a:off x="1219200" y="2667000"/>
            <a:ext cx="71628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669925" indent="-325438">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5955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0527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5099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复杂衍生品定价的基本原理</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欧式债券期权</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solidFill>
                  <a:srgbClr val="35742A"/>
                </a:solidFill>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利率上（下）限期权</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solidFill>
                  <a:srgbClr val="35742A"/>
                </a:solidFill>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利率互换期权</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solidFill>
                  <a:srgbClr val="35742A"/>
                </a:solidFill>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可赎回债和可回售债</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solidFill>
                  <a:srgbClr val="35742A"/>
                </a:solidFill>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信用违约互换</a:t>
            </a:r>
            <a:endParaRPr lang="en-US" altLang="zh-CN" sz="2400" dirty="0">
              <a:latin typeface="Adobe Heiti Std R" pitchFamily="34" charset="-128"/>
              <a:ea typeface="Adobe Heiti Std R" pitchFamily="34" charset="-128"/>
            </a:endParaRPr>
          </a:p>
          <a:p>
            <a:pPr>
              <a:lnSpc>
                <a:spcPct val="150000"/>
              </a:lnSpc>
              <a:buFontTx/>
              <a:buBlip>
                <a:blip r:embed="rId3"/>
              </a:buBlip>
            </a:pP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3">
            <a:extLst>
              <a:ext uri="{FF2B5EF4-FFF2-40B4-BE49-F238E27FC236}">
                <a16:creationId xmlns:a16="http://schemas.microsoft.com/office/drawing/2014/main" id="{D20C5227-5F71-4F4B-A2A9-F295EC774513}"/>
              </a:ext>
            </a:extLst>
          </p:cNvPr>
          <p:cNvSpPr>
            <a:spLocks noGrp="1" noChangeArrowheads="1"/>
          </p:cNvSpPr>
          <p:nvPr>
            <p:ph type="title"/>
          </p:nvPr>
        </p:nvSpPr>
        <p:spPr>
          <a:xfrm>
            <a:off x="684213" y="2492375"/>
            <a:ext cx="7772400" cy="1362075"/>
          </a:xfrm>
        </p:spPr>
        <p:txBody>
          <a:bodyPr/>
          <a:lstStyle/>
          <a:p>
            <a:r>
              <a:rPr lang="zh-CN" altLang="en-US" cap="none"/>
              <a:t>第四节</a:t>
            </a:r>
          </a:p>
        </p:txBody>
      </p:sp>
      <p:sp>
        <p:nvSpPr>
          <p:cNvPr id="35843" name="文本占位符 2">
            <a:extLst>
              <a:ext uri="{FF2B5EF4-FFF2-40B4-BE49-F238E27FC236}">
                <a16:creationId xmlns:a16="http://schemas.microsoft.com/office/drawing/2014/main" id="{784997F6-BBB9-4442-A7A4-9A36D7FFBC26}"/>
              </a:ext>
            </a:extLst>
          </p:cNvPr>
          <p:cNvSpPr>
            <a:spLocks noGrp="1" noChangeArrowheads="1"/>
          </p:cNvSpPr>
          <p:nvPr>
            <p:ph type="body" idx="1"/>
          </p:nvPr>
        </p:nvSpPr>
        <p:spPr>
          <a:xfrm>
            <a:off x="684213" y="4076700"/>
            <a:ext cx="7772400" cy="1500188"/>
          </a:xfrm>
        </p:spPr>
        <p:txBody>
          <a:bodyPr/>
          <a:lstStyle/>
          <a:p>
            <a:r>
              <a:rPr lang="zh-CN" altLang="en-US"/>
              <a:t>利率互换期权</a:t>
            </a:r>
          </a:p>
        </p:txBody>
      </p:sp>
      <p:sp>
        <p:nvSpPr>
          <p:cNvPr id="35844" name="灯片编号占位符 1">
            <a:extLst>
              <a:ext uri="{FF2B5EF4-FFF2-40B4-BE49-F238E27FC236}">
                <a16:creationId xmlns:a16="http://schemas.microsoft.com/office/drawing/2014/main" id="{08EC5A4A-DE92-40E0-B3C4-F2A5AE4B83F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D19FDD0-AFC5-4A82-89B1-B20BCC973909}" type="slidenum">
              <a:rPr lang="zh-CN" altLang="en-US" smtClean="0">
                <a:solidFill>
                  <a:srgbClr val="2A0015"/>
                </a:solidFill>
                <a:latin typeface="Adobe Jenson Pro Capt" pitchFamily="18" charset="0"/>
              </a:rPr>
              <a:pPr/>
              <a:t>19</a:t>
            </a:fld>
            <a:endParaRPr lang="zh-CN" altLang="en-US">
              <a:solidFill>
                <a:srgbClr val="2A0015"/>
              </a:solidFill>
              <a:latin typeface="Adobe Jenson Pro Capt" pitchFamily="18"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3">
            <a:extLst>
              <a:ext uri="{FF2B5EF4-FFF2-40B4-BE49-F238E27FC236}">
                <a16:creationId xmlns:a16="http://schemas.microsoft.com/office/drawing/2014/main" id="{249354FA-5F71-466C-9CF8-B3DD5ED294A1}"/>
              </a:ext>
            </a:extLst>
          </p:cNvPr>
          <p:cNvSpPr>
            <a:spLocks noGrp="1" noChangeArrowheads="1"/>
          </p:cNvSpPr>
          <p:nvPr>
            <p:ph type="title"/>
          </p:nvPr>
        </p:nvSpPr>
        <p:spPr>
          <a:xfrm>
            <a:off x="492125" y="76200"/>
            <a:ext cx="8229600" cy="846138"/>
          </a:xfrm>
        </p:spPr>
        <p:txBody>
          <a:bodyPr/>
          <a:lstStyle/>
          <a:p>
            <a:r>
              <a:rPr lang="zh-CN" altLang="en-US"/>
              <a:t>利率互换期权的基本特征</a:t>
            </a:r>
          </a:p>
        </p:txBody>
      </p:sp>
      <p:sp>
        <p:nvSpPr>
          <p:cNvPr id="36868" name="灯片编号占位符 1">
            <a:extLst>
              <a:ext uri="{FF2B5EF4-FFF2-40B4-BE49-F238E27FC236}">
                <a16:creationId xmlns:a16="http://schemas.microsoft.com/office/drawing/2014/main" id="{9F39A619-114C-4206-B7BC-75BC19A1AA0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9546280-2CBD-40F2-B49A-1AD518BFBB49}" type="slidenum">
              <a:rPr lang="zh-CN" altLang="en-US" smtClean="0">
                <a:solidFill>
                  <a:srgbClr val="7F7F7F"/>
                </a:solidFill>
                <a:latin typeface="Adobe Jenson Pro Capt" pitchFamily="18" charset="0"/>
              </a:rPr>
              <a:pPr/>
              <a:t>20</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5" name="内容占位符 1">
                <a:extLst>
                  <a:ext uri="{FF2B5EF4-FFF2-40B4-BE49-F238E27FC236}">
                    <a16:creationId xmlns:a16="http://schemas.microsoft.com/office/drawing/2014/main" id="{4F937604-CBB2-4322-A2F5-9046295DAED1}"/>
                  </a:ext>
                </a:extLst>
              </p:cNvPr>
              <p:cNvSpPr>
                <a:spLocks noGrp="1"/>
              </p:cNvSpPr>
              <p:nvPr>
                <p:ph idx="1"/>
              </p:nvPr>
            </p:nvSpPr>
            <p:spPr>
              <a:xfrm>
                <a:off x="457200" y="1295400"/>
                <a:ext cx="8229600" cy="5184576"/>
              </a:xfrm>
            </p:spPr>
            <p:txBody>
              <a:bodyPr/>
              <a:lstStyle/>
              <a:p>
                <a:r>
                  <a:rPr kumimoji="1"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与利率上（下）限是一系列子期权的组合不同，利率互换期权是一个</a:t>
                </a:r>
                <a:r>
                  <a:rPr kumimoji="1" lang="zh-CN" altLang="en-US" sz="2000" b="0" i="0" u="none" strike="noStrike" kern="0" cap="none" spc="0" normalizeH="0" baseline="0" noProof="0" dirty="0">
                    <a:ln>
                      <a:noFill/>
                    </a:ln>
                    <a:solidFill>
                      <a:srgbClr val="FF0000"/>
                    </a:solidFill>
                    <a:effectLst/>
                    <a:uLnTx/>
                    <a:uFillTx/>
                    <a:latin typeface="Adobe Jenson Pro" pitchFamily="18" charset="0"/>
                    <a:ea typeface="Adobe 楷体 Std R" pitchFamily="18" charset="-122"/>
                    <a:cs typeface="+mn-cs"/>
                  </a:rPr>
                  <a:t>以一系列现金流组合为标的</a:t>
                </a:r>
                <a:r>
                  <a:rPr kumimoji="1"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的期权。</a:t>
                </a:r>
                <a:endParaRPr kumimoji="1" lang="en-US" altLang="zh-CN" sz="2000" dirty="0"/>
              </a:p>
              <a:p>
                <a:r>
                  <a:rPr kumimoji="1" lang="zh-CN" altLang="zh-CN" sz="2000" dirty="0"/>
                  <a:t>支付方期权多头到期回报</a:t>
                </a:r>
                <a14:m>
                  <m:oMath xmlns:m="http://schemas.openxmlformats.org/officeDocument/2006/math">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𝑐</m:t>
                        </m:r>
                      </m:e>
                      <m:sub>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sub>
                    </m:sSub>
                  </m:oMath>
                </a14:m>
                <a:r>
                  <a:rPr kumimoji="1" lang="zh-CN" altLang="en-US" sz="2000" dirty="0"/>
                  <a:t>为：</a:t>
                </a:r>
                <a:endParaRPr kumimoji="1" lang="en-US" altLang="zh-CN" sz="2000" dirty="0"/>
              </a:p>
              <a:p>
                <a:pPr indent="0">
                  <a:buNone/>
                </a:pPr>
                <a14:m>
                  <m:oMathPara xmlns:m="http://schemas.openxmlformats.org/officeDocument/2006/math">
                    <m:oMathParaPr>
                      <m:jc m:val="centerGroup"/>
                    </m:oMathParaPr>
                    <m:oMath xmlns:m="http://schemas.openxmlformats.org/officeDocument/2006/math">
                      <m:sSub>
                        <m:sSubPr>
                          <m:ctrlPr>
                            <a:rPr lang="zh-CN" altLang="zh-CN" sz="16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grow m:val="on"/>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p>
                        <m:e>
                          <m:d>
                            <m:dPr>
                              <m:begChr m:val="["/>
                              <m:endChr m:val="]"/>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unc>
                                <m:func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funcPr>
                                <m:fName>
                                  <m:r>
                                    <m:rPr>
                                      <m:sty m:val="p"/>
                                    </m:rP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fName>
                                <m:e>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e>
                              </m:func>
                            </m:e>
                          </m:d>
                        </m:e>
                      </m:nary>
                    </m:oMath>
                  </m:oMathPara>
                </a14:m>
                <a:br>
                  <a:rPr lang="en-US" altLang="zh-CN" sz="1600" i="1" kern="100"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a:br>
                <a:r>
                  <a:rPr lang="en-US" altLang="zh-CN" sz="1600" i="1" kern="100"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a:t>                       </a:t>
                </a:r>
                <a14:m>
                  <m:oMath xmlns:m="http://schemas.openxmlformats.org/officeDocument/2006/math">
                    <m:r>
                      <a:rPr lang="en-US" altLang="zh-CN" sz="16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         </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𝑛</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oMath>
                </a14:m>
                <a:r>
                  <a:rPr lang="en-US" altLang="zh-CN" sz="1800" dirty="0">
                    <a:solidFill>
                      <a:srgbClr val="262626"/>
                    </a:solidFill>
                    <a:effectLst/>
                    <a:latin typeface="Adobe Jenson Pro"/>
                    <a:ea typeface="宋体" panose="02010600030101010101" pitchFamily="2" charset="-122"/>
                    <a:cs typeface="Times New Roman" panose="02020603050405020304" pitchFamily="18" charset="0"/>
                  </a:rPr>
                  <a:t>	</a:t>
                </a:r>
                <a:endParaRPr kumimoji="1" lang="en-US" altLang="zh-CN" sz="2000" dirty="0">
                  <a:solidFill>
                    <a:srgbClr val="262626"/>
                  </a:solidFill>
                  <a:effectLst/>
                  <a:latin typeface="Adobe Jenson Pro"/>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1" lang="zh-CN" altLang="en-US" sz="2000" dirty="0"/>
                  <a:t>接收</a:t>
                </a:r>
                <a:r>
                  <a:rPr kumimoji="1" lang="zh-CN"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方期权多头到期回报</a:t>
                </a:r>
                <a14:m>
                  <m:oMath xmlns:m="http://schemas.openxmlformats.org/officeDocument/2006/math">
                    <m:sSub>
                      <m:sSubPr>
                        <m:ctrlPr>
                          <a:rPr kumimoji="1" lang="zh-CN" altLang="zh-CN" sz="2000" b="0" i="1" u="none" strike="noStrike" kern="0" cap="none" spc="0" normalizeH="0" baseline="0" noProof="0">
                            <a:ln>
                              <a:noFill/>
                            </a:ln>
                            <a:solidFill>
                              <a:srgbClr val="262626"/>
                            </a:solidFill>
                            <a:effectLst/>
                            <a:uLnTx/>
                            <a:uFillTx/>
                            <a:latin typeface="Cambria Math" panose="02040503050406030204" pitchFamily="18" charset="0"/>
                            <a:cs typeface="+mn-cs"/>
                          </a:rPr>
                        </m:ctrlPr>
                      </m:sSubPr>
                      <m:e>
                        <m:r>
                          <a:rPr kumimoji="1" lang="en-US" altLang="zh-CN" sz="2000" b="0" i="1" u="none" strike="noStrike" kern="0" cap="none" spc="0" normalizeH="0" baseline="0" noProof="0" smtClean="0">
                            <a:ln>
                              <a:noFill/>
                            </a:ln>
                            <a:solidFill>
                              <a:srgbClr val="262626"/>
                            </a:solidFill>
                            <a:effectLst/>
                            <a:uLnTx/>
                            <a:uFillTx/>
                            <a:latin typeface="Cambria Math" panose="02040503050406030204" pitchFamily="18" charset="0"/>
                            <a:cs typeface="+mn-cs"/>
                          </a:rPr>
                          <m:t>𝑝</m:t>
                        </m:r>
                      </m:e>
                      <m:sub>
                        <m:sSub>
                          <m:sSubPr>
                            <m:ctrlPr>
                              <a:rPr kumimoji="1" lang="zh-CN" altLang="zh-CN" sz="2000" b="0" i="1" u="none" strike="noStrike" kern="0" cap="none" spc="0" normalizeH="0" baseline="0" noProof="0">
                                <a:ln>
                                  <a:noFill/>
                                </a:ln>
                                <a:solidFill>
                                  <a:srgbClr val="262626"/>
                                </a:solidFill>
                                <a:effectLst/>
                                <a:uLnTx/>
                                <a:uFillTx/>
                                <a:latin typeface="Cambria Math" panose="02040503050406030204" pitchFamily="18" charset="0"/>
                                <a:cs typeface="+mn-cs"/>
                              </a:rPr>
                            </m:ctrlPr>
                          </m:sSubPr>
                          <m:e>
                            <m:r>
                              <a:rPr kumimoji="1" lang="en-US" altLang="zh-CN" sz="2000" b="0" i="0" u="none" strike="noStrike" kern="0" cap="none" spc="0" normalizeH="0" baseline="0" noProof="0">
                                <a:ln>
                                  <a:noFill/>
                                </a:ln>
                                <a:solidFill>
                                  <a:srgbClr val="262626"/>
                                </a:solidFill>
                                <a:effectLst/>
                                <a:uLnTx/>
                                <a:uFillTx/>
                                <a:latin typeface="Cambria Math" panose="02040503050406030204" pitchFamily="18" charset="0"/>
                                <a:cs typeface="+mn-cs"/>
                              </a:rPr>
                              <m:t>𝑇</m:t>
                            </m:r>
                          </m:e>
                          <m:sub>
                            <m:r>
                              <a:rPr kumimoji="1" lang="en-US" altLang="zh-CN" sz="2000" b="0" i="0" u="none" strike="noStrike" kern="0" cap="none" spc="0" normalizeH="0" baseline="0" noProof="0">
                                <a:ln>
                                  <a:noFill/>
                                </a:ln>
                                <a:solidFill>
                                  <a:srgbClr val="262626"/>
                                </a:solidFill>
                                <a:effectLst/>
                                <a:uLnTx/>
                                <a:uFillTx/>
                                <a:latin typeface="Cambria Math" panose="02040503050406030204" pitchFamily="18" charset="0"/>
                                <a:cs typeface="+mn-cs"/>
                              </a:rPr>
                              <m:t>0</m:t>
                            </m:r>
                          </m:sub>
                        </m:sSub>
                      </m:sub>
                    </m:sSub>
                    <m:r>
                      <a:rPr kumimoji="1" lang="zh-CN" altLang="en-US" sz="2000" b="0" i="1" u="none" strike="noStrike" kern="0" cap="none" spc="0" normalizeH="0" baseline="0" noProof="0">
                        <a:ln>
                          <a:noFill/>
                        </a:ln>
                        <a:solidFill>
                          <a:srgbClr val="262626"/>
                        </a:solidFill>
                        <a:effectLst/>
                        <a:uLnTx/>
                        <a:uFillTx/>
                        <a:latin typeface="Cambria Math" panose="02040503050406030204" pitchFamily="18" charset="0"/>
                        <a:cs typeface="+mn-cs"/>
                      </a:rPr>
                      <m:t>为</m:t>
                    </m:r>
                  </m:oMath>
                </a14:m>
                <a:r>
                  <a:rPr kumimoji="1" lang="zh-CN" altLang="en-US" sz="2000" b="0" i="0" u="none" strike="noStrike" kern="0" cap="none" spc="0" normalizeH="0" baseline="0" noProof="0" dirty="0">
                    <a:ln>
                      <a:noFill/>
                    </a:ln>
                    <a:solidFill>
                      <a:srgbClr val="262626"/>
                    </a:solidFill>
                    <a:effectLst/>
                    <a:uLnTx/>
                    <a:uFillTx/>
                    <a:latin typeface="Adobe Jenson Pro" pitchFamily="18" charset="0"/>
                    <a:cs typeface="+mn-cs"/>
                  </a:rPr>
                  <a:t>：</a:t>
                </a:r>
                <a:endParaRPr kumimoji="1" lang="en-US" altLang="zh-CN" sz="2000" b="0" i="0" u="none" strike="noStrike" kern="0" cap="none" spc="0" normalizeH="0" baseline="0" noProof="0" dirty="0">
                  <a:ln>
                    <a:noFill/>
                  </a:ln>
                  <a:solidFill>
                    <a:srgbClr val="262626"/>
                  </a:solidFill>
                  <a:effectLst/>
                  <a:uLnTx/>
                  <a:uFillTx/>
                  <a:latin typeface="Adobe Jenson Pro" pitchFamily="18" charset="0"/>
                  <a:cs typeface="+mn-cs"/>
                </a:endParaRPr>
              </a:p>
              <a:p>
                <a:pPr marL="0" lvl="0" indent="0">
                  <a:buClr>
                    <a:srgbClr val="35742A">
                      <a:lumMod val="75000"/>
                    </a:srgbClr>
                  </a:buClr>
                  <a:buNone/>
                  <a:defRPr/>
                </a:pPr>
                <a14:m>
                  <m:oMathPara xmlns:m="http://schemas.openxmlformats.org/officeDocument/2006/math">
                    <m:oMathParaPr>
                      <m:jc m:val="centerGroup"/>
                    </m:oMathParaPr>
                    <m:oMath xmlns:m="http://schemas.openxmlformats.org/officeDocument/2006/math">
                      <m:sSub>
                        <m:sSubPr>
                          <m:ctrlPr>
                            <a:rPr lang="zh-CN" altLang="zh-CN" sz="16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b="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t>𝑝</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grow m:val="on"/>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p>
                        <m:e>
                          <m:d>
                            <m:dPr>
                              <m:begChr m:val="["/>
                              <m:endChr m:val="]"/>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unc>
                                <m:func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funcPr>
                                <m:fName>
                                  <m:r>
                                    <m:rPr>
                                      <m:sty m:val="p"/>
                                    </m:rP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fName>
                                <m:e>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b="0" i="1" kern="10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6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e>
                              </m:func>
                            </m:e>
                          </m:d>
                        </m:e>
                      </m:nary>
                    </m:oMath>
                  </m:oMathPara>
                </a14:m>
                <a:br>
                  <a:rPr lang="en-US" altLang="zh-CN" sz="1600" i="1" kern="100"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a:br>
                <a:r>
                  <a:rPr lang="en-US" altLang="zh-CN" sz="1600" i="1" kern="100"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a:t>                          </a:t>
                </a:r>
                <a14:m>
                  <m:oMath xmlns:m="http://schemas.openxmlformats.org/officeDocument/2006/math">
                    <m:r>
                      <a:rPr lang="en-US" altLang="zh-CN" sz="16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                  </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𝑛</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latin typeface="Cambria Math" panose="02040503050406030204" pitchFamily="18" charset="0"/>
                                <a:ea typeface="Cambria Math" panose="02040503050406030204" pitchFamily="18" charset="0"/>
                              </a:rPr>
                            </m:ctrlPr>
                          </m:sSubPr>
                          <m:e>
                            <m:r>
                              <a:rPr lang="en-US" altLang="zh-CN" sz="1600" i="1">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oMath>
                </a14:m>
                <a:endParaRPr kumimoji="1" lang="en-US" altLang="zh-CN" sz="1600" b="0" i="0" u="none" strike="noStrike" kern="0" cap="none" spc="0" normalizeH="0" baseline="0" noProof="0" dirty="0">
                  <a:ln>
                    <a:noFill/>
                  </a:ln>
                  <a:solidFill>
                    <a:srgbClr val="262626"/>
                  </a:solidFill>
                  <a:effectLst/>
                  <a:uLnTx/>
                  <a:uFillTx/>
                </a:endParaRPr>
              </a:p>
              <a:p>
                <a:pPr lvl="0">
                  <a:buClr>
                    <a:srgbClr val="35742A">
                      <a:lumMod val="75000"/>
                    </a:srgbClr>
                  </a:buClr>
                  <a:defRPr/>
                </a:pPr>
                <a:r>
                  <a:rPr kumimoji="1" lang="zh-CN" altLang="en-US" sz="2000" dirty="0"/>
                  <a:t>其中</a:t>
                </a:r>
                <a14:m>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𝐴</m:t>
                        </m:r>
                      </m:e>
                      <m:sub>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𝑇</m:t>
                            </m:r>
                          </m:e>
                          <m:sub>
                            <m:r>
                              <a:rPr lang="en-US" altLang="zh-CN" sz="2000" i="1">
                                <a:latin typeface="Cambria Math" panose="02040503050406030204" pitchFamily="18" charset="0"/>
                              </a:rPr>
                              <m:t>0</m:t>
                            </m:r>
                          </m:sub>
                        </m:sSub>
                      </m:sub>
                      <m:sup>
                        <m:sSub>
                          <m:sSubPr>
                            <m:ctrlPr>
                              <a:rPr lang="zh-CN" altLang="zh-CN" sz="2000" i="1">
                                <a:latin typeface="Cambria Math" panose="02040503050406030204" pitchFamily="18" charset="0"/>
                              </a:rPr>
                            </m:ctrlPr>
                          </m:sSubPr>
                          <m:e>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𝑇</m:t>
                                </m:r>
                              </m:e>
                              <m:sub>
                                <m:r>
                                  <a:rPr lang="en-US" altLang="zh-CN" sz="2000" i="1">
                                    <a:latin typeface="Cambria Math" panose="02040503050406030204" pitchFamily="18" charset="0"/>
                                  </a:rPr>
                                  <m:t>0</m:t>
                                </m:r>
                              </m:sub>
                            </m:sSub>
                            <m:r>
                              <a:rPr lang="en-US" altLang="zh-CN" sz="2000" i="1">
                                <a:latin typeface="Cambria Math" panose="02040503050406030204" pitchFamily="18" charset="0"/>
                              </a:rPr>
                              <m:t>,</m:t>
                            </m:r>
                            <m:r>
                              <a:rPr lang="en-US" altLang="zh-CN" sz="2000" i="1">
                                <a:latin typeface="Cambria Math" panose="02040503050406030204" pitchFamily="18" charset="0"/>
                              </a:rPr>
                              <m:t>𝑇</m:t>
                            </m:r>
                          </m:e>
                          <m:sub>
                            <m:r>
                              <a:rPr lang="en-US" altLang="zh-CN" sz="2000" i="1">
                                <a:latin typeface="Cambria Math" panose="02040503050406030204" pitchFamily="18" charset="0"/>
                              </a:rPr>
                              <m:t>𝑁</m:t>
                            </m:r>
                          </m:sub>
                        </m:sSub>
                      </m:sup>
                    </m:sSubSup>
                  </m:oMath>
                </a14:m>
                <a:r>
                  <a:rPr lang="zh-CN" altLang="zh-CN" sz="2000" dirty="0"/>
                  <a:t>则是对应的年金现值因子</a:t>
                </a:r>
                <a:r>
                  <a:rPr lang="zh-CN" altLang="en-US" sz="2000" dirty="0"/>
                  <a:t>：</a:t>
                </a:r>
                <a:endParaRPr lang="en-US" altLang="zh-CN" sz="2000" dirty="0"/>
              </a:p>
              <a:p>
                <a:pPr marL="0" lvl="0" indent="0">
                  <a:buClr>
                    <a:srgbClr val="35742A">
                      <a:lumMod val="75000"/>
                    </a:srgbClr>
                  </a:buClr>
                  <a:buNone/>
                  <a:defRPr/>
                </a:pPr>
                <a14:m>
                  <m:oMathPara xmlns:m="http://schemas.openxmlformats.org/officeDocument/2006/math">
                    <m:oMathParaPr>
                      <m:jc m:val="centerGroup"/>
                    </m:oMathParaPr>
                    <m:oMath xmlns:m="http://schemas.openxmlformats.org/officeDocument/2006/math">
                      <m:sSubSup>
                        <m:sSubSupPr>
                          <m:ctrlPr>
                            <a:rPr lang="zh-CN" altLang="zh-CN" sz="1050" i="1" smtClean="0">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050" i="1">
                                  <a:effectLst/>
                                  <a:latin typeface="Cambria Math" panose="02040503050406030204" pitchFamily="18" charset="0"/>
                                  <a:ea typeface="Cambria Math" panose="02040503050406030204" pitchFamily="18" charset="0"/>
                                </a:rPr>
                              </m:ctrlPr>
                            </m:sSubPr>
                            <m:e>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grow m:val="on"/>
                          <m:ctrlPr>
                            <a:rPr lang="zh-CN" altLang="zh-CN" sz="1050" i="1">
                              <a:effectLst/>
                              <a:latin typeface="Cambria Math" panose="02040503050406030204" pitchFamily="18" charset="0"/>
                              <a:ea typeface="Cambria Math" panose="02040503050406030204" pitchFamily="18" charset="0"/>
                            </a:rPr>
                          </m:ctrlPr>
                        </m:naryPr>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p>
                        <m:e>
                          <m:d>
                            <m:dPr>
                              <m:begChr m:val="["/>
                              <m:endChr m:val="]"/>
                              <m:ctrlPr>
                                <a:rPr lang="zh-CN" altLang="zh-CN" sz="1050" i="1">
                                  <a:effectLst/>
                                  <a:latin typeface="Cambria Math" panose="02040503050406030204" pitchFamily="18" charset="0"/>
                                  <a:ea typeface="Cambria Math" panose="02040503050406030204" pitchFamily="18" charset="0"/>
                                </a:rPr>
                              </m:ctrlPr>
                            </m:dPr>
                            <m:e>
                              <m:sSubSup>
                                <m:sSubSupPr>
                                  <m:ctrlPr>
                                    <a:rPr lang="zh-CN" altLang="zh-CN" sz="105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050" i="1">
                                      <a:effectLst/>
                                      <a:latin typeface="Cambria Math" panose="02040503050406030204" pitchFamily="18" charset="0"/>
                                      <a:ea typeface="Cambria Math" panose="02040503050406030204" pitchFamily="18" charset="0"/>
                                    </a:rPr>
                                  </m:ctrlPr>
                                </m:dPr>
                                <m:e>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e>
                          </m:d>
                        </m:e>
                      </m:nary>
                    </m:oMath>
                  </m:oMathPara>
                </a14:m>
                <a:endParaRPr lang="en-US" altLang="zh-CN" sz="1800" dirty="0">
                  <a:solidFill>
                    <a:srgbClr val="262626"/>
                  </a:solidFill>
                  <a:effectLst/>
                  <a:latin typeface="Adobe Jenson Pro"/>
                  <a:ea typeface="宋体" panose="02010600030101010101" pitchFamily="2" charset="-122"/>
                  <a:cs typeface="Times New Roman" panose="02020603050405020304" pitchFamily="18" charset="0"/>
                </a:endParaRPr>
              </a:p>
            </p:txBody>
          </p:sp>
        </mc:Choice>
        <mc:Fallback xmlns="">
          <p:sp>
            <p:nvSpPr>
              <p:cNvPr id="5" name="内容占位符 1">
                <a:extLst>
                  <a:ext uri="{FF2B5EF4-FFF2-40B4-BE49-F238E27FC236}">
                    <a16:creationId xmlns:a16="http://schemas.microsoft.com/office/drawing/2014/main" id="{4F937604-CBB2-4322-A2F5-9046295DAED1}"/>
                  </a:ext>
                </a:extLst>
              </p:cNvPr>
              <p:cNvSpPr>
                <a:spLocks noGrp="1" noRot="1" noChangeAspect="1" noMove="1" noResize="1" noEditPoints="1" noAdjustHandles="1" noChangeArrowheads="1" noChangeShapeType="1" noTextEdit="1"/>
              </p:cNvSpPr>
              <p:nvPr>
                <p:ph idx="1"/>
              </p:nvPr>
            </p:nvSpPr>
            <p:spPr>
              <a:xfrm>
                <a:off x="457200" y="1295400"/>
                <a:ext cx="8229600" cy="5184576"/>
              </a:xfrm>
              <a:blipFill>
                <a:blip r:embed="rId3"/>
                <a:stretch>
                  <a:fillRect t="-706"/>
                </a:stretch>
              </a:blipFill>
            </p:spPr>
            <p:txBody>
              <a:bodyPr/>
              <a:lstStyle/>
              <a:p>
                <a:r>
                  <a:rPr lang="zh-CN" altLang="en-US">
                    <a:noFill/>
                  </a:rPr>
                  <a:t> </a:t>
                </a:r>
              </a:p>
            </p:txBody>
          </p:sp>
        </mc:Fallback>
      </mc:AlternateContent>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3">
            <a:extLst>
              <a:ext uri="{FF2B5EF4-FFF2-40B4-BE49-F238E27FC236}">
                <a16:creationId xmlns:a16="http://schemas.microsoft.com/office/drawing/2014/main" id="{8E032651-884D-4B8A-8DBD-D2C743CACEE5}"/>
              </a:ext>
            </a:extLst>
          </p:cNvPr>
          <p:cNvSpPr>
            <a:spLocks noGrp="1" noChangeArrowheads="1"/>
          </p:cNvSpPr>
          <p:nvPr>
            <p:ph type="title"/>
          </p:nvPr>
        </p:nvSpPr>
        <p:spPr>
          <a:xfrm>
            <a:off x="492125" y="76200"/>
            <a:ext cx="8229600" cy="846138"/>
          </a:xfrm>
        </p:spPr>
        <p:txBody>
          <a:bodyPr/>
          <a:lstStyle/>
          <a:p>
            <a:r>
              <a:rPr kumimoji="1" lang="zh-CN" altLang="en-US" sz="3600"/>
              <a:t>利率互换期权的定价：</a:t>
            </a:r>
            <a:r>
              <a:rPr kumimoji="1" lang="en-US" altLang="zh-CN" sz="3600"/>
              <a:t>Black</a:t>
            </a:r>
            <a:r>
              <a:rPr kumimoji="1" lang="zh-CN" altLang="en-US" sz="3600"/>
              <a:t>模型</a:t>
            </a:r>
            <a:endParaRPr lang="zh-CN" altLang="en-US"/>
          </a:p>
        </p:txBody>
      </p:sp>
      <p:sp>
        <p:nvSpPr>
          <p:cNvPr id="37892" name="灯片编号占位符 1">
            <a:extLst>
              <a:ext uri="{FF2B5EF4-FFF2-40B4-BE49-F238E27FC236}">
                <a16:creationId xmlns:a16="http://schemas.microsoft.com/office/drawing/2014/main" id="{2822FF01-45B3-416E-82C0-C9CB3A2975C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35D1C11-36BE-4FD9-A584-859FA1DED503}" type="slidenum">
              <a:rPr lang="zh-CN" altLang="en-US" smtClean="0">
                <a:solidFill>
                  <a:srgbClr val="7F7F7F"/>
                </a:solidFill>
                <a:latin typeface="Adobe Jenson Pro Capt" pitchFamily="18" charset="0"/>
              </a:rPr>
              <a:pPr/>
              <a:t>21</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7" name="内容占位符 1">
                <a:extLst>
                  <a:ext uri="{FF2B5EF4-FFF2-40B4-BE49-F238E27FC236}">
                    <a16:creationId xmlns:a16="http://schemas.microsoft.com/office/drawing/2014/main" id="{0F531623-C2F3-4255-BD27-E887F7A53ACE}"/>
                  </a:ext>
                </a:extLst>
              </p:cNvPr>
              <p:cNvSpPr>
                <a:spLocks noGrp="1"/>
              </p:cNvSpPr>
              <p:nvPr>
                <p:ph idx="1"/>
              </p:nvPr>
            </p:nvSpPr>
            <p:spPr>
              <a:xfrm>
                <a:off x="457200" y="1340768"/>
                <a:ext cx="8229600" cy="5184576"/>
              </a:xfrm>
            </p:spPr>
            <p:txBody>
              <a:bodyPr/>
              <a:lstStyle/>
              <a:p>
                <a:r>
                  <a:rPr kumimoji="1" lang="en-US" altLang="zh-CN" sz="2000" dirty="0"/>
                  <a:t>Black</a:t>
                </a:r>
                <a:r>
                  <a:rPr kumimoji="1" lang="zh-CN" altLang="en-US" sz="2000" dirty="0"/>
                  <a:t>模型：假设互换利率服从对数正态分布，并在“</a:t>
                </a:r>
                <a14:m>
                  <m:oMath xmlns:m="http://schemas.openxmlformats.org/officeDocument/2006/math">
                    <m:sSup>
                      <m:sSupPr>
                        <m:ctrlPr>
                          <a:rPr kumimoji="1" lang="zh-CN" altLang="zh-CN" sz="2000" i="1">
                            <a:latin typeface="Cambria Math" panose="02040503050406030204" pitchFamily="18" charset="0"/>
                          </a:rPr>
                        </m:ctrlPr>
                      </m:sSupPr>
                      <m:e>
                        <m:r>
                          <a:rPr kumimoji="1" lang="en-US" altLang="zh-CN" sz="2000">
                            <a:latin typeface="Cambria Math" panose="02040503050406030204" pitchFamily="18" charset="0"/>
                          </a:rPr>
                          <m:t>𝔸</m:t>
                        </m:r>
                      </m:e>
                      <m:sup>
                        <m:sSub>
                          <m:sSubPr>
                            <m:ctrlPr>
                              <a:rPr kumimoji="1" lang="zh-CN" altLang="zh-CN" sz="2000" i="1">
                                <a:latin typeface="Cambria Math" panose="02040503050406030204" pitchFamily="18" charset="0"/>
                              </a:rPr>
                            </m:ctrlPr>
                          </m:sSub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r>
                              <a:rPr kumimoji="1" lang="en-US" altLang="zh-CN" sz="2000">
                                <a:latin typeface="Cambria Math" panose="02040503050406030204" pitchFamily="18" charset="0"/>
                              </a:rPr>
                              <m:t>,</m:t>
                            </m:r>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𝑁</m:t>
                            </m:r>
                          </m:sub>
                        </m:sSub>
                      </m:sup>
                    </m:sSup>
                  </m:oMath>
                </a14:m>
                <a:r>
                  <a:rPr kumimoji="1" lang="zh-CN" altLang="en-US" sz="2000" dirty="0"/>
                  <a:t>互换测度”下为利率互换期权定价，该测度有以下两个性质：</a:t>
                </a:r>
                <a:endParaRPr kumimoji="1" lang="en-US" altLang="zh-CN" sz="2000" dirty="0"/>
              </a:p>
              <a:p>
                <a:endParaRPr kumimoji="1" lang="en-US" altLang="zh-CN" sz="2000" dirty="0"/>
              </a:p>
              <a:p>
                <a:pPr marL="0" indent="0">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𝑛</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𝔸</m:t>
                          </m:r>
                        </m:sup>
                      </m:sSubSup>
                      <m:d>
                        <m:dPr>
                          <m:ctrlPr>
                            <a:rPr lang="zh-CN" altLang="zh-CN" sz="1200" i="1">
                              <a:effectLst/>
                              <a:latin typeface="Cambria Math" panose="02040503050406030204" pitchFamily="18" charset="0"/>
                              <a:ea typeface="Cambria Math" panose="02040503050406030204" pitchFamily="18" charset="0"/>
                            </a:rPr>
                          </m:ctrlPr>
                        </m:dPr>
                        <m:e>
                          <m:f>
                            <m:fPr>
                              <m:ctrlPr>
                                <a:rPr lang="zh-CN" altLang="zh-CN" sz="1200" i="1">
                                  <a:effectLst/>
                                  <a:latin typeface="Cambria Math" panose="02040503050406030204" pitchFamily="18" charset="0"/>
                                  <a:ea typeface="Cambria Math" panose="02040503050406030204" pitchFamily="18" charset="0"/>
                                </a:rPr>
                              </m:ctrlPr>
                            </m:fPr>
                            <m:num>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𝑉</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num>
                            <m:den>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200" i="1">
                                          <a:effectLst/>
                                          <a:latin typeface="Cambria Math" panose="02040503050406030204" pitchFamily="18" charset="0"/>
                                          <a:ea typeface="Cambria Math" panose="02040503050406030204" pitchFamily="18" charset="0"/>
                                        </a:rPr>
                                      </m:ctrlPr>
                                    </m:sSub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𝑛</m:t>
                                      </m:r>
                                    </m:sub>
                                  </m:sSub>
                                </m:sup>
                              </m:sSubSup>
                            </m:den>
                          </m:f>
                        </m:e>
                      </m:d>
                    </m:oMath>
                  </m:oMathPara>
                </a14:m>
                <a:endParaRPr kumimoji="1" lang="en-US" altLang="zh-CN" sz="2000" dirty="0"/>
              </a:p>
              <a:p>
                <a:pPr marL="0" indent="0">
                  <a:buNone/>
                </a:pPr>
                <a:endParaRPr kumimoji="1" lang="en-US" altLang="zh-CN" sz="200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200" i="1" smtClean="0">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𝑛</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𝔸</m:t>
                          </m:r>
                        </m:sup>
                      </m:sSubSup>
                      <m:d>
                        <m:dPr>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𝑛</m:t>
                                  </m:r>
                                </m:sub>
                              </m:sSub>
                            </m:sup>
                          </m:sSubSup>
                        </m:e>
                      </m:d>
                    </m:oMath>
                  </m:oMathPara>
                </a14:m>
                <a:endParaRPr kumimoji="1" lang="en-US" altLang="zh-CN" sz="2000" dirty="0"/>
              </a:p>
              <a:p>
                <a:pPr marL="0" indent="0">
                  <a:buNone/>
                </a:pPr>
                <a:r>
                  <a:rPr kumimoji="1" lang="zh-CN" altLang="en-US" sz="2000" dirty="0"/>
                  <a:t>      其中：</a:t>
                </a:r>
                <a:endParaRPr kumimoji="1" lang="en-US" altLang="zh-CN" sz="200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200" i="1" smtClean="0">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grow m:val="on"/>
                          <m:ctrlPr>
                            <a:rPr lang="zh-CN" altLang="zh-CN" sz="1200" i="1">
                              <a:effectLst/>
                              <a:latin typeface="Cambria Math" panose="02040503050406030204" pitchFamily="18" charset="0"/>
                              <a:ea typeface="Cambria Math" panose="02040503050406030204" pitchFamily="18" charset="0"/>
                            </a:rPr>
                          </m:ctrlPr>
                        </m:naryPr>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p>
                        <m:e>
                          <m:d>
                            <m:dPr>
                              <m:begChr m:val="["/>
                              <m:endChr m:val="]"/>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 </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200" i="1">
                                      <a:effectLst/>
                                      <a:latin typeface="Cambria Math" panose="02040503050406030204" pitchFamily="18" charset="0"/>
                                      <a:ea typeface="Cambria Math" panose="02040503050406030204" pitchFamily="18" charset="0"/>
                                    </a:rPr>
                                  </m:ctrlPr>
                                </m:d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e>
                              </m:d>
                            </m:e>
                          </m:d>
                        </m:e>
                      </m:nary>
                    </m:oMath>
                  </m:oMathPara>
                </a14:m>
                <a:endParaRPr kumimoji="1" lang="en-US" altLang="zh-CN" sz="2000" dirty="0"/>
              </a:p>
              <a:p>
                <a:pPr lvl="0">
                  <a:buClr>
                    <a:srgbClr val="35742A">
                      <a:lumMod val="75000"/>
                    </a:srgbClr>
                  </a:buClr>
                  <a:defRPr/>
                </a:pPr>
                <a:r>
                  <a:rPr kumimoji="1" lang="zh-CN" altLang="en-US" sz="2000" dirty="0"/>
                  <a:t>利用对数正态分布和“</a:t>
                </a:r>
                <a14:m>
                  <m:oMath xmlns:m="http://schemas.openxmlformats.org/officeDocument/2006/math">
                    <m:sSup>
                      <m:sSupPr>
                        <m:ctrlPr>
                          <a:rPr kumimoji="1" lang="zh-CN" altLang="zh-CN" sz="2000" i="1">
                            <a:latin typeface="Cambria Math" panose="02040503050406030204" pitchFamily="18" charset="0"/>
                          </a:rPr>
                        </m:ctrlPr>
                      </m:sSupPr>
                      <m:e>
                        <m:r>
                          <a:rPr kumimoji="1" lang="en-US" altLang="zh-CN" sz="2000">
                            <a:latin typeface="Cambria Math" panose="02040503050406030204" pitchFamily="18" charset="0"/>
                          </a:rPr>
                          <m:t>𝔸</m:t>
                        </m:r>
                      </m:e>
                      <m:sup>
                        <m:sSub>
                          <m:sSubPr>
                            <m:ctrlPr>
                              <a:rPr kumimoji="1" lang="zh-CN" altLang="zh-CN" sz="2000" i="1">
                                <a:latin typeface="Cambria Math" panose="02040503050406030204" pitchFamily="18" charset="0"/>
                              </a:rPr>
                            </m:ctrlPr>
                          </m:sSub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r>
                              <a:rPr kumimoji="1" lang="en-US" altLang="zh-CN" sz="2000">
                                <a:latin typeface="Cambria Math" panose="02040503050406030204" pitchFamily="18" charset="0"/>
                              </a:rPr>
                              <m:t>,</m:t>
                            </m:r>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𝑁</m:t>
                            </m:r>
                          </m:sub>
                        </m:sSub>
                      </m:sup>
                    </m:sSup>
                    <m:r>
                      <m:rPr>
                        <m:nor/>
                      </m:rPr>
                      <a:rPr kumimoji="1" lang="zh-CN" altLang="en-US" sz="2000" dirty="0"/>
                      <m:t>互换测度</m:t>
                    </m:r>
                  </m:oMath>
                </a14:m>
                <a:r>
                  <a:rPr kumimoji="1" lang="zh-CN" altLang="en-US" sz="2000" dirty="0"/>
                  <a:t>”的性质可以求解</a:t>
                </a:r>
                <a:r>
                  <a:rPr kumimoji="1" lang="en-US" altLang="zh-CN" sz="2000" dirty="0"/>
                  <a:t>Caplet</a:t>
                </a:r>
                <a:r>
                  <a:rPr kumimoji="1" lang="zh-CN" altLang="en-US" sz="2000" dirty="0"/>
                  <a:t>定价公式</a:t>
                </a:r>
                <a:endParaRPr kumimoji="1" lang="en-US" altLang="zh-CN" sz="2000" dirty="0"/>
              </a:p>
              <a:p>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mc:Choice>
        <mc:Fallback xmlns="">
          <p:sp>
            <p:nvSpPr>
              <p:cNvPr id="7" name="内容占位符 1">
                <a:extLst>
                  <a:ext uri="{FF2B5EF4-FFF2-40B4-BE49-F238E27FC236}">
                    <a16:creationId xmlns:a16="http://schemas.microsoft.com/office/drawing/2014/main" id="{0F531623-C2F3-4255-BD27-E887F7A53ACE}"/>
                  </a:ext>
                </a:extLst>
              </p:cNvPr>
              <p:cNvSpPr>
                <a:spLocks noGrp="1" noRot="1" noChangeAspect="1" noMove="1" noResize="1" noEditPoints="1" noAdjustHandles="1" noChangeArrowheads="1" noChangeShapeType="1" noTextEdit="1"/>
              </p:cNvSpPr>
              <p:nvPr>
                <p:ph idx="1"/>
              </p:nvPr>
            </p:nvSpPr>
            <p:spPr>
              <a:xfrm>
                <a:off x="457200" y="1340768"/>
                <a:ext cx="8229600" cy="5184576"/>
              </a:xfrm>
              <a:blipFill>
                <a:blip r:embed="rId2"/>
                <a:stretch>
                  <a:fillRect t="-824" r="-593"/>
                </a:stretch>
              </a:blipFill>
            </p:spPr>
            <p:txBody>
              <a:bodyPr/>
              <a:lstStyle/>
              <a:p>
                <a:r>
                  <a:rPr lang="zh-CN" altLang="en-US">
                    <a:noFill/>
                  </a:rPr>
                  <a:t> </a:t>
                </a:r>
              </a:p>
            </p:txBody>
          </p:sp>
        </mc:Fallback>
      </mc:AlternateContent>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D896F16-DF76-47AD-AD9B-4B00EDA532E6}"/>
                  </a:ext>
                </a:extLst>
              </p:cNvPr>
              <p:cNvSpPr>
                <a:spLocks noGrp="1"/>
              </p:cNvSpPr>
              <p:nvPr>
                <p:ph idx="1"/>
              </p:nvPr>
            </p:nvSpPr>
            <p:spPr/>
            <p:txBody>
              <a:bodyPr/>
              <a:lstStyle/>
              <a:p>
                <a:r>
                  <a:rPr lang="zh-CN" altLang="en-US" sz="2000" dirty="0"/>
                  <a:t>（</a:t>
                </a:r>
                <a:r>
                  <a:rPr lang="en-US" altLang="zh-CN" sz="2000" dirty="0"/>
                  <a:t>1</a:t>
                </a:r>
                <a:r>
                  <a:rPr lang="zh-CN" altLang="en-US" sz="2000" dirty="0"/>
                  <a:t>）根据“</a:t>
                </a:r>
                <a14:m>
                  <m:oMath xmlns:m="http://schemas.openxmlformats.org/officeDocument/2006/math">
                    <m:sSup>
                      <m:sSupPr>
                        <m:ctrlPr>
                          <a:rPr kumimoji="1" lang="zh-CN" altLang="zh-CN" sz="2000" i="1" smtClean="0">
                            <a:latin typeface="Cambria Math" panose="02040503050406030204" pitchFamily="18" charset="0"/>
                          </a:rPr>
                        </m:ctrlPr>
                      </m:sSupPr>
                      <m:e>
                        <m:r>
                          <a:rPr kumimoji="1" lang="en-US" altLang="zh-CN" sz="2000">
                            <a:latin typeface="Cambria Math" panose="02040503050406030204" pitchFamily="18" charset="0"/>
                          </a:rPr>
                          <m:t>𝔸</m:t>
                        </m:r>
                      </m:e>
                      <m:sup>
                        <m:sSub>
                          <m:sSubPr>
                            <m:ctrlPr>
                              <a:rPr kumimoji="1" lang="zh-CN" altLang="zh-CN" sz="2000" i="1">
                                <a:latin typeface="Cambria Math" panose="02040503050406030204" pitchFamily="18" charset="0"/>
                              </a:rPr>
                            </m:ctrlPr>
                          </m:sSub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r>
                              <a:rPr kumimoji="1" lang="en-US" altLang="zh-CN" sz="2000">
                                <a:latin typeface="Cambria Math" panose="02040503050406030204" pitchFamily="18" charset="0"/>
                              </a:rPr>
                              <m:t>,</m:t>
                            </m:r>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𝑁</m:t>
                            </m:r>
                          </m:sub>
                        </m:sSub>
                      </m:sup>
                    </m:sSup>
                  </m:oMath>
                </a14:m>
                <a:r>
                  <a:rPr kumimoji="1" lang="zh-CN" altLang="en-US" sz="2000" dirty="0"/>
                  <a:t>互换测度</a:t>
                </a:r>
                <a:r>
                  <a:rPr lang="zh-CN" altLang="en-US" sz="2000" dirty="0"/>
                  <a:t>”的第一个性质可知，</a:t>
                </a:r>
                <a:r>
                  <a:rPr kumimoji="1" lang="zh-CN" altLang="zh-CN" sz="2000" dirty="0"/>
                  <a:t>支付方互换期权的价值满足</a:t>
                </a:r>
                <a:r>
                  <a:rPr kumimoji="1" lang="zh-CN" altLang="en-US" sz="2000" dirty="0"/>
                  <a:t>：</a:t>
                </a:r>
                <a:endParaRPr kumimoji="1" lang="en-US" altLang="zh-CN" sz="2000" dirty="0"/>
              </a:p>
              <a:p>
                <a:endParaRPr kumimoji="1" lang="en-US" altLang="zh-CN" sz="2000" dirty="0"/>
              </a:p>
              <a:p>
                <a:pPr marL="0" indent="0">
                  <a:buNone/>
                </a:pPr>
                <a14:m>
                  <m:oMathPara xmlns:m="http://schemas.openxmlformats.org/officeDocument/2006/math">
                    <m:oMathParaPr>
                      <m:jc m:val="centerGroup"/>
                    </m:oMathParaPr>
                    <m:oMath xmlns:m="http://schemas.openxmlformats.org/officeDocument/2006/math">
                      <m:sSub>
                        <m:sSubPr>
                          <m:ctrlPr>
                            <a:rPr lang="zh-CN" altLang="zh-CN" sz="16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𝔸</m:t>
                          </m:r>
                        </m:sup>
                      </m:sSubSup>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num>
                            <m:den>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den>
                          </m:f>
                        </m:e>
                      </m:d>
                    </m:oMath>
                  </m:oMathPara>
                </a14:m>
                <a:endParaRPr lang="en-US"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buNone/>
                </a:pPr>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0"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a:t>
                </a:r>
                <a:r>
                  <a:rPr lang="en-US" altLang="zh-CN" sz="2000" dirty="0"/>
                  <a:t>2</a:t>
                </a:r>
                <a:r>
                  <a:rPr kumimoji="0"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a:t>
                </a:r>
                <a:r>
                  <a:rPr kumimoji="1" lang="zh-CN" altLang="zh-CN" sz="2000" dirty="0"/>
                  <a:t>将支付方互换期权的到期回报</a:t>
                </a:r>
                <a:r>
                  <a:rPr kumimoji="1" lang="zh-CN" altLang="en-US" sz="2000" dirty="0"/>
                  <a:t>代入上式：</a:t>
                </a:r>
                <a:endParaRPr kumimoji="1" lang="en-US" altLang="zh-CN" sz="20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dirty="0"/>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14:m>
                  <m:oMathPara xmlns:m="http://schemas.openxmlformats.org/officeDocument/2006/math">
                    <m:oMathParaPr>
                      <m:jc m:val="centerGroup"/>
                    </m:oMathParaPr>
                    <m:oMath xmlns:m="http://schemas.openxmlformats.org/officeDocument/2006/math">
                      <m:sSub>
                        <m:sSubPr>
                          <m:ctrlPr>
                            <a:rPr lang="zh-CN" altLang="zh-CN" sz="1100" i="1" smtClean="0">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𝔸</m:t>
                          </m:r>
                        </m:sup>
                      </m:sSubSup>
                      <m:d>
                        <m:dPr>
                          <m:begChr m:val="["/>
                          <m:endChr m:val="]"/>
                          <m:ctrlPr>
                            <a:rPr lang="zh-CN" altLang="zh-CN" sz="1100" i="1">
                              <a:effectLst/>
                              <a:latin typeface="Cambria Math" panose="02040503050406030204" pitchFamily="18" charset="0"/>
                              <a:ea typeface="Cambria Math" panose="02040503050406030204" pitchFamily="18" charset="0"/>
                            </a:rPr>
                          </m:ctrlPr>
                        </m:dPr>
                        <m:e>
                          <m:f>
                            <m:fPr>
                              <m:ctrlPr>
                                <a:rPr lang="zh-CN" altLang="zh-CN" sz="1100" i="1">
                                  <a:effectLst/>
                                  <a:latin typeface="Cambria Math" panose="02040503050406030204" pitchFamily="18" charset="0"/>
                                  <a:ea typeface="Cambria Math" panose="02040503050406030204" pitchFamily="18" charset="0"/>
                                </a:rPr>
                              </m:ctrlPr>
                            </m:fPr>
                            <m:num>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unc>
                                <m:funcPr>
                                  <m:ctrlPr>
                                    <a:rPr lang="zh-CN" altLang="zh-CN" sz="1100" i="1">
                                      <a:effectLst/>
                                      <a:latin typeface="Cambria Math" panose="02040503050406030204" pitchFamily="18" charset="0"/>
                                      <a:ea typeface="Cambria Math" panose="02040503050406030204" pitchFamily="18" charset="0"/>
                                    </a:rPr>
                                  </m:ctrlPr>
                                </m:funcPr>
                                <m:fName>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fName>
                                <m:e>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e>
                              </m:func>
                            </m:num>
                            <m:den>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den>
                          </m:f>
                        </m:e>
                      </m:d>
                    </m:oMath>
                  </m:oMathPara>
                </a14:m>
                <a:endParaRPr lang="en-US" altLang="zh-CN" sz="1600" i="1" dirty="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14:m>
                  <m:oMathPara xmlns:m="http://schemas.openxmlformats.org/officeDocument/2006/math">
                    <m:oMathParaPr>
                      <m:jc m:val="centerGroup"/>
                    </m:oMathParaPr>
                    <m:oMath xmlns:m="http://schemas.openxmlformats.org/officeDocument/2006/math">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𝔸</m:t>
                          </m:r>
                        </m:sup>
                      </m:sSubSup>
                      <m:d>
                        <m:dPr>
                          <m:begChr m:val="["/>
                          <m:endChr m:val="]"/>
                          <m:ctrlPr>
                            <a:rPr lang="zh-CN" altLang="zh-CN" sz="1100" i="1">
                              <a:effectLst/>
                              <a:latin typeface="Cambria Math" panose="02040503050406030204" pitchFamily="18" charset="0"/>
                              <a:ea typeface="Cambria Math" panose="02040503050406030204" pitchFamily="18" charset="0"/>
                            </a:rPr>
                          </m:ctrlPr>
                        </m:dPr>
                        <m:e>
                          <m:func>
                            <m:funcPr>
                              <m:ctrlPr>
                                <a:rPr lang="zh-CN" altLang="zh-CN" sz="1100" i="1">
                                  <a:effectLst/>
                                  <a:latin typeface="Cambria Math" panose="02040503050406030204" pitchFamily="18" charset="0"/>
                                  <a:ea typeface="Cambria Math" panose="02040503050406030204" pitchFamily="18" charset="0"/>
                                </a:rPr>
                              </m:ctrlPr>
                            </m:funcPr>
                            <m:fName>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fName>
                            <m:e>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e>
                          </m:func>
                        </m:e>
                      </m:d>
                      <m:r>
                        <a:rPr lang="en-US" altLang="zh-CN" sz="1600" b="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             </m:t>
                      </m:r>
                    </m:oMath>
                  </m:oMathPara>
                </a14:m>
                <a:endParaRPr kumimoji="1" lang="en-US" altLang="zh-CN" sz="18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None/>
                </a:pPr>
                <a:endParaRPr kumimoji="1" lang="zh-CN" altLang="en-US" sz="2000" dirty="0"/>
              </a:p>
            </p:txBody>
          </p:sp>
        </mc:Choice>
        <mc:Fallback xmlns="">
          <p:sp>
            <p:nvSpPr>
              <p:cNvPr id="3" name="内容占位符 2">
                <a:extLst>
                  <a:ext uri="{FF2B5EF4-FFF2-40B4-BE49-F238E27FC236}">
                    <a16:creationId xmlns:a16="http://schemas.microsoft.com/office/drawing/2014/main" id="{2D896F16-DF76-47AD-AD9B-4B00EDA532E6}"/>
                  </a:ext>
                </a:extLst>
              </p:cNvPr>
              <p:cNvSpPr>
                <a:spLocks noGrp="1" noRot="1" noChangeAspect="1" noMove="1" noResize="1" noEditPoints="1" noAdjustHandles="1" noChangeArrowheads="1" noChangeShapeType="1" noTextEdit="1"/>
              </p:cNvSpPr>
              <p:nvPr>
                <p:ph idx="1"/>
              </p:nvPr>
            </p:nvSpPr>
            <p:spPr>
              <a:blipFill>
                <a:blip r:embed="rId3"/>
                <a:stretch>
                  <a:fillRect t="-824" r="-296"/>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CA0923E-F7EF-4EFE-BABA-32FFAC80BCFB}"/>
              </a:ext>
            </a:extLst>
          </p:cNvPr>
          <p:cNvSpPr>
            <a:spLocks noGrp="1"/>
          </p:cNvSpPr>
          <p:nvPr>
            <p:ph type="sldNum" sz="quarter" idx="10"/>
          </p:nvPr>
        </p:nvSpPr>
        <p:spPr/>
        <p:txBody>
          <a:bodyPr/>
          <a:lstStyle/>
          <a:p>
            <a:pPr>
              <a:defRPr/>
            </a:pPr>
            <a:fld id="{B6CB5DD0-5E2D-419E-86E7-04FA584AE2D8}" type="slidenum">
              <a:rPr lang="zh-CN" altLang="en-US" smtClean="0"/>
              <a:pPr>
                <a:defRPr/>
              </a:pPr>
              <a:t>22</a:t>
            </a:fld>
            <a:endParaRPr lang="zh-CN" altLang="en-US"/>
          </a:p>
        </p:txBody>
      </p:sp>
    </p:spTree>
    <p:extLst>
      <p:ext uri="{BB962C8B-B14F-4D97-AF65-F5344CB8AC3E}">
        <p14:creationId xmlns:p14="http://schemas.microsoft.com/office/powerpoint/2010/main" val="382422436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D896F16-DF76-47AD-AD9B-4B00EDA532E6}"/>
                  </a:ext>
                </a:extLst>
              </p:cNvPr>
              <p:cNvSpPr>
                <a:spLocks noGrp="1"/>
              </p:cNvSpPr>
              <p:nvPr>
                <p:ph idx="1"/>
              </p:nvPr>
            </p:nvSpPr>
            <p:spPr/>
            <p:txBody>
              <a:bodyPr/>
              <a:lstStyle/>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1" lang="zh-CN" altLang="en-US" sz="2000" dirty="0"/>
                  <a:t>（</a:t>
                </a:r>
                <a:r>
                  <a:rPr kumimoji="1" lang="en-US" altLang="zh-CN" sz="2000" dirty="0"/>
                  <a:t>3</a:t>
                </a:r>
                <a:r>
                  <a:rPr kumimoji="1" lang="zh-CN" altLang="en-US" sz="2000" dirty="0"/>
                  <a:t>）</a:t>
                </a:r>
                <a:r>
                  <a:rPr kumimoji="1" lang="zh-CN" altLang="zh-CN" sz="2000" dirty="0"/>
                  <a:t>利用</a:t>
                </a:r>
                <a:r>
                  <a:rPr kumimoji="1" lang="zh-CN" altLang="en-US" sz="2000" dirty="0"/>
                  <a:t>“</a:t>
                </a:r>
                <a14:m>
                  <m:oMath xmlns:m="http://schemas.openxmlformats.org/officeDocument/2006/math">
                    <m:sSup>
                      <m:sSupPr>
                        <m:ctrlPr>
                          <a:rPr kumimoji="1" lang="zh-CN" altLang="zh-CN" sz="2000" i="1" smtClean="0">
                            <a:latin typeface="Cambria Math" panose="02040503050406030204" pitchFamily="18" charset="0"/>
                          </a:rPr>
                        </m:ctrlPr>
                      </m:sSupPr>
                      <m:e>
                        <m:r>
                          <a:rPr kumimoji="1" lang="en-US" altLang="zh-CN" sz="2000">
                            <a:latin typeface="Cambria Math" panose="02040503050406030204" pitchFamily="18" charset="0"/>
                          </a:rPr>
                          <m:t>𝔸</m:t>
                        </m:r>
                      </m:e>
                      <m:sup>
                        <m:sSub>
                          <m:sSubPr>
                            <m:ctrlPr>
                              <a:rPr kumimoji="1" lang="zh-CN" altLang="zh-CN" sz="2000" i="1">
                                <a:latin typeface="Cambria Math" panose="02040503050406030204" pitchFamily="18" charset="0"/>
                              </a:rPr>
                            </m:ctrlPr>
                          </m:sSub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r>
                              <a:rPr kumimoji="1" lang="en-US" altLang="zh-CN" sz="2000">
                                <a:latin typeface="Cambria Math" panose="02040503050406030204" pitchFamily="18" charset="0"/>
                              </a:rPr>
                              <m:t>,</m:t>
                            </m:r>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𝑁</m:t>
                            </m:r>
                          </m:sub>
                        </m:sSub>
                      </m:sup>
                    </m:sSup>
                  </m:oMath>
                </a14:m>
                <a:r>
                  <a:rPr kumimoji="1" lang="zh-CN" altLang="en-US" sz="2000" dirty="0"/>
                  <a:t>互换测度”的第二个性质与</a:t>
                </a:r>
                <a:r>
                  <a:rPr kumimoji="1" lang="zh-CN" altLang="zh-CN" sz="2000" dirty="0"/>
                  <a:t>对数正态分布的性质</a:t>
                </a:r>
                <a:r>
                  <a:rPr kumimoji="1" lang="zh-CN" altLang="en-US" sz="2000" dirty="0"/>
                  <a:t>，</a:t>
                </a:r>
                <a:r>
                  <a:rPr kumimoji="1" lang="zh-CN" altLang="zh-CN" sz="2000" dirty="0"/>
                  <a:t>可推</a:t>
                </a:r>
                <a:r>
                  <a:rPr kumimoji="1" lang="zh-CN" altLang="en-US" sz="2000" dirty="0"/>
                  <a:t>知</a:t>
                </a:r>
                <a:r>
                  <a:rPr kumimoji="1" lang="zh-CN" altLang="zh-CN" sz="2000" dirty="0"/>
                  <a:t>支付方互换期权的价值</a:t>
                </a:r>
                <a:r>
                  <a:rPr kumimoji="1" lang="zh-CN" altLang="en-US" sz="2000" dirty="0"/>
                  <a:t>为：</a:t>
                </a:r>
                <a:endParaRPr kumimoji="1" lang="en-US" altLang="zh-CN" sz="2000" dirty="0"/>
              </a:p>
              <a:p>
                <a:pPr marL="0" indent="0">
                  <a:lnSpc>
                    <a:spcPct val="150000"/>
                  </a:lnSpc>
                  <a:buClr>
                    <a:srgbClr val="35742A">
                      <a:lumMod val="75000"/>
                    </a:srgbClr>
                  </a:buClr>
                  <a:buNone/>
                  <a:defRPr/>
                </a:pPr>
                <a14:m>
                  <m:oMathPara xmlns:m="http://schemas.openxmlformats.org/officeDocument/2006/math">
                    <m:oMathParaPr>
                      <m:jc m:val="centerGroup"/>
                    </m:oMathParaPr>
                    <m:oMath xmlns:m="http://schemas.openxmlformats.org/officeDocument/2006/math">
                      <m:sSub>
                        <m:sSubPr>
                          <m:ctrlPr>
                            <a:rPr lang="zh-CN" altLang="zh-CN" sz="16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e>
                      </m:d>
                    </m:oMath>
                  </m:oMathPara>
                </a14:m>
                <a:endParaRPr lang="en-US"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indent="0">
                  <a:buClr>
                    <a:srgbClr val="35742A">
                      <a:lumMod val="75000"/>
                    </a:srgbClr>
                  </a:buClr>
                  <a:buNone/>
                  <a:defRPr/>
                </a:pPr>
                <a:r>
                  <a:rPr kumimoji="1" lang="zh-CN" altLang="en-US" sz="2000" dirty="0"/>
                  <a:t>      其中：</a:t>
                </a:r>
                <a:endParaRPr kumimoji="1" lang="zh-CN" altLang="zh-CN" sz="2000" dirty="0"/>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14:m>
                  <m:oMathPara xmlns:m="http://schemas.openxmlformats.org/officeDocument/2006/math">
                    <m:oMathParaPr>
                      <m:jc m:val="centerGroup"/>
                    </m:oMathParaPr>
                    <m:oMath xmlns:m="http://schemas.openxmlformats.org/officeDocument/2006/math">
                      <m:eqArr>
                        <m:eqArrPr>
                          <m:ctrlPr>
                            <a:rPr lang="zh-CN" altLang="zh-CN" sz="1100" i="1" smtClean="0">
                              <a:effectLst/>
                              <a:latin typeface="Cambria Math" panose="02040503050406030204" pitchFamily="18" charset="0"/>
                              <a:ea typeface="Cambria Math" panose="02040503050406030204" pitchFamily="18" charset="0"/>
                            </a:rPr>
                          </m:ctrlPr>
                        </m:eqArr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r>
                                <m:rPr>
                                  <m:sty m:val="p"/>
                                </m:rP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ln</m:t>
                              </m:r>
                              <m:d>
                                <m:dPr>
                                  <m:ctrlPr>
                                    <a:rPr lang="zh-CN" altLang="zh-CN" sz="1100" i="1">
                                      <a:effectLst/>
                                      <a:latin typeface="Cambria Math" panose="02040503050406030204" pitchFamily="18" charset="0"/>
                                      <a:ea typeface="Cambria Math" panose="02040503050406030204" pitchFamily="18" charset="0"/>
                                    </a:rPr>
                                  </m:ctrlPr>
                                </m:dPr>
                                <m:e>
                                  <m:f>
                                    <m:fPr>
                                      <m:ctrlPr>
                                        <a:rPr lang="zh-CN" altLang="zh-CN" sz="1100" i="1">
                                          <a:effectLst/>
                                          <a:latin typeface="Cambria Math" panose="02040503050406030204" pitchFamily="18" charset="0"/>
                                          <a:ea typeface="Cambria Math" panose="02040503050406030204" pitchFamily="18" charset="0"/>
                                        </a:rPr>
                                      </m:ctrlPr>
                                    </m:fPr>
                                    <m:num>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num>
                                    <m:den>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den>
                                  </m:f>
                                </m:e>
                              </m:d>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effectLst/>
                                      <a:latin typeface="Cambria Math" panose="02040503050406030204" pitchFamily="18" charset="0"/>
                                      <a:ea typeface="Cambria Math" panose="02040503050406030204" pitchFamily="18" charset="0"/>
                                    </a:rPr>
                                  </m:ctrlPr>
                                </m:fPr>
                                <m:num>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10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num>
                                <m:den>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num>
                            <m:den>
                              <m:rad>
                                <m:radPr>
                                  <m:degHide m:val="on"/>
                                  <m:ctrlPr>
                                    <a:rPr lang="zh-CN" altLang="zh-CN" sz="110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10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e>
                              </m:rad>
                            </m:den>
                          </m:f>
                        </m:e>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1100" i="1">
                                  <a:effectLst/>
                                  <a:latin typeface="Cambria Math" panose="02040503050406030204" pitchFamily="18" charset="0"/>
                                  <a:ea typeface="Cambria Math" panose="02040503050406030204" pitchFamily="18" charset="0"/>
                                </a:rPr>
                              </m:ctrlPr>
                            </m:radPr>
                            <m:deg/>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100" i="1">
                                      <a:effectLst/>
                                      <a:latin typeface="Cambria Math" panose="02040503050406030204" pitchFamily="18" charset="0"/>
                                      <a:ea typeface="Cambria Math" panose="02040503050406030204" pitchFamily="18" charset="0"/>
                                    </a:rPr>
                                  </m:ctrlPr>
                                </m:d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𝑙𝑛</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effectLst/>
                                              <a:latin typeface="Cambria Math" panose="02040503050406030204" pitchFamily="18" charset="0"/>
                                              <a:ea typeface="Cambria Math" panose="02040503050406030204" pitchFamily="18" charset="0"/>
                                            </a:rPr>
                                          </m:ctrlPr>
                                        </m:sSubPr>
                                        <m:e>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e>
                          </m:rad>
                        </m:e>
                      </m:eqArr>
                    </m:oMath>
                  </m:oMathPara>
                </a14:m>
                <a:endParaRPr kumimoji="1" lang="en-US" altLang="zh-CN" sz="20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1" lang="zh-CN" altLang="en-US" sz="2000" dirty="0"/>
                  <a:t>以此类推，接收</a:t>
                </a:r>
                <a:r>
                  <a:rPr kumimoji="1" lang="zh-CN" altLang="zh-CN" sz="2000" dirty="0"/>
                  <a:t>方互换期权的价值</a:t>
                </a:r>
                <a:r>
                  <a:rPr kumimoji="1" lang="zh-CN" altLang="en-US" sz="2000" dirty="0"/>
                  <a:t>为：</a:t>
                </a:r>
                <a:endParaRPr kumimoji="1" lang="en-US" altLang="zh-CN" sz="2000" dirty="0"/>
              </a:p>
              <a:p>
                <a:pPr marL="0" indent="0">
                  <a:lnSpc>
                    <a:spcPct val="150000"/>
                  </a:lnSpc>
                  <a:buClr>
                    <a:srgbClr val="35742A">
                      <a:lumMod val="75000"/>
                    </a:srgbClr>
                  </a:buClr>
                  <a:buNone/>
                  <a:defRPr/>
                </a:pPr>
                <a14:m>
                  <m:oMathPara xmlns:m="http://schemas.openxmlformats.org/officeDocument/2006/math">
                    <m:oMathParaPr>
                      <m:jc m:val="centerGroup"/>
                    </m:oMathParaPr>
                    <m:oMath xmlns:m="http://schemas.openxmlformats.org/officeDocument/2006/math">
                      <m:sSub>
                        <m:sSubPr>
                          <m:ctrlPr>
                            <a:rPr lang="zh-CN" altLang="zh-CN" sz="1600" i="1" kern="100" smtClean="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600" i="1" kern="10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b>
                              </m:sSub>
                            </m:e>
                          </m:d>
                          <m:r>
                            <a:rPr lang="en-US" altLang="zh-CN" sz="1600" i="1" kern="10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Sup>
                            <m:sSubSup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600" i="1" kern="10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1600" i="1" kern="100">
                                      <a:solidFill>
                                        <a:srgbClr val="262626"/>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sub>
                                  <m:r>
                                    <a:rPr lang="en-US" altLang="zh-CN" sz="1600" kern="1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e>
                      </m:d>
                    </m:oMath>
                  </m:oMathPara>
                </a14:m>
                <a:endParaRPr lang="zh-CN" altLang="zh-CN" sz="1800" kern="100" dirty="0">
                  <a:solidFill>
                    <a:srgbClr val="262626"/>
                  </a:solidFill>
                  <a:effectLst/>
                  <a:latin typeface="Adobe Jenson Pro"/>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endParaRPr kumimoji="1" lang="en-US" altLang="zh-CN" sz="20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None/>
                </a:pPr>
                <a:endParaRPr kumimoji="1" lang="zh-CN" altLang="en-US" sz="2000" dirty="0"/>
              </a:p>
            </p:txBody>
          </p:sp>
        </mc:Choice>
        <mc:Fallback xmlns="">
          <p:sp>
            <p:nvSpPr>
              <p:cNvPr id="3" name="内容占位符 2">
                <a:extLst>
                  <a:ext uri="{FF2B5EF4-FFF2-40B4-BE49-F238E27FC236}">
                    <a16:creationId xmlns:a16="http://schemas.microsoft.com/office/drawing/2014/main" id="{2D896F16-DF76-47AD-AD9B-4B00EDA532E6}"/>
                  </a:ext>
                </a:extLst>
              </p:cNvPr>
              <p:cNvSpPr>
                <a:spLocks noGrp="1" noRot="1" noChangeAspect="1" noMove="1" noResize="1" noEditPoints="1" noAdjustHandles="1" noChangeArrowheads="1" noChangeShapeType="1" noTextEdit="1"/>
              </p:cNvSpPr>
              <p:nvPr>
                <p:ph idx="1"/>
              </p:nvPr>
            </p:nvSpPr>
            <p:spPr>
              <a:blipFill>
                <a:blip r:embed="rId3"/>
                <a:stretch>
                  <a:fillRect t="-824" r="-296"/>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CA0923E-F7EF-4EFE-BABA-32FFAC80BCFB}"/>
              </a:ext>
            </a:extLst>
          </p:cNvPr>
          <p:cNvSpPr>
            <a:spLocks noGrp="1"/>
          </p:cNvSpPr>
          <p:nvPr>
            <p:ph type="sldNum" sz="quarter" idx="10"/>
          </p:nvPr>
        </p:nvSpPr>
        <p:spPr/>
        <p:txBody>
          <a:bodyPr/>
          <a:lstStyle/>
          <a:p>
            <a:pPr>
              <a:defRPr/>
            </a:pPr>
            <a:fld id="{B6CB5DD0-5E2D-419E-86E7-04FA584AE2D8}" type="slidenum">
              <a:rPr lang="zh-CN" altLang="en-US" smtClean="0"/>
              <a:pPr>
                <a:defRPr/>
              </a:pPr>
              <a:t>23</a:t>
            </a:fld>
            <a:endParaRPr lang="zh-CN" altLang="en-US"/>
          </a:p>
        </p:txBody>
      </p:sp>
    </p:spTree>
    <p:extLst>
      <p:ext uri="{BB962C8B-B14F-4D97-AF65-F5344CB8AC3E}">
        <p14:creationId xmlns:p14="http://schemas.microsoft.com/office/powerpoint/2010/main" val="172647477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a:extLst>
              <a:ext uri="{FF2B5EF4-FFF2-40B4-BE49-F238E27FC236}">
                <a16:creationId xmlns:a16="http://schemas.microsoft.com/office/drawing/2014/main" id="{4FB02A19-3B7E-41CB-A0EF-945525EC4747}"/>
              </a:ext>
            </a:extLst>
          </p:cNvPr>
          <p:cNvSpPr>
            <a:spLocks noGrp="1" noChangeArrowheads="1"/>
          </p:cNvSpPr>
          <p:nvPr>
            <p:ph type="title"/>
          </p:nvPr>
        </p:nvSpPr>
        <p:spPr>
          <a:xfrm>
            <a:off x="492125" y="76200"/>
            <a:ext cx="8229600" cy="846138"/>
          </a:xfrm>
        </p:spPr>
        <p:txBody>
          <a:bodyPr/>
          <a:lstStyle/>
          <a:p>
            <a:r>
              <a:rPr kumimoji="1" lang="zh-CN" altLang="en-US" sz="3600"/>
              <a:t>利率互换期权的定价：</a:t>
            </a:r>
            <a:r>
              <a:rPr kumimoji="1" lang="en-US" altLang="zh-CN" sz="3600"/>
              <a:t> Bachelier</a:t>
            </a:r>
            <a:r>
              <a:rPr kumimoji="1" lang="zh-CN" altLang="en-US" sz="3600"/>
              <a:t>模型</a:t>
            </a:r>
          </a:p>
        </p:txBody>
      </p:sp>
      <p:sp>
        <p:nvSpPr>
          <p:cNvPr id="38915" name="灯片编号占位符 3">
            <a:extLst>
              <a:ext uri="{FF2B5EF4-FFF2-40B4-BE49-F238E27FC236}">
                <a16:creationId xmlns:a16="http://schemas.microsoft.com/office/drawing/2014/main" id="{EEEFFFE3-86E7-4F39-9C91-60BBA33224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A99A471-7D3D-4908-AC34-DFC6AAF08F01}" type="slidenum">
              <a:rPr lang="zh-CN" altLang="en-US" smtClean="0">
                <a:solidFill>
                  <a:srgbClr val="7F7F7F"/>
                </a:solidFill>
                <a:latin typeface="Adobe Jenson Pro Capt" pitchFamily="18" charset="0"/>
              </a:rPr>
              <a:pPr/>
              <a:t>24</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5" name="内容占位符 1">
                <a:extLst>
                  <a:ext uri="{FF2B5EF4-FFF2-40B4-BE49-F238E27FC236}">
                    <a16:creationId xmlns:a16="http://schemas.microsoft.com/office/drawing/2014/main" id="{0891BE1A-7A29-42F4-A6BD-8539BD513DF1}"/>
                  </a:ext>
                </a:extLst>
              </p:cNvPr>
              <p:cNvSpPr>
                <a:spLocks noGrp="1"/>
              </p:cNvSpPr>
              <p:nvPr>
                <p:ph idx="1"/>
              </p:nvPr>
            </p:nvSpPr>
            <p:spPr>
              <a:xfrm>
                <a:off x="457200" y="1295400"/>
                <a:ext cx="8229600" cy="5184576"/>
              </a:xfrm>
            </p:spPr>
            <p:txBody>
              <a:bodyPr/>
              <a:lstStyle/>
              <a:p>
                <a:r>
                  <a:rPr kumimoji="1" lang="en-US" altLang="zh-CN" sz="2000" dirty="0"/>
                  <a:t>Bachelier</a:t>
                </a:r>
                <a:r>
                  <a:rPr kumimoji="1" lang="zh-CN" altLang="en-US" sz="2000" dirty="0"/>
                  <a:t>模型：假设互换利率服从正态分布而非对数正态分布，并在“</a:t>
                </a:r>
                <a14:m>
                  <m:oMath xmlns:m="http://schemas.openxmlformats.org/officeDocument/2006/math">
                    <m:sSup>
                      <m:sSupPr>
                        <m:ctrlPr>
                          <a:rPr kumimoji="1" lang="zh-CN" altLang="zh-CN" sz="2000" i="1">
                            <a:latin typeface="Cambria Math" panose="02040503050406030204" pitchFamily="18" charset="0"/>
                          </a:rPr>
                        </m:ctrlPr>
                      </m:sSupPr>
                      <m:e>
                        <m:r>
                          <a:rPr kumimoji="1" lang="en-US" altLang="zh-CN" sz="2000">
                            <a:latin typeface="Cambria Math" panose="02040503050406030204" pitchFamily="18" charset="0"/>
                          </a:rPr>
                          <m:t>𝔸</m:t>
                        </m:r>
                      </m:e>
                      <m:sup>
                        <m:sSub>
                          <m:sSubPr>
                            <m:ctrlPr>
                              <a:rPr kumimoji="1" lang="zh-CN" altLang="zh-CN" sz="2000" i="1">
                                <a:latin typeface="Cambria Math" panose="02040503050406030204" pitchFamily="18" charset="0"/>
                              </a:rPr>
                            </m:ctrlPr>
                          </m:sSub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r>
                              <a:rPr kumimoji="1" lang="en-US" altLang="zh-CN" sz="2000">
                                <a:latin typeface="Cambria Math" panose="02040503050406030204" pitchFamily="18" charset="0"/>
                              </a:rPr>
                              <m:t>,</m:t>
                            </m:r>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𝑁</m:t>
                            </m:r>
                          </m:sub>
                        </m:sSub>
                      </m:sup>
                    </m:sSup>
                  </m:oMath>
                </a14:m>
                <a:r>
                  <a:rPr kumimoji="1" lang="zh-CN" altLang="en-US" sz="2000" dirty="0"/>
                  <a:t>互换测度”下</a:t>
                </a:r>
                <a:r>
                  <a:rPr kumimoji="1" lang="zh-CN" altLang="zh-CN" sz="2000" dirty="0"/>
                  <a:t>为</a:t>
                </a:r>
                <a:r>
                  <a:rPr kumimoji="1" lang="zh-CN" altLang="en-US" sz="2000" dirty="0"/>
                  <a:t>利率互换期权</a:t>
                </a:r>
                <a:r>
                  <a:rPr kumimoji="1" lang="zh-CN" altLang="zh-CN" sz="2000" dirty="0"/>
                  <a:t>定价</a:t>
                </a:r>
                <a:r>
                  <a:rPr kumimoji="1" lang="zh-CN" altLang="en-US" sz="2000" dirty="0"/>
                  <a:t>。</a:t>
                </a:r>
                <a:endParaRPr kumimoji="1" lang="en-US" altLang="zh-CN" sz="2000" dirty="0"/>
              </a:p>
              <a:p>
                <a:r>
                  <a:rPr kumimoji="1" lang="zh-CN" altLang="en-US" sz="2000" dirty="0"/>
                  <a:t>利用正态分布和“</a:t>
                </a:r>
                <a14:m>
                  <m:oMath xmlns:m="http://schemas.openxmlformats.org/officeDocument/2006/math">
                    <m:sSup>
                      <m:sSupPr>
                        <m:ctrlPr>
                          <a:rPr kumimoji="1" lang="zh-CN" altLang="zh-CN" sz="2000" i="1">
                            <a:latin typeface="Cambria Math" panose="02040503050406030204" pitchFamily="18" charset="0"/>
                          </a:rPr>
                        </m:ctrlPr>
                      </m:sSupPr>
                      <m:e>
                        <m:r>
                          <a:rPr kumimoji="1" lang="en-US" altLang="zh-CN" sz="2000">
                            <a:latin typeface="Cambria Math" panose="02040503050406030204" pitchFamily="18" charset="0"/>
                          </a:rPr>
                          <m:t>𝔸</m:t>
                        </m:r>
                      </m:e>
                      <m:sup>
                        <m:sSub>
                          <m:sSubPr>
                            <m:ctrlPr>
                              <a:rPr kumimoji="1" lang="zh-CN" altLang="zh-CN" sz="2000" i="1">
                                <a:latin typeface="Cambria Math" panose="02040503050406030204" pitchFamily="18" charset="0"/>
                              </a:rPr>
                            </m:ctrlPr>
                          </m:sSub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0</m:t>
                                </m:r>
                              </m:sub>
                            </m:sSub>
                            <m:r>
                              <a:rPr kumimoji="1" lang="en-US" altLang="zh-CN" sz="2000">
                                <a:latin typeface="Cambria Math" panose="02040503050406030204" pitchFamily="18" charset="0"/>
                              </a:rPr>
                              <m:t>,</m:t>
                            </m:r>
                            <m:r>
                              <a:rPr kumimoji="1" lang="en-US" altLang="zh-CN" sz="2000">
                                <a:latin typeface="Cambria Math" panose="02040503050406030204" pitchFamily="18" charset="0"/>
                              </a:rPr>
                              <m:t>𝑇</m:t>
                            </m:r>
                          </m:e>
                          <m:sub>
                            <m:r>
                              <a:rPr kumimoji="1" lang="en-US" altLang="zh-CN" sz="2000">
                                <a:latin typeface="Cambria Math" panose="02040503050406030204" pitchFamily="18" charset="0"/>
                              </a:rPr>
                              <m:t>𝑁</m:t>
                            </m:r>
                          </m:sub>
                        </m:sSub>
                      </m:sup>
                    </m:sSup>
                    <m:r>
                      <m:rPr>
                        <m:nor/>
                      </m:rPr>
                      <a:rPr kumimoji="1" lang="zh-CN" altLang="en-US" sz="2000" dirty="0"/>
                      <m:t>互换测度</m:t>
                    </m:r>
                  </m:oMath>
                </a14:m>
                <a:r>
                  <a:rPr kumimoji="1" lang="zh-CN" altLang="en-US" sz="2000" dirty="0"/>
                  <a:t>”的性质可推知支付方互换期权价值为：</a:t>
                </a:r>
                <a:endParaRPr kumimoji="1" lang="en-US" altLang="zh-CN" sz="2000" dirty="0"/>
              </a:p>
              <a:p>
                <a:pPr marL="0" indent="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200" i="1">
                              <a:effectLst/>
                              <a:latin typeface="Cambria Math" panose="02040503050406030204" pitchFamily="18" charset="0"/>
                              <a:ea typeface="Cambria Math" panose="02040503050406030204" pitchFamily="18" charset="0"/>
                            </a:rPr>
                          </m:ctrlPr>
                        </m:dPr>
                        <m:e>
                          <m:d>
                            <m:dPr>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e>
                          </m: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200" i="1">
                                  <a:effectLst/>
                                  <a:latin typeface="Cambria Math" panose="02040503050406030204" pitchFamily="18" charset="0"/>
                                  <a:ea typeface="Cambria Math" panose="02040503050406030204" pitchFamily="18" charset="0"/>
                                </a:rPr>
                              </m:ctrlPr>
                            </m:d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12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e>
                          </m:ra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𝜑</m:t>
                          </m:r>
                          <m:d>
                            <m:dPr>
                              <m:ctrlPr>
                                <a:rPr lang="zh-CN" altLang="zh-CN" sz="1200" i="1">
                                  <a:effectLst/>
                                  <a:latin typeface="Cambria Math" panose="02040503050406030204" pitchFamily="18" charset="0"/>
                                  <a:ea typeface="Cambria Math" panose="02040503050406030204" pitchFamily="18" charset="0"/>
                                </a:rPr>
                              </m:ctrlPr>
                            </m:d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d>
                        </m:e>
                      </m:d>
                    </m:oMath>
                  </m:oMathPara>
                </a14:m>
                <a:endParaRPr kumimoji="1" lang="en-US" altLang="zh-CN" sz="2000" dirty="0"/>
              </a:p>
              <a:p>
                <a:r>
                  <a:rPr kumimoji="1" lang="zh-CN" altLang="en-US" sz="2000" dirty="0"/>
                  <a:t>以此类推，接收方互换期权价值为：</a:t>
                </a:r>
                <a:endParaRPr kumimoji="1" lang="en-US" altLang="zh-CN" sz="2000" dirty="0"/>
              </a:p>
              <a:p>
                <a:pPr marL="0" indent="0">
                  <a:lnSpc>
                    <a:spcPct val="150000"/>
                  </a:lnSpc>
                  <a:spcBef>
                    <a:spcPts val="0"/>
                  </a:spcBef>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𝐴</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200" i="1">
                              <a:effectLst/>
                              <a:latin typeface="Cambria Math" panose="02040503050406030204" pitchFamily="18" charset="0"/>
                              <a:ea typeface="Cambria Math" panose="02040503050406030204" pitchFamily="18" charset="0"/>
                            </a:rPr>
                          </m:ctrlPr>
                        </m:dPr>
                        <m:e>
                          <m:d>
                            <m:dPr>
                              <m:ctrlPr>
                                <a:rPr lang="zh-CN" altLang="zh-CN" sz="1200" i="1">
                                  <a:effectLst/>
                                  <a:latin typeface="Cambria Math" panose="02040503050406030204" pitchFamily="18" charset="0"/>
                                  <a:ea typeface="Cambria Math" panose="02040503050406030204" pitchFamily="18" charset="0"/>
                                </a:rPr>
                              </m:ctrlPr>
                            </m:d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r>
                                <a:rPr lang="en-US" altLang="zh-CN" sz="18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d>
                            <m:dPr>
                              <m:ctrlPr>
                                <a:rPr lang="zh-CN" altLang="zh-CN" sz="1200" i="1">
                                  <a:effectLst/>
                                  <a:latin typeface="Cambria Math" panose="02040503050406030204" pitchFamily="18" charset="0"/>
                                  <a:ea typeface="Cambria Math" panose="02040503050406030204" pitchFamily="18" charset="0"/>
                                </a:rPr>
                              </m:ctrlPr>
                            </m:dPr>
                            <m:e>
                              <m:r>
                                <a:rPr lang="en-US" altLang="zh-CN" sz="18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ad>
                            <m:radPr>
                              <m:degHide m:val="on"/>
                              <m:ctrlPr>
                                <a:rPr lang="zh-CN" altLang="zh-CN" sz="12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e>
                          </m:ra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𝜑</m:t>
                          </m:r>
                          <m:d>
                            <m:dPr>
                              <m:ctrlPr>
                                <a:rPr lang="zh-CN" altLang="zh-CN" sz="1200" i="1">
                                  <a:effectLst/>
                                  <a:latin typeface="Cambria Math" panose="02040503050406030204" pitchFamily="18" charset="0"/>
                                  <a:ea typeface="Cambria Math" panose="02040503050406030204" pitchFamily="18" charset="0"/>
                                </a:rPr>
                              </m:ctrlPr>
                            </m:dPr>
                            <m:e>
                              <m:r>
                                <a:rPr lang="en-US" altLang="zh-CN" sz="18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e>
                          </m:d>
                        </m:e>
                      </m:d>
                    </m:oMath>
                  </m:oMathPara>
                </a14:m>
                <a:endParaRPr kumimoji="1" lang="en-US" altLang="zh-CN" sz="2000" dirty="0"/>
              </a:p>
              <a:p>
                <a:pPr marL="0" indent="0">
                  <a:buNone/>
                </a:pPr>
                <a:r>
                  <a:rPr kumimoji="1" lang="zh-CN" altLang="en-US" sz="2000" dirty="0"/>
                  <a:t>      其中：</a:t>
                </a:r>
                <a:endParaRPr kumimoji="1" lang="en-US" altLang="zh-CN" sz="2000" dirty="0"/>
              </a:p>
              <a:p>
                <a:pPr marL="0" indent="0">
                  <a:buNone/>
                </a:pPr>
                <a14:m>
                  <m:oMathPara xmlns:m="http://schemas.openxmlformats.org/officeDocument/2006/math">
                    <m:oMathParaPr>
                      <m:jc m:val="centerGroup"/>
                    </m:oMathParaPr>
                    <m:oMath xmlns:m="http://schemas.openxmlformats.org/officeDocument/2006/math">
                      <m:r>
                        <a:rPr lang="en-US" altLang="zh-CN" sz="180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r>
                        <a:rPr lang="en-US" altLang="zh-CN" sz="1800" i="1"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200" i="1">
                              <a:effectLst/>
                              <a:latin typeface="Cambria Math" panose="02040503050406030204" pitchFamily="18" charset="0"/>
                              <a:ea typeface="Cambria Math" panose="02040503050406030204" pitchFamily="18" charset="0"/>
                            </a:rPr>
                          </m:ctrlPr>
                        </m:fPr>
                        <m:num>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sub>
                          </m:sSub>
                        </m:num>
                        <m:den>
                          <m:rad>
                            <m:radPr>
                              <m:degHide m:val="on"/>
                              <m:ctrlPr>
                                <a:rPr lang="zh-CN" altLang="zh-CN" sz="1200" i="1">
                                  <a:effectLst/>
                                  <a:latin typeface="Cambria Math" panose="02040503050406030204" pitchFamily="18" charset="0"/>
                                  <a:ea typeface="Cambria Math" panose="02040503050406030204" pitchFamily="18" charset="0"/>
                                </a:rPr>
                              </m:ctrlPr>
                            </m:radPr>
                            <m:deg/>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𝕍𝕒𝕣</m:t>
                              </m:r>
                              <m:d>
                                <m:dPr>
                                  <m:ctrlPr>
                                    <a:rPr lang="zh-CN" altLang="zh-CN" sz="1200" i="1">
                                      <a:effectLst/>
                                      <a:latin typeface="Cambria Math" panose="02040503050406030204" pitchFamily="18" charset="0"/>
                                      <a:ea typeface="Cambria Math" panose="02040503050406030204" pitchFamily="18" charset="0"/>
                                    </a:rPr>
                                  </m:ctrlPr>
                                </m:dPr>
                                <m:e>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𝑆𝑅</m:t>
                                      </m:r>
                                    </m:e>
                                    <m:sub>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sub>
                                    <m:sup>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e>
                              </m:d>
                            </m:e>
                          </m:rad>
                        </m:den>
                      </m:f>
                    </m:oMath>
                  </m:oMathPara>
                </a14:m>
                <a:endParaRPr kumimoji="1" lang="en-US" altLang="zh-CN" sz="2000" dirty="0"/>
              </a:p>
              <a:p>
                <a:endParaRPr kumimoji="1" lang="en-US" altLang="zh-CN" sz="2000" dirty="0"/>
              </a:p>
              <a:p>
                <a:pPr marL="0" indent="0">
                  <a:buNone/>
                </a:pPr>
                <a:endParaRPr kumimoji="1" lang="en-US" altLang="zh-CN" sz="2000" dirty="0"/>
              </a:p>
              <a:p>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mc:Choice>
        <mc:Fallback xmlns="">
          <p:sp>
            <p:nvSpPr>
              <p:cNvPr id="5" name="内容占位符 1">
                <a:extLst>
                  <a:ext uri="{FF2B5EF4-FFF2-40B4-BE49-F238E27FC236}">
                    <a16:creationId xmlns:a16="http://schemas.microsoft.com/office/drawing/2014/main" id="{0891BE1A-7A29-42F4-A6BD-8539BD513DF1}"/>
                  </a:ext>
                </a:extLst>
              </p:cNvPr>
              <p:cNvSpPr>
                <a:spLocks noGrp="1" noRot="1" noChangeAspect="1" noMove="1" noResize="1" noEditPoints="1" noAdjustHandles="1" noChangeArrowheads="1" noChangeShapeType="1" noTextEdit="1"/>
              </p:cNvSpPr>
              <p:nvPr>
                <p:ph idx="1"/>
              </p:nvPr>
            </p:nvSpPr>
            <p:spPr>
              <a:xfrm>
                <a:off x="457200" y="1295400"/>
                <a:ext cx="8229600" cy="5184576"/>
              </a:xfrm>
              <a:blipFill>
                <a:blip r:embed="rId2"/>
                <a:stretch>
                  <a:fillRect t="-824"/>
                </a:stretch>
              </a:blipFill>
            </p:spPr>
            <p:txBody>
              <a:bodyPr/>
              <a:lstStyle/>
              <a:p>
                <a:r>
                  <a:rPr lang="zh-CN" altLang="en-US">
                    <a:noFill/>
                  </a:rPr>
                  <a:t> </a:t>
                </a:r>
              </a:p>
            </p:txBody>
          </p:sp>
        </mc:Fallback>
      </mc:AlternateContent>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3">
            <a:extLst>
              <a:ext uri="{FF2B5EF4-FFF2-40B4-BE49-F238E27FC236}">
                <a16:creationId xmlns:a16="http://schemas.microsoft.com/office/drawing/2014/main" id="{2F90944E-50E4-4710-B366-DF1B89808C5A}"/>
              </a:ext>
            </a:extLst>
          </p:cNvPr>
          <p:cNvSpPr>
            <a:spLocks noGrp="1" noChangeArrowheads="1"/>
          </p:cNvSpPr>
          <p:nvPr>
            <p:ph type="title"/>
          </p:nvPr>
        </p:nvSpPr>
        <p:spPr>
          <a:xfrm>
            <a:off x="684213" y="2492375"/>
            <a:ext cx="7772400" cy="1362075"/>
          </a:xfrm>
        </p:spPr>
        <p:txBody>
          <a:bodyPr/>
          <a:lstStyle/>
          <a:p>
            <a:r>
              <a:rPr lang="zh-CN" altLang="en-US" cap="none"/>
              <a:t>第五节</a:t>
            </a:r>
          </a:p>
        </p:txBody>
      </p:sp>
      <p:sp>
        <p:nvSpPr>
          <p:cNvPr id="39939" name="文本占位符 2">
            <a:extLst>
              <a:ext uri="{FF2B5EF4-FFF2-40B4-BE49-F238E27FC236}">
                <a16:creationId xmlns:a16="http://schemas.microsoft.com/office/drawing/2014/main" id="{2BC9ED46-6341-4056-91C7-A7A69FC3376A}"/>
              </a:ext>
            </a:extLst>
          </p:cNvPr>
          <p:cNvSpPr>
            <a:spLocks noGrp="1" noChangeArrowheads="1"/>
          </p:cNvSpPr>
          <p:nvPr>
            <p:ph type="body" idx="1"/>
          </p:nvPr>
        </p:nvSpPr>
        <p:spPr>
          <a:xfrm>
            <a:off x="684213" y="4076700"/>
            <a:ext cx="7772400" cy="1500188"/>
          </a:xfrm>
        </p:spPr>
        <p:txBody>
          <a:bodyPr/>
          <a:lstStyle/>
          <a:p>
            <a:r>
              <a:rPr lang="zh-CN" altLang="en-US"/>
              <a:t>可赎回债和可回售债</a:t>
            </a:r>
          </a:p>
        </p:txBody>
      </p:sp>
      <p:sp>
        <p:nvSpPr>
          <p:cNvPr id="39940" name="灯片编号占位符 1">
            <a:extLst>
              <a:ext uri="{FF2B5EF4-FFF2-40B4-BE49-F238E27FC236}">
                <a16:creationId xmlns:a16="http://schemas.microsoft.com/office/drawing/2014/main" id="{94E44731-BD90-4077-8C09-F392CE2AADD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95132E6-5EF6-4E6C-B4E2-ED6E05147AD6}" type="slidenum">
              <a:rPr lang="zh-CN" altLang="en-US" smtClean="0">
                <a:solidFill>
                  <a:srgbClr val="2A0015"/>
                </a:solidFill>
                <a:latin typeface="Adobe Jenson Pro Capt" pitchFamily="18" charset="0"/>
              </a:rPr>
              <a:pPr/>
              <a:t>25</a:t>
            </a:fld>
            <a:endParaRPr lang="zh-CN" altLang="en-US">
              <a:solidFill>
                <a:srgbClr val="2A0015"/>
              </a:solidFill>
              <a:latin typeface="Adobe Jenson Pro Capt" pitchFamily="18"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1">
            <a:extLst>
              <a:ext uri="{FF2B5EF4-FFF2-40B4-BE49-F238E27FC236}">
                <a16:creationId xmlns:a16="http://schemas.microsoft.com/office/drawing/2014/main" id="{E6EC5C4C-B163-41F2-AF3E-7AFE1F211AC4}"/>
              </a:ext>
            </a:extLst>
          </p:cNvPr>
          <p:cNvSpPr>
            <a:spLocks noGrp="1" noChangeArrowheads="1"/>
          </p:cNvSpPr>
          <p:nvPr>
            <p:ph type="title"/>
          </p:nvPr>
        </p:nvSpPr>
        <p:spPr>
          <a:xfrm>
            <a:off x="492125" y="76200"/>
            <a:ext cx="8229600" cy="846138"/>
          </a:xfrm>
        </p:spPr>
        <p:txBody>
          <a:bodyPr/>
          <a:lstStyle/>
          <a:p>
            <a:r>
              <a:rPr lang="zh-CN" altLang="en-US"/>
              <a:t>可赎回债和可回售债的基本特征</a:t>
            </a:r>
          </a:p>
        </p:txBody>
      </p:sp>
      <p:sp>
        <p:nvSpPr>
          <p:cNvPr id="40964" name="灯片编号占位符 1">
            <a:extLst>
              <a:ext uri="{FF2B5EF4-FFF2-40B4-BE49-F238E27FC236}">
                <a16:creationId xmlns:a16="http://schemas.microsoft.com/office/drawing/2014/main" id="{5B7BF167-2F3F-47D9-BF2B-5CB0A66D774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D21C087-3C14-43B0-A4A1-D26419C6D11D}" type="slidenum">
              <a:rPr lang="zh-CN" altLang="en-US" smtClean="0">
                <a:solidFill>
                  <a:srgbClr val="7F7F7F"/>
                </a:solidFill>
                <a:latin typeface="Adobe Jenson Pro Capt" pitchFamily="18" charset="0"/>
              </a:rPr>
              <a:pPr/>
              <a:t>26</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76B35FDA-A9EE-4D19-8E07-2D2CA9B28BF5}"/>
                  </a:ext>
                </a:extLst>
              </p:cNvPr>
              <p:cNvSpPr>
                <a:spLocks noGrp="1"/>
              </p:cNvSpPr>
              <p:nvPr>
                <p:ph idx="1"/>
              </p:nvPr>
            </p:nvSpPr>
            <p:spPr/>
            <p:txBody>
              <a:bodyPr/>
              <a:lstStyle/>
              <a:p>
                <a:r>
                  <a:rPr lang="zh-CN" altLang="en-US" sz="2000" dirty="0"/>
                  <a:t>可赎回债的基本特征</a:t>
                </a:r>
                <a:endParaRPr lang="en-US" altLang="zh-CN" sz="2000" dirty="0"/>
              </a:p>
              <a:p>
                <a:pPr lvl="1"/>
                <a:r>
                  <a:rPr lang="zh-CN" altLang="en-US" sz="2000" dirty="0">
                    <a:solidFill>
                      <a:srgbClr val="FF0000"/>
                    </a:solidFill>
                  </a:rPr>
                  <a:t>债券</a:t>
                </a:r>
                <a:r>
                  <a:rPr lang="zh-CN" altLang="zh-CN" sz="2000" dirty="0">
                    <a:solidFill>
                      <a:srgbClr val="FF0000"/>
                    </a:solidFill>
                    <a:cs typeface="+mn-cs"/>
                  </a:rPr>
                  <a:t>发行人</a:t>
                </a:r>
                <a:r>
                  <a:rPr lang="zh-CN" altLang="zh-CN" sz="2000" dirty="0">
                    <a:cs typeface="+mn-cs"/>
                  </a:rPr>
                  <a:t>在债券到期前有权以事先约定的价格将债券</a:t>
                </a:r>
                <a:r>
                  <a:rPr lang="zh-CN" altLang="zh-CN" sz="2000" dirty="0">
                    <a:solidFill>
                      <a:srgbClr val="FF0000"/>
                    </a:solidFill>
                    <a:cs typeface="+mn-cs"/>
                  </a:rPr>
                  <a:t>买回</a:t>
                </a:r>
                <a:endParaRPr lang="en-US" altLang="zh-CN" sz="2000" dirty="0">
                  <a:solidFill>
                    <a:srgbClr val="FF0000"/>
                  </a:solidFill>
                  <a:cs typeface="+mn-cs"/>
                </a:endParaRPr>
              </a:p>
              <a:p>
                <a:pPr lvl="1"/>
                <a:r>
                  <a:rPr lang="zh-CN" altLang="zh-CN" sz="2000" dirty="0">
                    <a:cs typeface="+mn-cs"/>
                  </a:rPr>
                  <a:t>债券发行</a:t>
                </a:r>
                <a:r>
                  <a:rPr lang="zh-CN" altLang="en-US" sz="2000" dirty="0">
                    <a:cs typeface="+mn-cs"/>
                  </a:rPr>
                  <a:t>人</a:t>
                </a:r>
                <a:r>
                  <a:rPr lang="zh-CN" altLang="zh-CN" sz="2000" dirty="0">
                    <a:cs typeface="+mn-cs"/>
                  </a:rPr>
                  <a:t>的回报</a:t>
                </a:r>
                <a:r>
                  <a:rPr lang="zh-CN" altLang="en-US" sz="2000" dirty="0">
                    <a:cs typeface="+mn-cs"/>
                  </a:rPr>
                  <a:t>：</a:t>
                </a:r>
                <a:r>
                  <a:rPr lang="en-US" altLang="zh-CN" sz="1800" dirty="0">
                    <a:solidFill>
                      <a:srgbClr val="262626"/>
                    </a:solidFill>
                    <a:effectLst/>
                    <a:ea typeface="宋体" panose="02010600030101010101" pitchFamily="2" charset="-122"/>
                    <a:cs typeface="Times New Roman" panose="02020603050405020304" pitchFamily="18" charset="0"/>
                  </a:rPr>
                  <a:t> </a:t>
                </a:r>
                <a14:m>
                  <m:oMath xmlns:m="http://schemas.openxmlformats.org/officeDocument/2006/math">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d>
                      <m:dPr>
                        <m:begChr m:val="["/>
                        <m:endChr m:val="]"/>
                        <m:ctrlP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ctrlPr>
                      </m:d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e>
                    </m:d>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d>
                      <m:dPr>
                        <m:ctrlP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ctrlPr>
                      </m:dPr>
                      <m:e>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oMath>
                </a14:m>
                <a:endParaRPr lang="en-US" altLang="zh-CN" sz="1800" dirty="0">
                  <a:solidFill>
                    <a:srgbClr val="262626"/>
                  </a:solidFill>
                  <a:effectLst/>
                  <a:ea typeface="宋体" panose="02010600030101010101" pitchFamily="2" charset="-122"/>
                  <a:cs typeface="Times New Roman" panose="02020603050405020304" pitchFamily="18" charset="0"/>
                </a:endParaRPr>
              </a:p>
              <a:p>
                <a:r>
                  <a:rPr lang="zh-CN" altLang="en-US" sz="2000" dirty="0">
                    <a:cs typeface="+mn-cs"/>
                  </a:rPr>
                  <a:t>可回售债的基本特征</a:t>
                </a:r>
                <a:endParaRPr lang="en-US" altLang="zh-CN" sz="2000" dirty="0">
                  <a:cs typeface="+mn-cs"/>
                </a:endParaRPr>
              </a:p>
              <a:p>
                <a:pPr lvl="1"/>
                <a:r>
                  <a:rPr lang="zh-CN" altLang="zh-CN" sz="2000" dirty="0">
                    <a:solidFill>
                      <a:srgbClr val="FF0000"/>
                    </a:solidFill>
                    <a:cs typeface="+mn-cs"/>
                  </a:rPr>
                  <a:t>债券持有者</a:t>
                </a:r>
                <a:r>
                  <a:rPr lang="zh-CN" altLang="zh-CN" sz="2000" dirty="0">
                    <a:cs typeface="+mn-cs"/>
                  </a:rPr>
                  <a:t>在</a:t>
                </a:r>
                <a:r>
                  <a:rPr lang="zh-CN" altLang="en-US" sz="2000" dirty="0">
                    <a:cs typeface="+mn-cs"/>
                  </a:rPr>
                  <a:t>债券到期前有权</a:t>
                </a:r>
                <a:r>
                  <a:rPr lang="zh-CN" altLang="zh-CN" sz="2000" dirty="0">
                    <a:cs typeface="+mn-cs"/>
                  </a:rPr>
                  <a:t>按照约定的价格将债券</a:t>
                </a:r>
                <a:r>
                  <a:rPr lang="zh-CN" altLang="zh-CN" sz="2000" dirty="0">
                    <a:solidFill>
                      <a:srgbClr val="FF0000"/>
                    </a:solidFill>
                    <a:cs typeface="+mn-cs"/>
                  </a:rPr>
                  <a:t>卖还</a:t>
                </a:r>
                <a:endParaRPr lang="en-US" altLang="zh-CN" sz="2000" dirty="0">
                  <a:solidFill>
                    <a:srgbClr val="FF0000"/>
                  </a:solidFill>
                  <a:cs typeface="+mn-cs"/>
                </a:endParaRPr>
              </a:p>
              <a:p>
                <a:pPr lvl="1"/>
                <a:r>
                  <a:rPr lang="zh-CN" altLang="en-US" sz="2000" dirty="0"/>
                  <a:t>债券投资者的回报：</a:t>
                </a:r>
                <a:r>
                  <a:rPr lang="en-US" altLang="zh-CN" sz="1800" dirty="0">
                    <a:solidFill>
                      <a:srgbClr val="262626"/>
                    </a:solidFill>
                    <a:effectLst/>
                    <a:ea typeface="宋体" panose="02010600030101010101" pitchFamily="2" charset="-122"/>
                    <a:cs typeface="Times New Roman" panose="02020603050405020304" pitchFamily="18" charset="0"/>
                  </a:rPr>
                  <a:t> </a:t>
                </a:r>
                <a14:m>
                  <m:oMath xmlns:m="http://schemas.openxmlformats.org/officeDocument/2006/math">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i="1">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oMath>
                </a14:m>
                <a:endParaRPr lang="en-US" altLang="zh-CN" sz="2000" dirty="0"/>
              </a:p>
              <a:p>
                <a:r>
                  <a:rPr lang="zh-CN" altLang="zh-CN" sz="2000" dirty="0"/>
                  <a:t>若在约定的行权期间未行权，则这些债券都与普通不含权债券一样按合同约定还本付息</a:t>
                </a:r>
                <a:r>
                  <a:rPr lang="zh-CN" altLang="en-US" sz="2000" dirty="0"/>
                  <a:t>。</a:t>
                </a:r>
                <a:endParaRPr lang="en-US" altLang="zh-CN" sz="2000" dirty="0"/>
              </a:p>
              <a:p>
                <a:r>
                  <a:rPr lang="zh-CN" altLang="zh-CN" sz="2000" dirty="0"/>
                  <a:t>由于获得期权多头需要支付期权费，因此可赎回债的价格通常低于同等条件的不含权债券的价格，而可回售债的价格则通常高于同等条件的不含权债券的价格。</a:t>
                </a:r>
                <a:endParaRPr lang="en-US" altLang="zh-CN" sz="2000" dirty="0"/>
              </a:p>
            </p:txBody>
          </p:sp>
        </mc:Choice>
        <mc:Fallback xmlns="">
          <p:sp>
            <p:nvSpPr>
              <p:cNvPr id="2" name="内容占位符 1">
                <a:extLst>
                  <a:ext uri="{FF2B5EF4-FFF2-40B4-BE49-F238E27FC236}">
                    <a16:creationId xmlns:a16="http://schemas.microsoft.com/office/drawing/2014/main" id="{76B35FDA-A9EE-4D19-8E07-2D2CA9B28BF5}"/>
                  </a:ext>
                </a:extLst>
              </p:cNvPr>
              <p:cNvSpPr>
                <a:spLocks noGrp="1" noRot="1" noChangeAspect="1" noMove="1" noResize="1" noEditPoints="1" noAdjustHandles="1" noChangeArrowheads="1" noChangeShapeType="1" noTextEdit="1"/>
              </p:cNvSpPr>
              <p:nvPr>
                <p:ph idx="1"/>
              </p:nvPr>
            </p:nvSpPr>
            <p:spPr>
              <a:blipFill>
                <a:blip r:embed="rId2"/>
                <a:stretch>
                  <a:fillRect t="-824"/>
                </a:stretch>
              </a:blipFill>
            </p:spPr>
            <p:txBody>
              <a:bodyPr/>
              <a:lstStyle/>
              <a:p>
                <a:r>
                  <a:rPr lang="zh-CN" altLang="en-US">
                    <a:noFill/>
                  </a:rPr>
                  <a:t> </a:t>
                </a:r>
              </a:p>
            </p:txBody>
          </p:sp>
        </mc:Fallback>
      </mc:AlternateContent>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a:extLst>
              <a:ext uri="{FF2B5EF4-FFF2-40B4-BE49-F238E27FC236}">
                <a16:creationId xmlns:a16="http://schemas.microsoft.com/office/drawing/2014/main" id="{C2AD1629-D4FF-4387-A9D8-5D3B6A3B0C3A}"/>
              </a:ext>
            </a:extLst>
          </p:cNvPr>
          <p:cNvSpPr>
            <a:spLocks noGrp="1" noChangeArrowheads="1"/>
          </p:cNvSpPr>
          <p:nvPr>
            <p:ph type="title"/>
          </p:nvPr>
        </p:nvSpPr>
        <p:spPr>
          <a:xfrm>
            <a:off x="492125" y="76200"/>
            <a:ext cx="8229600" cy="846138"/>
          </a:xfrm>
        </p:spPr>
        <p:txBody>
          <a:bodyPr/>
          <a:lstStyle/>
          <a:p>
            <a:r>
              <a:rPr lang="en-US" altLang="zh-CN" sz="3600"/>
              <a:t>BDT</a:t>
            </a:r>
            <a:r>
              <a:rPr lang="zh-CN" altLang="en-US" sz="3600"/>
              <a:t>模型（</a:t>
            </a:r>
            <a:r>
              <a:rPr lang="en-US" altLang="zh-CN" sz="3600"/>
              <a:t>Black, Derman and Toy, 1990</a:t>
            </a:r>
            <a:r>
              <a:rPr lang="zh-CN" altLang="en-US" sz="3600"/>
              <a:t>）</a:t>
            </a:r>
          </a:p>
        </p:txBody>
      </p:sp>
      <p:sp>
        <p:nvSpPr>
          <p:cNvPr id="51203" name="文本占位符 2">
            <a:extLst>
              <a:ext uri="{FF2B5EF4-FFF2-40B4-BE49-F238E27FC236}">
                <a16:creationId xmlns:a16="http://schemas.microsoft.com/office/drawing/2014/main" id="{9F520E1C-7BF2-49B3-A9E9-FFCD22734DE7}"/>
              </a:ext>
            </a:extLst>
          </p:cNvPr>
          <p:cNvSpPr>
            <a:spLocks noGrp="1" noChangeArrowheads="1"/>
          </p:cNvSpPr>
          <p:nvPr>
            <p:ph idx="1"/>
          </p:nvPr>
        </p:nvSpPr>
        <p:spPr>
          <a:xfrm>
            <a:off x="457200" y="1341438"/>
            <a:ext cx="8229600" cy="5183187"/>
          </a:xfrm>
        </p:spPr>
        <p:txBody>
          <a:bodyPr/>
          <a:lstStyle/>
          <a:p>
            <a:pPr>
              <a:buClr>
                <a:srgbClr val="28571F"/>
              </a:buClr>
              <a:defRPr/>
            </a:pPr>
            <a:r>
              <a:rPr lang="en-US" altLang="zh-CN" sz="2400" dirty="0"/>
              <a:t>BDT</a:t>
            </a:r>
            <a:r>
              <a:rPr lang="zh-CN" altLang="en-US" sz="2400" dirty="0"/>
              <a:t>模型的基本思路是在风险中性测度下，假设利率服从对数正态分布。由于二项分布的极限是正态分布，因此用大量离散的小幅度二值运动来模拟连续的利率变化。</a:t>
            </a:r>
            <a:endParaRPr lang="en-US" altLang="zh-CN" sz="2400" dirty="0"/>
          </a:p>
          <a:p>
            <a:pPr marL="0" indent="0">
              <a:buClr>
                <a:srgbClr val="28571F"/>
              </a:buClr>
              <a:buFontTx/>
              <a:buNone/>
              <a:defRPr/>
            </a:pPr>
            <a:endParaRPr lang="en-US" altLang="zh-CN" sz="2400" dirty="0"/>
          </a:p>
          <a:p>
            <a:pPr>
              <a:buClr>
                <a:srgbClr val="28571F"/>
              </a:buClr>
              <a:defRPr/>
            </a:pPr>
            <a:r>
              <a:rPr lang="en-US" altLang="zh-CN" sz="2400" dirty="0"/>
              <a:t>BDT</a:t>
            </a:r>
            <a:r>
              <a:rPr lang="zh-CN" altLang="en-US" sz="2400" dirty="0"/>
              <a:t>模型运用市场已有信息来倒推得到未来的利率风险中性分布树图，从而为利率产品定价。</a:t>
            </a:r>
          </a:p>
        </p:txBody>
      </p:sp>
      <p:sp>
        <p:nvSpPr>
          <p:cNvPr id="41988" name="灯片编号占位符 1">
            <a:extLst>
              <a:ext uri="{FF2B5EF4-FFF2-40B4-BE49-F238E27FC236}">
                <a16:creationId xmlns:a16="http://schemas.microsoft.com/office/drawing/2014/main" id="{85BE4310-04A3-4CE0-958A-90CABE3DD35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EA1F384-7B40-4DE6-968E-1E1D96EABF06}" type="slidenum">
              <a:rPr lang="zh-CN" altLang="en-US" smtClean="0">
                <a:solidFill>
                  <a:srgbClr val="7F7F7F"/>
                </a:solidFill>
                <a:latin typeface="Adobe Jenson Pro Capt" pitchFamily="18" charset="0"/>
              </a:rPr>
              <a:pPr/>
              <a:t>27</a:t>
            </a:fld>
            <a:endParaRPr lang="zh-CN" altLang="en-US">
              <a:solidFill>
                <a:srgbClr val="7F7F7F"/>
              </a:solidFill>
              <a:latin typeface="Adobe Jenson Pro Capt"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1">
            <a:extLst>
              <a:ext uri="{FF2B5EF4-FFF2-40B4-BE49-F238E27FC236}">
                <a16:creationId xmlns:a16="http://schemas.microsoft.com/office/drawing/2014/main" id="{A73314C2-B72E-4B33-9CBC-9E7689E9BB0C}"/>
              </a:ext>
            </a:extLst>
          </p:cNvPr>
          <p:cNvSpPr>
            <a:spLocks noGrp="1" noChangeArrowheads="1"/>
          </p:cNvSpPr>
          <p:nvPr>
            <p:ph type="title"/>
          </p:nvPr>
        </p:nvSpPr>
        <p:spPr>
          <a:xfrm>
            <a:off x="492125" y="76200"/>
            <a:ext cx="8229600" cy="846138"/>
          </a:xfrm>
        </p:spPr>
        <p:txBody>
          <a:bodyPr/>
          <a:lstStyle/>
          <a:p>
            <a:r>
              <a:rPr lang="en-US" altLang="zh-CN"/>
              <a:t>BDT</a:t>
            </a:r>
            <a:r>
              <a:rPr lang="zh-CN" altLang="en-US"/>
              <a:t>模型单期树图</a:t>
            </a:r>
          </a:p>
        </p:txBody>
      </p:sp>
      <p:sp>
        <p:nvSpPr>
          <p:cNvPr id="43012" name="灯片编号占位符 1">
            <a:extLst>
              <a:ext uri="{FF2B5EF4-FFF2-40B4-BE49-F238E27FC236}">
                <a16:creationId xmlns:a16="http://schemas.microsoft.com/office/drawing/2014/main" id="{088AA2D9-467C-43D9-8272-513516502E9A}"/>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E9DCB97-5D83-4622-B14E-0817F143FB3F}" type="slidenum">
              <a:rPr lang="zh-CN" altLang="en-US" smtClean="0">
                <a:solidFill>
                  <a:srgbClr val="7F7F7F"/>
                </a:solidFill>
                <a:latin typeface="Adobe Jenson Pro Capt" pitchFamily="18" charset="0"/>
              </a:rPr>
              <a:pPr/>
              <a:t>28</a:t>
            </a:fld>
            <a:endParaRPr lang="zh-CN" altLang="en-US">
              <a:solidFill>
                <a:srgbClr val="7F7F7F"/>
              </a:solidFill>
              <a:latin typeface="Adobe Jenson Pro Capt" pitchFamily="18" charset="0"/>
            </a:endParaRPr>
          </a:p>
        </p:txBody>
      </p:sp>
      <p:pic>
        <p:nvPicPr>
          <p:cNvPr id="43014" name="图片 5">
            <a:extLst>
              <a:ext uri="{FF2B5EF4-FFF2-40B4-BE49-F238E27FC236}">
                <a16:creationId xmlns:a16="http://schemas.microsoft.com/office/drawing/2014/main" id="{A610D4B8-739D-4DB1-BF40-42BC8FB56A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5618" y="1730556"/>
            <a:ext cx="3281363"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5" name="图片 7">
            <a:extLst>
              <a:ext uri="{FF2B5EF4-FFF2-40B4-BE49-F238E27FC236}">
                <a16:creationId xmlns:a16="http://schemas.microsoft.com/office/drawing/2014/main" id="{992F671A-87D8-4128-A1FF-973CA09E19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437063"/>
            <a:ext cx="7086600"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a:extLst>
              <a:ext uri="{FF2B5EF4-FFF2-40B4-BE49-F238E27FC236}">
                <a16:creationId xmlns:a16="http://schemas.microsoft.com/office/drawing/2014/main" id="{8AA1B0FC-58FA-4EBB-B2D9-9AAFA1246DF0}"/>
              </a:ext>
            </a:extLst>
          </p:cNvPr>
          <p:cNvSpPr>
            <a:spLocks noGrp="1" noChangeArrowheads="1"/>
          </p:cNvSpPr>
          <p:nvPr>
            <p:ph type="title"/>
          </p:nvPr>
        </p:nvSpPr>
        <p:spPr>
          <a:xfrm>
            <a:off x="684213" y="2492375"/>
            <a:ext cx="7772400" cy="1362075"/>
          </a:xfrm>
        </p:spPr>
        <p:txBody>
          <a:bodyPr/>
          <a:lstStyle/>
          <a:p>
            <a:r>
              <a:rPr lang="zh-CN" altLang="en-US" cap="none"/>
              <a:t>第一节</a:t>
            </a:r>
          </a:p>
        </p:txBody>
      </p:sp>
      <p:sp>
        <p:nvSpPr>
          <p:cNvPr id="20483" name="文本占位符 4">
            <a:extLst>
              <a:ext uri="{FF2B5EF4-FFF2-40B4-BE49-F238E27FC236}">
                <a16:creationId xmlns:a16="http://schemas.microsoft.com/office/drawing/2014/main" id="{D67EC171-ECE0-40A3-8C4D-BE40792B048A}"/>
              </a:ext>
            </a:extLst>
          </p:cNvPr>
          <p:cNvSpPr>
            <a:spLocks noGrp="1" noChangeArrowheads="1"/>
          </p:cNvSpPr>
          <p:nvPr>
            <p:ph type="body" idx="1"/>
          </p:nvPr>
        </p:nvSpPr>
        <p:spPr>
          <a:xfrm>
            <a:off x="684213" y="4076700"/>
            <a:ext cx="7772400" cy="1500188"/>
          </a:xfrm>
        </p:spPr>
        <p:txBody>
          <a:bodyPr/>
          <a:lstStyle/>
          <a:p>
            <a:r>
              <a:rPr lang="zh-CN" altLang="en-US" dirty="0"/>
              <a:t>复杂衍生品定价的基本原理</a:t>
            </a:r>
          </a:p>
        </p:txBody>
      </p:sp>
      <p:sp>
        <p:nvSpPr>
          <p:cNvPr id="20484" name="灯片编号占位符 2">
            <a:extLst>
              <a:ext uri="{FF2B5EF4-FFF2-40B4-BE49-F238E27FC236}">
                <a16:creationId xmlns:a16="http://schemas.microsoft.com/office/drawing/2014/main" id="{1436A5E2-BA6D-4B8B-9BF2-090A2D8EE7B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4DACA05-15D5-4C48-B525-93FF89941840}" type="slidenum">
              <a:rPr lang="zh-CN" altLang="en-US" smtClean="0">
                <a:solidFill>
                  <a:srgbClr val="2A0015"/>
                </a:solidFill>
                <a:latin typeface="Adobe Jenson Pro Capt" pitchFamily="18" charset="0"/>
              </a:rPr>
              <a:pPr/>
              <a:t>2</a:t>
            </a:fld>
            <a:endParaRPr lang="zh-CN" altLang="en-US">
              <a:solidFill>
                <a:srgbClr val="2A0015"/>
              </a:solidFill>
              <a:latin typeface="Adobe Jenson Pro Capt"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占位符 2">
            <a:extLst>
              <a:ext uri="{FF2B5EF4-FFF2-40B4-BE49-F238E27FC236}">
                <a16:creationId xmlns:a16="http://schemas.microsoft.com/office/drawing/2014/main" id="{F9A1FB99-B4C1-4F2C-84C2-EA9EFF598163}"/>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拟合</a:t>
            </a:r>
            <a:r>
              <a:rPr lang="en-US" altLang="zh-CN" sz="2400" dirty="0"/>
              <a:t>2</a:t>
            </a:r>
            <a:r>
              <a:rPr lang="zh-CN" altLang="en-US" sz="2400" dirty="0"/>
              <a:t>年期零息债到期收益率</a:t>
            </a:r>
          </a:p>
        </p:txBody>
      </p:sp>
      <p:sp>
        <p:nvSpPr>
          <p:cNvPr id="44035" name="灯片编号占位符 1">
            <a:extLst>
              <a:ext uri="{FF2B5EF4-FFF2-40B4-BE49-F238E27FC236}">
                <a16:creationId xmlns:a16="http://schemas.microsoft.com/office/drawing/2014/main" id="{A300E08F-6A74-43F6-B282-8E1C2A6CAE55}"/>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E8ADDB3-BC94-43EF-9A3D-CE84A5F5CF6B}" type="slidenum">
              <a:rPr lang="zh-CN" altLang="en-US" smtClean="0">
                <a:solidFill>
                  <a:srgbClr val="7F7F7F"/>
                </a:solidFill>
                <a:latin typeface="Adobe Jenson Pro Capt" pitchFamily="18" charset="0"/>
              </a:rPr>
              <a:pPr/>
              <a:t>29</a:t>
            </a:fld>
            <a:endParaRPr lang="zh-CN" altLang="en-US">
              <a:solidFill>
                <a:srgbClr val="7F7F7F"/>
              </a:solidFill>
              <a:latin typeface="Adobe Jenson Pro Capt" pitchFamily="18" charset="0"/>
            </a:endParaRPr>
          </a:p>
        </p:txBody>
      </p:sp>
      <p:pic>
        <p:nvPicPr>
          <p:cNvPr id="44038" name="图片 6">
            <a:extLst>
              <a:ext uri="{FF2B5EF4-FFF2-40B4-BE49-F238E27FC236}">
                <a16:creationId xmlns:a16="http://schemas.microsoft.com/office/drawing/2014/main" id="{24A39B93-92FA-482C-9544-5850BB611E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981200"/>
            <a:ext cx="3962400" cy="278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1465F607-BB73-4496-B04C-49D31B081550}"/>
                  </a:ext>
                </a:extLst>
              </p:cNvPr>
              <p:cNvSpPr txBox="1"/>
              <p:nvPr/>
            </p:nvSpPr>
            <p:spPr>
              <a:xfrm>
                <a:off x="3572696" y="4800600"/>
                <a:ext cx="2895600" cy="413896"/>
              </a:xfrm>
              <a:prstGeom prst="rect">
                <a:avLst/>
              </a:prstGeom>
              <a:noFill/>
            </p:spPr>
            <p:txBody>
              <a:bodyPr wrap="square">
                <a:spAutoFit/>
              </a:bodyPr>
              <a:lstStyle/>
              <a:p>
                <a14:m>
                  <m:oMath xmlns:m="http://schemas.openxmlformats.org/officeDocument/2006/math">
                    <m:sSubSup>
                      <m:sSubSupPr>
                        <m:ctrlPr>
                          <a:rPr lang="zh-CN" altLang="zh-CN" i="1" smtClean="0">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m:t>
                            </m:r>
                          </m:sub>
                        </m:sSub>
                      </m:sup>
                    </m:sSup>
                  </m:oMath>
                </a14:m>
                <a:r>
                  <a:rPr lang="zh-CN" altLang="en-US" dirty="0">
                    <a:latin typeface="Cambria Math" panose="02040503050406030204" pitchFamily="18" charset="0"/>
                    <a:ea typeface="Cambria Math" panose="02040503050406030204" pitchFamily="18" charset="0"/>
                  </a:rPr>
                  <a:t>，</a:t>
                </a:r>
                <a:r>
                  <a:rPr lang="zh-CN" altLang="zh-CN" i="1" dirty="0">
                    <a:latin typeface="Cambria Math" panose="02040503050406030204" pitchFamily="18" charset="0"/>
                    <a:ea typeface="Cambria Math" panose="02040503050406030204" pitchFamily="18" charset="0"/>
                  </a:rPr>
                  <a:t> </a:t>
                </a:r>
                <a14:m>
                  <m:oMath xmlns:m="http://schemas.openxmlformats.org/officeDocument/2006/math">
                    <m:sSubSup>
                      <m:sSubSupPr>
                        <m:ctrlPr>
                          <a:rPr lang="zh-CN" altLang="zh-CN" i="1">
                            <a:latin typeface="Cambria Math" panose="02040503050406030204" pitchFamily="18" charset="0"/>
                            <a:ea typeface="Cambria Math" panose="02040503050406030204" pitchFamily="18" charset="0"/>
                          </a:rPr>
                        </m:ctrlPr>
                      </m:sSubSupPr>
                      <m:e>
                        <m:r>
                          <a:rPr lang="en-US" altLang="zh-CN" i="1">
                            <a:latin typeface="Cambria Math" panose="02040503050406030204" pitchFamily="18" charset="0"/>
                            <a:ea typeface="Cambria Math" panose="02040503050406030204" pitchFamily="18" charset="0"/>
                          </a:rPr>
                          <m:t>𝐵</m:t>
                        </m:r>
                      </m:e>
                      <m:sub>
                        <m:r>
                          <a:rPr lang="en-US" altLang="zh-CN" i="1">
                            <a:latin typeface="Cambria Math" panose="02040503050406030204" pitchFamily="18" charset="0"/>
                            <a:ea typeface="Cambria Math" panose="02040503050406030204" pitchFamily="18" charset="0"/>
                          </a:rPr>
                          <m:t>1,</m:t>
                        </m:r>
                        <m:r>
                          <a:rPr lang="en-US" altLang="zh-CN" i="1">
                            <a:latin typeface="Cambria Math" panose="02040503050406030204" pitchFamily="18" charset="0"/>
                            <a:ea typeface="Cambria Math" panose="02040503050406030204" pitchFamily="18" charset="0"/>
                          </a:rPr>
                          <m:t>𝑑</m:t>
                        </m:r>
                      </m:sub>
                      <m:sup>
                        <m:r>
                          <a:rPr lang="en-US" altLang="zh-CN" i="1">
                            <a:latin typeface="Cambria Math" panose="02040503050406030204" pitchFamily="18" charset="0"/>
                            <a:ea typeface="Cambria Math" panose="02040503050406030204" pitchFamily="18" charset="0"/>
                          </a:rPr>
                          <m:t>2</m:t>
                        </m:r>
                      </m:sup>
                    </m:sSubSup>
                    <m:r>
                      <a:rPr lang="en-US" altLang="zh-CN" i="1">
                        <a:latin typeface="Cambria Math" panose="02040503050406030204" pitchFamily="18" charset="0"/>
                        <a:ea typeface="Cambria Math" panose="02040503050406030204" pitchFamily="18" charset="0"/>
                      </a:rPr>
                      <m:t>=</m:t>
                    </m:r>
                    <m:sSup>
                      <m:sSupPr>
                        <m:ctrlPr>
                          <a:rPr lang="zh-CN" altLang="zh-CN" i="1">
                            <a:latin typeface="Cambria Math" panose="02040503050406030204" pitchFamily="18" charset="0"/>
                            <a:ea typeface="Cambria Math" panose="02040503050406030204" pitchFamily="18" charset="0"/>
                          </a:rPr>
                        </m:ctrlPr>
                      </m:sSupPr>
                      <m:e>
                        <m:r>
                          <a:rPr lang="en-US" altLang="zh-CN" i="1">
                            <a:latin typeface="Cambria Math" panose="02040503050406030204" pitchFamily="18" charset="0"/>
                            <a:ea typeface="Cambria Math" panose="02040503050406030204" pitchFamily="18" charset="0"/>
                          </a:rPr>
                          <m:t>𝑒</m:t>
                        </m:r>
                      </m:e>
                      <m:sup>
                        <m:r>
                          <a:rPr lang="en-US" altLang="zh-CN" i="1">
                            <a:latin typeface="Cambria Math" panose="02040503050406030204" pitchFamily="18" charset="0"/>
                            <a:ea typeface="Cambria Math" panose="02040503050406030204" pitchFamily="18" charset="0"/>
                          </a:rPr>
                          <m:t>−</m:t>
                        </m:r>
                        <m:sSub>
                          <m:sSubPr>
                            <m:ctrlPr>
                              <a:rPr lang="zh-CN" altLang="zh-CN" i="1">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ea typeface="Cambria Math" panose="02040503050406030204" pitchFamily="18" charset="0"/>
                              </a:rPr>
                              <m:t>𝑅</m:t>
                            </m:r>
                          </m:e>
                          <m:sub>
                            <m:r>
                              <a:rPr lang="en-US" altLang="zh-CN" i="1">
                                <a:latin typeface="Cambria Math" panose="02040503050406030204" pitchFamily="18" charset="0"/>
                                <a:ea typeface="Cambria Math" panose="02040503050406030204" pitchFamily="18" charset="0"/>
                              </a:rPr>
                              <m:t>𝑢</m:t>
                            </m:r>
                          </m:sub>
                        </m:sSub>
                      </m:sup>
                    </m:sSup>
                  </m:oMath>
                </a14:m>
                <a:r>
                  <a:rPr lang="en-US" altLang="zh-CN" sz="1800" dirty="0">
                    <a:solidFill>
                      <a:srgbClr val="262626"/>
                    </a:solidFill>
                    <a:effectLst/>
                    <a:latin typeface="Adobe Jenson Pro"/>
                    <a:ea typeface="宋体" panose="02010600030101010101" pitchFamily="2" charset="-122"/>
                    <a:cs typeface="Times New Roman" panose="02020603050405020304" pitchFamily="18" charset="0"/>
                  </a:rPr>
                  <a:t> </a:t>
                </a:r>
                <a:endParaRPr lang="zh-CN" altLang="en-US" dirty="0"/>
              </a:p>
            </p:txBody>
          </p:sp>
        </mc:Choice>
        <mc:Fallback xmlns="">
          <p:sp>
            <p:nvSpPr>
              <p:cNvPr id="15" name="文本框 14">
                <a:extLst>
                  <a:ext uri="{FF2B5EF4-FFF2-40B4-BE49-F238E27FC236}">
                    <a16:creationId xmlns:a16="http://schemas.microsoft.com/office/drawing/2014/main" id="{1465F607-BB73-4496-B04C-49D31B081550}"/>
                  </a:ext>
                </a:extLst>
              </p:cNvPr>
              <p:cNvSpPr txBox="1">
                <a:spLocks noRot="1" noChangeAspect="1" noMove="1" noResize="1" noEditPoints="1" noAdjustHandles="1" noChangeArrowheads="1" noChangeShapeType="1" noTextEdit="1"/>
              </p:cNvSpPr>
              <p:nvPr/>
            </p:nvSpPr>
            <p:spPr>
              <a:xfrm>
                <a:off x="3572696" y="4800600"/>
                <a:ext cx="2895600" cy="413896"/>
              </a:xfrm>
              <a:prstGeom prst="rect">
                <a:avLst/>
              </a:prstGeom>
              <a:blipFill>
                <a:blip r:embed="rId4"/>
                <a:stretch>
                  <a:fillRect t="-10448" b="-1044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EF580470-A98C-4A90-A60A-7CAA74511007}"/>
                  </a:ext>
                </a:extLst>
              </p:cNvPr>
              <p:cNvSpPr txBox="1"/>
              <p:nvPr/>
            </p:nvSpPr>
            <p:spPr>
              <a:xfrm flipH="1">
                <a:off x="3429000" y="5288564"/>
                <a:ext cx="4343400" cy="100354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i="1">
                              <a:latin typeface="Cambria Math" panose="02040503050406030204" pitchFamily="18" charset="0"/>
                            </a:rPr>
                            <m:t>0</m:t>
                          </m:r>
                        </m:sub>
                        <m:sup>
                          <m:r>
                            <a:rPr lang="en-US" altLang="zh-CN" i="1">
                              <a:latin typeface="Cambria Math" panose="02040503050406030204" pitchFamily="18" charset="0"/>
                            </a:rPr>
                            <m:t>2</m:t>
                          </m:r>
                        </m:sup>
                      </m:sSubSup>
                      <m:r>
                        <m:rPr>
                          <m:aln/>
                        </m:rPr>
                        <a:rPr lang="en-US" altLang="zh-CN" i="1">
                          <a:latin typeface="Cambria Math" panose="02040503050406030204" pitchFamily="18" charset="0"/>
                        </a:rPr>
                        <m:t>=</m:t>
                      </m:r>
                      <m:d>
                        <m:dPr>
                          <m:ctrlPr>
                            <a:rPr lang="zh-CN" altLang="zh-CN" i="1">
                              <a:latin typeface="Cambria Math" panose="02040503050406030204" pitchFamily="18" charset="0"/>
                            </a:rPr>
                          </m:ctrlPr>
                        </m:dPr>
                        <m:e>
                          <m:r>
                            <a:rPr lang="en-US" altLang="zh-CN" i="1">
                              <a:latin typeface="Cambria Math" panose="02040503050406030204" pitchFamily="18" charset="0"/>
                            </a:rPr>
                            <m:t>0.5</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i="1">
                                  <a:latin typeface="Cambria Math" panose="02040503050406030204" pitchFamily="18" charset="0"/>
                                </a:rPr>
                                <m:t>1,</m:t>
                              </m:r>
                              <m:r>
                                <a:rPr lang="en-US" altLang="zh-CN" i="1">
                                  <a:latin typeface="Cambria Math" panose="02040503050406030204" pitchFamily="18" charset="0"/>
                                </a:rPr>
                                <m:t>𝑢</m:t>
                              </m:r>
                            </m:sub>
                            <m:sup>
                              <m:r>
                                <a:rPr lang="en-US" altLang="zh-CN" i="1">
                                  <a:latin typeface="Cambria Math" panose="02040503050406030204" pitchFamily="18" charset="0"/>
                                </a:rPr>
                                <m:t>2</m:t>
                              </m:r>
                            </m:sup>
                          </m:sSubSup>
                          <m:r>
                            <a:rPr lang="en-US" altLang="zh-CN" i="1">
                              <a:latin typeface="Cambria Math" panose="02040503050406030204" pitchFamily="18" charset="0"/>
                            </a:rPr>
                            <m:t>+0.5</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𝐵</m:t>
                              </m:r>
                            </m:e>
                            <m:sub>
                              <m:r>
                                <a:rPr lang="en-US" altLang="zh-CN" i="1">
                                  <a:latin typeface="Cambria Math" panose="02040503050406030204" pitchFamily="18" charset="0"/>
                                </a:rPr>
                                <m:t>1,</m:t>
                              </m:r>
                              <m:r>
                                <a:rPr lang="en-US" altLang="zh-CN" i="1">
                                  <a:latin typeface="Cambria Math" panose="02040503050406030204" pitchFamily="18" charset="0"/>
                                </a:rPr>
                                <m:t>𝑑</m:t>
                              </m:r>
                            </m:sub>
                            <m:sup>
                              <m:r>
                                <a:rPr lang="en-US" altLang="zh-CN" i="1">
                                  <a:latin typeface="Cambria Math" panose="02040503050406030204" pitchFamily="18" charset="0"/>
                                </a:rPr>
                                <m:t>2</m:t>
                              </m:r>
                            </m:sup>
                          </m:sSubSup>
                        </m:e>
                      </m:d>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0</m:t>
                              </m:r>
                            </m:sub>
                          </m:sSub>
                        </m:sup>
                      </m:sSup>
                    </m:oMath>
                    <m:oMath xmlns:m="http://schemas.openxmlformats.org/officeDocument/2006/math">
                      <m:r>
                        <m:rPr>
                          <m:aln/>
                        </m:rPr>
                        <a:rPr lang="en-US" altLang="zh-CN" i="1">
                          <a:latin typeface="Cambria Math" panose="02040503050406030204" pitchFamily="18" charset="0"/>
                        </a:rPr>
                        <m:t>=</m:t>
                      </m:r>
                      <m:d>
                        <m:dPr>
                          <m:ctrlPr>
                            <a:rPr lang="zh-CN" altLang="zh-CN" i="1">
                              <a:latin typeface="Cambria Math" panose="02040503050406030204" pitchFamily="18" charset="0"/>
                            </a:rPr>
                          </m:ctrlPr>
                        </m:dPr>
                        <m:e>
                          <m:r>
                            <a:rPr lang="en-US" altLang="zh-CN" i="1">
                              <a:latin typeface="Cambria Math" panose="02040503050406030204" pitchFamily="18" charset="0"/>
                            </a:rPr>
                            <m:t>0.5×</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𝑑</m:t>
                                  </m:r>
                                </m:sub>
                              </m:sSub>
                            </m:sup>
                          </m:sSup>
                          <m:r>
                            <a:rPr lang="en-US" altLang="zh-CN" i="1">
                              <a:latin typeface="Cambria Math" panose="02040503050406030204" pitchFamily="18" charset="0"/>
                            </a:rPr>
                            <m:t>+0.5×</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m:t>
                              </m:r>
                              <m:sSub>
                                <m:sSubPr>
                                  <m:ctrlPr>
                                    <a:rPr lang="zh-CN"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𝑢</m:t>
                                  </m:r>
                                </m:sub>
                              </m:sSub>
                            </m:sup>
                          </m:sSup>
                        </m:e>
                      </m:d>
                      <m:r>
                        <a:rPr lang="en-US" altLang="zh-CN" i="1">
                          <a:latin typeface="Cambria Math" panose="02040503050406030204" pitchFamily="18" charset="0"/>
                        </a:rPr>
                        <m:t>×</m:t>
                      </m:r>
                      <m:sSup>
                        <m:sSupPr>
                          <m:ctrlPr>
                            <a:rPr lang="zh-CN" altLang="zh-CN" i="1">
                              <a:latin typeface="Cambria Math" panose="02040503050406030204" pitchFamily="18" charset="0"/>
                            </a:rPr>
                          </m:ctrlPr>
                        </m:sSupPr>
                        <m:e>
                          <m:r>
                            <a:rPr lang="en-US" altLang="zh-CN" i="1">
                              <a:latin typeface="Cambria Math" panose="02040503050406030204" pitchFamily="18" charset="0"/>
                            </a:rPr>
                            <m:t>𝑒</m:t>
                          </m:r>
                        </m:e>
                        <m:sup>
                          <m:r>
                            <a:rPr lang="en-US" altLang="zh-CN" i="1">
                              <a:latin typeface="Cambria Math" panose="02040503050406030204" pitchFamily="18" charset="0"/>
                            </a:rPr>
                            <m:t>−10%</m:t>
                          </m:r>
                        </m:sup>
                      </m:sSup>
                    </m:oMath>
                    <m:oMath xmlns:m="http://schemas.openxmlformats.org/officeDocument/2006/math">
                      <m:r>
                        <m:rPr>
                          <m:aln/>
                        </m:rPr>
                        <a:rPr lang="en-US" altLang="zh-CN" i="1">
                          <a:latin typeface="Cambria Math" panose="02040503050406030204" pitchFamily="18" charset="0"/>
                        </a:rPr>
                        <m:t>=</m:t>
                      </m:r>
                      <m:r>
                        <a:rPr lang="en-US" altLang="zh-CN" i="1">
                          <a:latin typeface="Cambria Math" panose="02040503050406030204" pitchFamily="18" charset="0"/>
                        </a:rPr>
                        <m:t>0.8025</m:t>
                      </m:r>
                    </m:oMath>
                  </m:oMathPara>
                </a14:m>
                <a:endParaRPr lang="zh-CN" altLang="zh-CN" dirty="0"/>
              </a:p>
            </p:txBody>
          </p:sp>
        </mc:Choice>
        <mc:Fallback xmlns="">
          <p:sp>
            <p:nvSpPr>
              <p:cNvPr id="11" name="文本框 10">
                <a:extLst>
                  <a:ext uri="{FF2B5EF4-FFF2-40B4-BE49-F238E27FC236}">
                    <a16:creationId xmlns:a16="http://schemas.microsoft.com/office/drawing/2014/main" id="{EF580470-A98C-4A90-A60A-7CAA74511007}"/>
                  </a:ext>
                </a:extLst>
              </p:cNvPr>
              <p:cNvSpPr txBox="1">
                <a:spLocks noRot="1" noChangeAspect="1" noMove="1" noResize="1" noEditPoints="1" noAdjustHandles="1" noChangeArrowheads="1" noChangeShapeType="1" noTextEdit="1"/>
              </p:cNvSpPr>
              <p:nvPr/>
            </p:nvSpPr>
            <p:spPr>
              <a:xfrm flipH="1">
                <a:off x="3429000" y="5288564"/>
                <a:ext cx="4343400" cy="1003544"/>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文本占位符 2">
            <a:extLst>
              <a:ext uri="{FF2B5EF4-FFF2-40B4-BE49-F238E27FC236}">
                <a16:creationId xmlns:a16="http://schemas.microsoft.com/office/drawing/2014/main" id="{1553FC6F-5DDE-464C-A138-8D602AC64EC2}"/>
              </a:ext>
            </a:extLst>
          </p:cNvPr>
          <p:cNvSpPr>
            <a:spLocks noGrp="1" noChangeArrowheads="1"/>
          </p:cNvSpPr>
          <p:nvPr>
            <p:ph idx="1"/>
          </p:nvPr>
        </p:nvSpPr>
        <p:spPr>
          <a:xfrm>
            <a:off x="457200" y="1143000"/>
            <a:ext cx="8229600" cy="5183187"/>
          </a:xfrm>
        </p:spPr>
        <p:txBody>
          <a:bodyPr/>
          <a:lstStyle/>
          <a:p>
            <a:pPr>
              <a:buClr>
                <a:srgbClr val="28571F"/>
              </a:buClr>
            </a:pPr>
            <a:r>
              <a:rPr lang="zh-CN" altLang="en-US" sz="2400" dirty="0"/>
              <a:t>拟合</a:t>
            </a:r>
            <a:r>
              <a:rPr lang="en-US" altLang="zh-CN" sz="2400" dirty="0"/>
              <a:t>2</a:t>
            </a:r>
            <a:r>
              <a:rPr lang="zh-CN" altLang="en-US" sz="2400" dirty="0"/>
              <a:t>年起零息债到期收益率波动率</a:t>
            </a:r>
          </a:p>
        </p:txBody>
      </p:sp>
      <p:sp>
        <p:nvSpPr>
          <p:cNvPr id="45060" name="灯片编号占位符 1">
            <a:extLst>
              <a:ext uri="{FF2B5EF4-FFF2-40B4-BE49-F238E27FC236}">
                <a16:creationId xmlns:a16="http://schemas.microsoft.com/office/drawing/2014/main" id="{0D938809-6CE4-40C8-B23E-D1E07E71274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7BFE00B-0006-435D-BDA2-8E0201AA1243}" type="slidenum">
              <a:rPr lang="zh-CN" altLang="en-US" smtClean="0">
                <a:solidFill>
                  <a:srgbClr val="7F7F7F"/>
                </a:solidFill>
                <a:latin typeface="Adobe Jenson Pro Capt" pitchFamily="18" charset="0"/>
              </a:rPr>
              <a:pPr/>
              <a:t>30</a:t>
            </a:fld>
            <a:endParaRPr lang="zh-CN" altLang="en-US">
              <a:solidFill>
                <a:srgbClr val="7F7F7F"/>
              </a:solidFill>
              <a:latin typeface="Adobe Jenson Pro Capt" pitchFamily="18" charset="0"/>
            </a:endParaRPr>
          </a:p>
        </p:txBody>
      </p:sp>
      <p:pic>
        <p:nvPicPr>
          <p:cNvPr id="45062" name="图片 5">
            <a:extLst>
              <a:ext uri="{FF2B5EF4-FFF2-40B4-BE49-F238E27FC236}">
                <a16:creationId xmlns:a16="http://schemas.microsoft.com/office/drawing/2014/main" id="{7EB78CD0-7E0B-4903-9D8F-AB40889287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747734"/>
            <a:ext cx="4724400" cy="313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6870E1C2-3B05-4EC7-946C-71BE86B789BB}"/>
                  </a:ext>
                </a:extLst>
              </p:cNvPr>
              <p:cNvSpPr txBox="1"/>
              <p:nvPr/>
            </p:nvSpPr>
            <p:spPr>
              <a:xfrm>
                <a:off x="1522368" y="4927502"/>
                <a:ext cx="4640580" cy="37343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1600" i="1" smtClean="0">
                              <a:solidFill>
                                <a:srgbClr val="836967"/>
                              </a:solidFill>
                              <a:latin typeface="Cambria Math" panose="02040503050406030204" pitchFamily="18" charset="0"/>
                            </a:rPr>
                          </m:ctrlPr>
                        </m:sSubPr>
                        <m:e>
                          <m:acc>
                            <m:accPr>
                              <m:chr m:val="̃"/>
                              <m:ctrlPr>
                                <a:rPr lang="zh-CN" altLang="en-US" sz="1600" i="1">
                                  <a:solidFill>
                                    <a:srgbClr val="836967"/>
                                  </a:solidFill>
                                  <a:latin typeface="Cambria Math" panose="02040503050406030204" pitchFamily="18" charset="0"/>
                                </a:rPr>
                              </m:ctrlPr>
                            </m:accPr>
                            <m:e>
                              <m:r>
                                <a:rPr lang="zh-CN" altLang="en-US" sz="1600">
                                  <a:latin typeface="Cambria Math" panose="02040503050406030204" pitchFamily="18" charset="0"/>
                                </a:rPr>
                                <m:t>𝔼</m:t>
                              </m:r>
                            </m:e>
                          </m:acc>
                        </m:e>
                        <m:sub>
                          <m:r>
                            <a:rPr lang="zh-CN" altLang="en-US" sz="1600" i="1">
                              <a:latin typeface="Cambria Math" panose="02040503050406030204" pitchFamily="18" charset="0"/>
                            </a:rPr>
                            <m:t>𝑡</m:t>
                          </m:r>
                        </m:sub>
                      </m:sSub>
                      <m:d>
                        <m:dPr>
                          <m:ctrlPr>
                            <a:rPr lang="zh-CN" altLang="en-US" sz="1600" i="1">
                              <a:solidFill>
                                <a:srgbClr val="836967"/>
                              </a:solidFill>
                              <a:latin typeface="Cambria Math" panose="02040503050406030204" pitchFamily="18" charset="0"/>
                            </a:rPr>
                          </m:ctrlPr>
                        </m:dPr>
                        <m:e>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sub>
                            <m:sup>
                              <m:r>
                                <a:rPr lang="zh-CN" altLang="en-US" sz="1600" i="0">
                                  <a:latin typeface="Cambria Math" panose="02040503050406030204" pitchFamily="18" charset="0"/>
                                </a:rPr>
                                <m:t>2</m:t>
                              </m:r>
                            </m:sup>
                          </m:sSubSup>
                        </m:e>
                      </m:d>
                      <m:r>
                        <a:rPr lang="zh-CN" altLang="en-US" sz="1600" i="0">
                          <a:latin typeface="Cambria Math" panose="02040503050406030204" pitchFamily="18" charset="0"/>
                        </a:rPr>
                        <m:t>=0.5</m:t>
                      </m:r>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r>
                            <a:rPr lang="zh-CN" altLang="en-US" sz="1600" i="1">
                              <a:latin typeface="Cambria Math" panose="02040503050406030204" pitchFamily="18" charset="0"/>
                            </a:rPr>
                            <m:t>𝑢</m:t>
                          </m:r>
                        </m:sub>
                        <m:sup>
                          <m:r>
                            <a:rPr lang="zh-CN" altLang="en-US" sz="1600" i="0">
                              <a:latin typeface="Cambria Math" panose="02040503050406030204" pitchFamily="18" charset="0"/>
                            </a:rPr>
                            <m:t>2</m:t>
                          </m:r>
                        </m:sup>
                      </m:sSubSup>
                      <m:r>
                        <a:rPr lang="zh-CN" altLang="en-US" sz="1600" i="0">
                          <a:latin typeface="Cambria Math" panose="02040503050406030204" pitchFamily="18" charset="0"/>
                        </a:rPr>
                        <m:t>+0.5</m:t>
                      </m:r>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r>
                            <a:rPr lang="zh-CN" altLang="en-US" sz="1600" i="1">
                              <a:latin typeface="Cambria Math" panose="02040503050406030204" pitchFamily="18" charset="0"/>
                            </a:rPr>
                            <m:t>𝑑</m:t>
                          </m:r>
                        </m:sub>
                        <m:sup>
                          <m:r>
                            <a:rPr lang="zh-CN" altLang="en-US" sz="1600" i="0">
                              <a:latin typeface="Cambria Math" panose="02040503050406030204" pitchFamily="18" charset="0"/>
                            </a:rPr>
                            <m:t>2</m:t>
                          </m:r>
                        </m:sup>
                      </m:sSubSup>
                    </m:oMath>
                  </m:oMathPara>
                </a14:m>
                <a:endParaRPr lang="zh-CN" altLang="en-US" sz="1600" dirty="0"/>
              </a:p>
            </p:txBody>
          </p:sp>
        </mc:Choice>
        <mc:Fallback xmlns="">
          <p:sp>
            <p:nvSpPr>
              <p:cNvPr id="8" name="文本框 7">
                <a:extLst>
                  <a:ext uri="{FF2B5EF4-FFF2-40B4-BE49-F238E27FC236}">
                    <a16:creationId xmlns:a16="http://schemas.microsoft.com/office/drawing/2014/main" id="{6870E1C2-3B05-4EC7-946C-71BE86B789BB}"/>
                  </a:ext>
                </a:extLst>
              </p:cNvPr>
              <p:cNvSpPr txBox="1">
                <a:spLocks noRot="1" noChangeAspect="1" noMove="1" noResize="1" noEditPoints="1" noAdjustHandles="1" noChangeArrowheads="1" noChangeShapeType="1" noTextEdit="1"/>
              </p:cNvSpPr>
              <p:nvPr/>
            </p:nvSpPr>
            <p:spPr>
              <a:xfrm>
                <a:off x="1522368" y="4927502"/>
                <a:ext cx="4640580" cy="373436"/>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EE6E1C15-6856-4136-A387-958122441310}"/>
                  </a:ext>
                </a:extLst>
              </p:cNvPr>
              <p:cNvSpPr txBox="1"/>
              <p:nvPr/>
            </p:nvSpPr>
            <p:spPr>
              <a:xfrm>
                <a:off x="1905000" y="5186704"/>
                <a:ext cx="6400800" cy="111126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sz="1600" i="1" smtClean="0">
                              <a:solidFill>
                                <a:srgbClr val="836967"/>
                              </a:solidFill>
                              <a:latin typeface="Cambria Math" panose="02040503050406030204" pitchFamily="18" charset="0"/>
                            </a:rPr>
                          </m:ctrlPr>
                        </m:sSubPr>
                        <m:e>
                          <m:r>
                            <a:rPr lang="zh-CN" altLang="en-US" sz="1600">
                              <a:latin typeface="Cambria Math" panose="02040503050406030204" pitchFamily="18" charset="0"/>
                            </a:rPr>
                            <m:t>𝕍</m:t>
                          </m:r>
                          <m:r>
                            <a:rPr lang="zh-CN" altLang="en-US" sz="1600" i="0">
                              <a:latin typeface="Cambria Math" panose="02040503050406030204" pitchFamily="18" charset="0"/>
                            </a:rPr>
                            <m:t>𝕒𝕣</m:t>
                          </m:r>
                        </m:e>
                        <m:sub>
                          <m:r>
                            <a:rPr lang="zh-CN" altLang="en-US" sz="1600" i="1">
                              <a:latin typeface="Cambria Math" panose="02040503050406030204" pitchFamily="18" charset="0"/>
                            </a:rPr>
                            <m:t>𝑡</m:t>
                          </m:r>
                        </m:sub>
                      </m:sSub>
                      <m:d>
                        <m:dPr>
                          <m:ctrlPr>
                            <a:rPr lang="zh-CN" altLang="en-US" sz="1600" i="1">
                              <a:solidFill>
                                <a:srgbClr val="836967"/>
                              </a:solidFill>
                              <a:latin typeface="Cambria Math" panose="02040503050406030204" pitchFamily="18" charset="0"/>
                            </a:rPr>
                          </m:ctrlPr>
                        </m:dPr>
                        <m:e>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sub>
                            <m:sup>
                              <m:r>
                                <a:rPr lang="zh-CN" altLang="en-US" sz="1600" i="0">
                                  <a:latin typeface="Cambria Math" panose="02040503050406030204" pitchFamily="18" charset="0"/>
                                </a:rPr>
                                <m:t>2</m:t>
                              </m:r>
                            </m:sup>
                          </m:sSubSup>
                        </m:e>
                      </m:d>
                      <m:r>
                        <a:rPr lang="zh-CN" altLang="en-US" sz="1600" i="0">
                          <a:latin typeface="Cambria Math" panose="02040503050406030204" pitchFamily="18" charset="0"/>
                        </a:rPr>
                        <m:t>=0.5</m:t>
                      </m:r>
                      <m:sSup>
                        <m:sSupPr>
                          <m:ctrlPr>
                            <a:rPr lang="zh-CN" altLang="en-US" sz="1600" i="1">
                              <a:solidFill>
                                <a:srgbClr val="836967"/>
                              </a:solidFill>
                              <a:latin typeface="Cambria Math" panose="02040503050406030204" pitchFamily="18" charset="0"/>
                            </a:rPr>
                          </m:ctrlPr>
                        </m:sSupPr>
                        <m:e>
                          <m:d>
                            <m:dPr>
                              <m:ctrlPr>
                                <a:rPr lang="zh-CN" altLang="en-US" sz="1600" i="1">
                                  <a:latin typeface="Cambria Math" panose="02040503050406030204" pitchFamily="18" charset="0"/>
                                </a:rPr>
                              </m:ctrlPr>
                            </m:dPr>
                            <m:e>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r>
                                    <a:rPr lang="zh-CN" altLang="en-US" sz="1600" i="1">
                                      <a:latin typeface="Cambria Math" panose="02040503050406030204" pitchFamily="18" charset="0"/>
                                    </a:rPr>
                                    <m:t>𝑢</m:t>
                                  </m:r>
                                </m:sub>
                                <m:sup>
                                  <m:r>
                                    <a:rPr lang="zh-CN" altLang="en-US" sz="1600" i="0">
                                      <a:latin typeface="Cambria Math" panose="02040503050406030204" pitchFamily="18" charset="0"/>
                                    </a:rPr>
                                    <m:t>2</m:t>
                                  </m:r>
                                </m:sup>
                              </m:sSubSup>
                              <m:r>
                                <a:rPr lang="zh-CN" altLang="en-US" sz="1600" i="0">
                                  <a:latin typeface="Cambria Math" panose="02040503050406030204" pitchFamily="18" charset="0"/>
                                </a:rPr>
                                <m:t>−</m:t>
                              </m:r>
                              <m:sSub>
                                <m:sSubPr>
                                  <m:ctrlPr>
                                    <a:rPr lang="zh-CN" altLang="en-US" sz="1600" i="1">
                                      <a:solidFill>
                                        <a:srgbClr val="836967"/>
                                      </a:solidFill>
                                      <a:latin typeface="Cambria Math" panose="02040503050406030204" pitchFamily="18" charset="0"/>
                                    </a:rPr>
                                  </m:ctrlPr>
                                </m:sSubPr>
                                <m:e>
                                  <m:acc>
                                    <m:accPr>
                                      <m:chr m:val="̃"/>
                                      <m:ctrlPr>
                                        <a:rPr lang="zh-CN" altLang="en-US" sz="1600" i="1">
                                          <a:solidFill>
                                            <a:srgbClr val="836967"/>
                                          </a:solidFill>
                                          <a:latin typeface="Cambria Math" panose="02040503050406030204" pitchFamily="18" charset="0"/>
                                        </a:rPr>
                                      </m:ctrlPr>
                                    </m:accPr>
                                    <m:e>
                                      <m:r>
                                        <a:rPr lang="zh-CN" altLang="en-US" sz="1600" i="0">
                                          <a:latin typeface="Cambria Math" panose="02040503050406030204" pitchFamily="18" charset="0"/>
                                        </a:rPr>
                                        <m:t>𝔼</m:t>
                                      </m:r>
                                    </m:e>
                                  </m:acc>
                                </m:e>
                                <m:sub>
                                  <m:r>
                                    <a:rPr lang="zh-CN" altLang="en-US" sz="1600" i="1">
                                      <a:latin typeface="Cambria Math" panose="02040503050406030204" pitchFamily="18" charset="0"/>
                                    </a:rPr>
                                    <m:t>𝑡</m:t>
                                  </m:r>
                                </m:sub>
                              </m:sSub>
                              <m:d>
                                <m:dPr>
                                  <m:ctrlPr>
                                    <a:rPr lang="zh-CN" altLang="en-US" sz="1600" i="1">
                                      <a:solidFill>
                                        <a:srgbClr val="836967"/>
                                      </a:solidFill>
                                      <a:latin typeface="Cambria Math" panose="02040503050406030204" pitchFamily="18" charset="0"/>
                                    </a:rPr>
                                  </m:ctrlPr>
                                </m:dPr>
                                <m:e>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sub>
                                    <m:sup>
                                      <m:r>
                                        <a:rPr lang="zh-CN" altLang="en-US" sz="1600" i="0">
                                          <a:latin typeface="Cambria Math" panose="02040503050406030204" pitchFamily="18" charset="0"/>
                                        </a:rPr>
                                        <m:t>2</m:t>
                                      </m:r>
                                    </m:sup>
                                  </m:sSubSup>
                                </m:e>
                              </m:d>
                            </m:e>
                          </m:d>
                        </m:e>
                        <m:sup>
                          <m:r>
                            <a:rPr lang="zh-CN" altLang="en-US" sz="1600" i="0">
                              <a:latin typeface="Cambria Math" panose="02040503050406030204" pitchFamily="18" charset="0"/>
                            </a:rPr>
                            <m:t>2</m:t>
                          </m:r>
                        </m:sup>
                      </m:sSup>
                      <m:r>
                        <a:rPr lang="zh-CN" altLang="en-US" sz="1600" i="0">
                          <a:latin typeface="Cambria Math" panose="02040503050406030204" pitchFamily="18" charset="0"/>
                        </a:rPr>
                        <m:t>+0.5</m:t>
                      </m:r>
                      <m:sSup>
                        <m:sSupPr>
                          <m:ctrlPr>
                            <a:rPr lang="zh-CN" altLang="en-US" sz="1600" i="1">
                              <a:solidFill>
                                <a:srgbClr val="836967"/>
                              </a:solidFill>
                              <a:latin typeface="Cambria Math" panose="02040503050406030204" pitchFamily="18" charset="0"/>
                            </a:rPr>
                          </m:ctrlPr>
                        </m:sSupPr>
                        <m:e>
                          <m:d>
                            <m:dPr>
                              <m:ctrlPr>
                                <a:rPr lang="zh-CN" altLang="en-US" sz="1600" i="1">
                                  <a:latin typeface="Cambria Math" panose="02040503050406030204" pitchFamily="18" charset="0"/>
                                </a:rPr>
                              </m:ctrlPr>
                            </m:dPr>
                            <m:e>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r>
                                    <a:rPr lang="zh-CN" altLang="en-US" sz="1600" i="1">
                                      <a:latin typeface="Cambria Math" panose="02040503050406030204" pitchFamily="18" charset="0"/>
                                    </a:rPr>
                                    <m:t>𝑑</m:t>
                                  </m:r>
                                </m:sub>
                                <m:sup>
                                  <m:r>
                                    <a:rPr lang="zh-CN" altLang="en-US" sz="1600" i="0">
                                      <a:latin typeface="Cambria Math" panose="02040503050406030204" pitchFamily="18" charset="0"/>
                                    </a:rPr>
                                    <m:t>2</m:t>
                                  </m:r>
                                </m:sup>
                              </m:sSubSup>
                              <m:r>
                                <a:rPr lang="zh-CN" altLang="en-US" sz="1600" i="0">
                                  <a:latin typeface="Cambria Math" panose="02040503050406030204" pitchFamily="18" charset="0"/>
                                </a:rPr>
                                <m:t>−</m:t>
                              </m:r>
                              <m:sSub>
                                <m:sSubPr>
                                  <m:ctrlPr>
                                    <a:rPr lang="zh-CN" altLang="en-US" sz="1600" i="1">
                                      <a:solidFill>
                                        <a:srgbClr val="836967"/>
                                      </a:solidFill>
                                      <a:latin typeface="Cambria Math" panose="02040503050406030204" pitchFamily="18" charset="0"/>
                                    </a:rPr>
                                  </m:ctrlPr>
                                </m:sSubPr>
                                <m:e>
                                  <m:acc>
                                    <m:accPr>
                                      <m:chr m:val="̃"/>
                                      <m:ctrlPr>
                                        <a:rPr lang="zh-CN" altLang="en-US" sz="1600" i="1">
                                          <a:solidFill>
                                            <a:srgbClr val="836967"/>
                                          </a:solidFill>
                                          <a:latin typeface="Cambria Math" panose="02040503050406030204" pitchFamily="18" charset="0"/>
                                        </a:rPr>
                                      </m:ctrlPr>
                                    </m:accPr>
                                    <m:e>
                                      <m:r>
                                        <a:rPr lang="zh-CN" altLang="en-US" sz="1600" i="0">
                                          <a:latin typeface="Cambria Math" panose="02040503050406030204" pitchFamily="18" charset="0"/>
                                        </a:rPr>
                                        <m:t>𝔼</m:t>
                                      </m:r>
                                    </m:e>
                                  </m:acc>
                                </m:e>
                                <m:sub>
                                  <m:r>
                                    <a:rPr lang="zh-CN" altLang="en-US" sz="1600" i="1">
                                      <a:latin typeface="Cambria Math" panose="02040503050406030204" pitchFamily="18" charset="0"/>
                                    </a:rPr>
                                    <m:t>𝑡</m:t>
                                  </m:r>
                                </m:sub>
                              </m:sSub>
                              <m:d>
                                <m:dPr>
                                  <m:ctrlPr>
                                    <a:rPr lang="zh-CN" altLang="en-US" sz="1600" i="1">
                                      <a:solidFill>
                                        <a:srgbClr val="836967"/>
                                      </a:solidFill>
                                      <a:latin typeface="Cambria Math" panose="02040503050406030204" pitchFamily="18" charset="0"/>
                                    </a:rPr>
                                  </m:ctrlPr>
                                </m:dPr>
                                <m:e>
                                  <m:r>
                                    <a:rPr lang="zh-CN" altLang="en-US" sz="1600" i="1">
                                      <a:latin typeface="Cambria Math" panose="02040503050406030204" pitchFamily="18" charset="0"/>
                                    </a:rPr>
                                    <m:t>𝑙𝑛</m:t>
                                  </m:r>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sub>
                                    <m:sup>
                                      <m:r>
                                        <a:rPr lang="zh-CN" altLang="en-US" sz="1600" i="0">
                                          <a:latin typeface="Cambria Math" panose="02040503050406030204" pitchFamily="18" charset="0"/>
                                        </a:rPr>
                                        <m:t>2</m:t>
                                      </m:r>
                                    </m:sup>
                                  </m:sSubSup>
                                </m:e>
                              </m:d>
                            </m:e>
                          </m:d>
                        </m:e>
                        <m:sup>
                          <m:r>
                            <a:rPr lang="zh-CN" altLang="en-US" sz="1600" i="0">
                              <a:latin typeface="Cambria Math" panose="02040503050406030204" pitchFamily="18" charset="0"/>
                            </a:rPr>
                            <m:t>2</m:t>
                          </m:r>
                        </m:sup>
                      </m:sSup>
                    </m:oMath>
                  </m:oMathPara>
                </a14:m>
                <a:br>
                  <a:rPr lang="en-US" altLang="zh-CN" sz="1600" i="1" dirty="0">
                    <a:latin typeface="Cambria Math" panose="02040503050406030204" pitchFamily="18" charset="0"/>
                  </a:rPr>
                </a:br>
                <a:r>
                  <a:rPr lang="en-US" altLang="zh-CN" sz="1600" i="1" dirty="0">
                    <a:latin typeface="Cambria Math" panose="02040503050406030204" pitchFamily="18" charset="0"/>
                  </a:rPr>
                  <a:t>                             </a:t>
                </a:r>
                <a14:m>
                  <m:oMath xmlns:m="http://schemas.openxmlformats.org/officeDocument/2006/math">
                    <m:r>
                      <a:rPr lang="zh-CN" altLang="en-US" sz="1600" i="0">
                        <a:latin typeface="Cambria Math" panose="02040503050406030204" pitchFamily="18" charset="0"/>
                      </a:rPr>
                      <m:t>=</m:t>
                    </m:r>
                    <m:f>
                      <m:fPr>
                        <m:ctrlPr>
                          <a:rPr lang="zh-CN" altLang="en-US" sz="1600" i="1">
                            <a:solidFill>
                              <a:srgbClr val="836967"/>
                            </a:solidFill>
                            <a:latin typeface="Cambria Math" panose="02040503050406030204" pitchFamily="18" charset="0"/>
                          </a:rPr>
                        </m:ctrlPr>
                      </m:fPr>
                      <m:num>
                        <m:r>
                          <a:rPr lang="zh-CN" altLang="en-US" sz="1600" i="0">
                            <a:latin typeface="Cambria Math" panose="02040503050406030204" pitchFamily="18" charset="0"/>
                          </a:rPr>
                          <m:t>1</m:t>
                        </m:r>
                      </m:num>
                      <m:den>
                        <m:r>
                          <a:rPr lang="zh-CN" altLang="en-US" sz="1600" i="0">
                            <a:latin typeface="Cambria Math" panose="02040503050406030204" pitchFamily="18" charset="0"/>
                          </a:rPr>
                          <m:t>4</m:t>
                        </m:r>
                      </m:den>
                    </m:f>
                    <m:sSup>
                      <m:sSupPr>
                        <m:ctrlPr>
                          <a:rPr lang="zh-CN" altLang="en-US" sz="1600" i="1">
                            <a:solidFill>
                              <a:srgbClr val="836967"/>
                            </a:solidFill>
                            <a:latin typeface="Cambria Math" panose="02040503050406030204" pitchFamily="18" charset="0"/>
                          </a:rPr>
                        </m:ctrlPr>
                      </m:sSupPr>
                      <m:e>
                        <m:d>
                          <m:dPr>
                            <m:ctrlPr>
                              <a:rPr lang="zh-CN" altLang="en-US" sz="1600" i="1">
                                <a:latin typeface="Cambria Math" panose="02040503050406030204" pitchFamily="18" charset="0"/>
                              </a:rPr>
                            </m:ctrlPr>
                          </m:dPr>
                          <m:e>
                            <m:r>
                              <m:rPr>
                                <m:sty m:val="p"/>
                              </m:rPr>
                              <a:rPr lang="zh-CN" altLang="en-US" sz="1600" i="0">
                                <a:latin typeface="Cambria Math" panose="02040503050406030204" pitchFamily="18" charset="0"/>
                              </a:rPr>
                              <m:t>ln</m:t>
                            </m:r>
                            <m:f>
                              <m:fPr>
                                <m:ctrlPr>
                                  <a:rPr lang="zh-CN" altLang="en-US" sz="1600" i="1">
                                    <a:solidFill>
                                      <a:srgbClr val="836967"/>
                                    </a:solidFill>
                                    <a:latin typeface="Cambria Math" panose="02040503050406030204" pitchFamily="18" charset="0"/>
                                  </a:rPr>
                                </m:ctrlPr>
                              </m:fPr>
                              <m:num>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r>
                                      <a:rPr lang="zh-CN" altLang="en-US" sz="1600" i="1">
                                        <a:latin typeface="Cambria Math" panose="02040503050406030204" pitchFamily="18" charset="0"/>
                                      </a:rPr>
                                      <m:t>𝑢</m:t>
                                    </m:r>
                                  </m:sub>
                                  <m:sup>
                                    <m:r>
                                      <a:rPr lang="zh-CN" altLang="en-US" sz="1600" i="0">
                                        <a:latin typeface="Cambria Math" panose="02040503050406030204" pitchFamily="18" charset="0"/>
                                      </a:rPr>
                                      <m:t>2</m:t>
                                    </m:r>
                                  </m:sup>
                                </m:sSubSup>
                              </m:num>
                              <m:den>
                                <m:sSubSup>
                                  <m:sSubSupPr>
                                    <m:ctrlPr>
                                      <a:rPr lang="zh-CN" altLang="en-US" sz="1600" i="1">
                                        <a:solidFill>
                                          <a:srgbClr val="836967"/>
                                        </a:solidFill>
                                        <a:latin typeface="Cambria Math" panose="02040503050406030204" pitchFamily="18" charset="0"/>
                                      </a:rPr>
                                    </m:ctrlPr>
                                  </m:sSubSupPr>
                                  <m:e>
                                    <m:r>
                                      <a:rPr lang="zh-CN" altLang="en-US" sz="1600" i="1">
                                        <a:latin typeface="Cambria Math" panose="02040503050406030204" pitchFamily="18" charset="0"/>
                                      </a:rPr>
                                      <m:t>𝑦</m:t>
                                    </m:r>
                                  </m:e>
                                  <m:sub>
                                    <m:r>
                                      <a:rPr lang="zh-CN" altLang="en-US" sz="1600" i="0">
                                        <a:latin typeface="Cambria Math" panose="02040503050406030204" pitchFamily="18" charset="0"/>
                                      </a:rPr>
                                      <m:t>1,</m:t>
                                    </m:r>
                                    <m:r>
                                      <a:rPr lang="zh-CN" altLang="en-US" sz="1600" i="1">
                                        <a:latin typeface="Cambria Math" panose="02040503050406030204" pitchFamily="18" charset="0"/>
                                      </a:rPr>
                                      <m:t>𝑑</m:t>
                                    </m:r>
                                  </m:sub>
                                  <m:sup>
                                    <m:r>
                                      <a:rPr lang="zh-CN" altLang="en-US" sz="1600" i="0">
                                        <a:latin typeface="Cambria Math" panose="02040503050406030204" pitchFamily="18" charset="0"/>
                                      </a:rPr>
                                      <m:t>2</m:t>
                                    </m:r>
                                  </m:sup>
                                </m:sSubSup>
                              </m:den>
                            </m:f>
                          </m:e>
                        </m:d>
                      </m:e>
                      <m:sup>
                        <m:r>
                          <a:rPr lang="zh-CN" altLang="en-US" sz="1600" i="0">
                            <a:latin typeface="Cambria Math" panose="02040503050406030204" pitchFamily="18" charset="0"/>
                          </a:rPr>
                          <m:t>2</m:t>
                        </m:r>
                      </m:sup>
                    </m:sSup>
                    <m:r>
                      <a:rPr lang="zh-CN" altLang="en-US" sz="1600" i="0">
                        <a:latin typeface="Cambria Math" panose="02040503050406030204" pitchFamily="18" charset="0"/>
                      </a:rPr>
                      <m:t>=19%</m:t>
                    </m:r>
                  </m:oMath>
                </a14:m>
                <a:endParaRPr lang="zh-CN" altLang="en-US" sz="1600" dirty="0"/>
              </a:p>
            </p:txBody>
          </p:sp>
        </mc:Choice>
        <mc:Fallback xmlns="">
          <p:sp>
            <p:nvSpPr>
              <p:cNvPr id="10" name="文本框 9">
                <a:extLst>
                  <a:ext uri="{FF2B5EF4-FFF2-40B4-BE49-F238E27FC236}">
                    <a16:creationId xmlns:a16="http://schemas.microsoft.com/office/drawing/2014/main" id="{EE6E1C15-6856-4136-A387-958122441310}"/>
                  </a:ext>
                </a:extLst>
              </p:cNvPr>
              <p:cNvSpPr txBox="1">
                <a:spLocks noRot="1" noChangeAspect="1" noMove="1" noResize="1" noEditPoints="1" noAdjustHandles="1" noChangeArrowheads="1" noChangeShapeType="1" noTextEdit="1"/>
              </p:cNvSpPr>
              <p:nvPr/>
            </p:nvSpPr>
            <p:spPr>
              <a:xfrm>
                <a:off x="1905000" y="5186704"/>
                <a:ext cx="6400800" cy="1111266"/>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a:extLst>
              <a:ext uri="{FF2B5EF4-FFF2-40B4-BE49-F238E27FC236}">
                <a16:creationId xmlns:a16="http://schemas.microsoft.com/office/drawing/2014/main" id="{277D41D2-0542-470B-A67D-A62EE56FB18E}"/>
              </a:ext>
            </a:extLst>
          </p:cNvPr>
          <p:cNvSpPr>
            <a:spLocks noGrp="1" noChangeArrowheads="1"/>
          </p:cNvSpPr>
          <p:nvPr>
            <p:ph type="title"/>
          </p:nvPr>
        </p:nvSpPr>
        <p:spPr>
          <a:xfrm>
            <a:off x="492125" y="76200"/>
            <a:ext cx="8229600" cy="846138"/>
          </a:xfrm>
        </p:spPr>
        <p:txBody>
          <a:bodyPr/>
          <a:lstStyle/>
          <a:p>
            <a:r>
              <a:rPr lang="en-US" altLang="zh-CN"/>
              <a:t>BDT</a:t>
            </a:r>
            <a:r>
              <a:rPr lang="zh-CN" altLang="en-US"/>
              <a:t>模型两期树图</a:t>
            </a:r>
          </a:p>
        </p:txBody>
      </p:sp>
      <p:sp>
        <p:nvSpPr>
          <p:cNvPr id="46083" name="文本占位符 2">
            <a:extLst>
              <a:ext uri="{FF2B5EF4-FFF2-40B4-BE49-F238E27FC236}">
                <a16:creationId xmlns:a16="http://schemas.microsoft.com/office/drawing/2014/main" id="{E1101854-88E3-442A-842B-FC7C7A5C51FB}"/>
              </a:ext>
            </a:extLst>
          </p:cNvPr>
          <p:cNvSpPr>
            <a:spLocks noGrp="1" noChangeArrowheads="1"/>
          </p:cNvSpPr>
          <p:nvPr>
            <p:ph idx="1"/>
          </p:nvPr>
        </p:nvSpPr>
        <p:spPr>
          <a:xfrm>
            <a:off x="457200" y="1341438"/>
            <a:ext cx="8229600" cy="5183187"/>
          </a:xfrm>
        </p:spPr>
        <p:txBody>
          <a:bodyPr/>
          <a:lstStyle/>
          <a:p>
            <a:pPr>
              <a:buClr>
                <a:srgbClr val="28571F"/>
              </a:buClr>
            </a:pPr>
            <a:endParaRPr lang="en-US" altLang="zh-CN" dirty="0"/>
          </a:p>
          <a:p>
            <a:pPr>
              <a:buClr>
                <a:srgbClr val="28571F"/>
              </a:buClr>
            </a:pPr>
            <a:endParaRPr lang="en-US" altLang="zh-CN" dirty="0"/>
          </a:p>
          <a:p>
            <a:pPr>
              <a:buClr>
                <a:srgbClr val="28571F"/>
              </a:buClr>
            </a:pPr>
            <a:endParaRPr lang="en-US" altLang="zh-CN" dirty="0"/>
          </a:p>
          <a:p>
            <a:pPr>
              <a:buClr>
                <a:srgbClr val="28571F"/>
              </a:buClr>
            </a:pPr>
            <a:endParaRPr lang="en-US" altLang="zh-CN" dirty="0"/>
          </a:p>
          <a:p>
            <a:pPr>
              <a:buClr>
                <a:srgbClr val="28571F"/>
              </a:buClr>
            </a:pPr>
            <a:endParaRPr lang="en-US" altLang="zh-CN" sz="2400" dirty="0"/>
          </a:p>
          <a:p>
            <a:pPr>
              <a:buClr>
                <a:srgbClr val="28571F"/>
              </a:buClr>
            </a:pPr>
            <a:r>
              <a:rPr lang="zh-CN" altLang="en-US" sz="2400" dirty="0"/>
              <a:t>保证节点重合：同一时刻的波动率应该相等</a:t>
            </a:r>
          </a:p>
        </p:txBody>
      </p:sp>
      <p:sp>
        <p:nvSpPr>
          <p:cNvPr id="46084" name="灯片编号占位符 1">
            <a:extLst>
              <a:ext uri="{FF2B5EF4-FFF2-40B4-BE49-F238E27FC236}">
                <a16:creationId xmlns:a16="http://schemas.microsoft.com/office/drawing/2014/main" id="{0631F4E4-CE20-470F-9BC0-652699FDE04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D546B3A-E3C2-4916-A7FE-7296DD61C2D3}" type="slidenum">
              <a:rPr lang="zh-CN" altLang="en-US" smtClean="0">
                <a:solidFill>
                  <a:srgbClr val="7F7F7F"/>
                </a:solidFill>
                <a:latin typeface="Adobe Jenson Pro Capt" pitchFamily="18" charset="0"/>
              </a:rPr>
              <a:pPr/>
              <a:t>31</a:t>
            </a:fld>
            <a:endParaRPr lang="zh-CN" altLang="en-US">
              <a:solidFill>
                <a:srgbClr val="7F7F7F"/>
              </a:solidFill>
              <a:latin typeface="Adobe Jenson Pro Capt" pitchFamily="18" charset="0"/>
            </a:endParaRPr>
          </a:p>
        </p:txBody>
      </p:sp>
      <p:pic>
        <p:nvPicPr>
          <p:cNvPr id="46086" name="图片 5">
            <a:extLst>
              <a:ext uri="{FF2B5EF4-FFF2-40B4-BE49-F238E27FC236}">
                <a16:creationId xmlns:a16="http://schemas.microsoft.com/office/drawing/2014/main" id="{FC79F1E0-4AC6-458B-822A-B22F63DDA3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454006"/>
            <a:ext cx="3810000" cy="2355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AF44B954-58DA-44AB-8C01-2E86619CD260}"/>
                  </a:ext>
                </a:extLst>
              </p:cNvPr>
              <p:cNvSpPr txBox="1"/>
              <p:nvPr/>
            </p:nvSpPr>
            <p:spPr>
              <a:xfrm>
                <a:off x="1524000" y="4848620"/>
                <a:ext cx="5786844" cy="7146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zh-CN" altLang="en-US" i="1" smtClean="0">
                              <a:solidFill>
                                <a:schemeClr val="tx1"/>
                              </a:solidFill>
                              <a:latin typeface="Cambria Math" panose="02040503050406030204" pitchFamily="18" charset="0"/>
                            </a:rPr>
                          </m:ctrlPr>
                        </m:fPr>
                        <m:num>
                          <m:r>
                            <a:rPr lang="zh-CN" altLang="en-US">
                              <a:solidFill>
                                <a:schemeClr val="tx1"/>
                              </a:solidFill>
                              <a:latin typeface="Cambria Math" panose="02040503050406030204" pitchFamily="18" charset="0"/>
                            </a:rPr>
                            <m:t>1</m:t>
                          </m:r>
                        </m:num>
                        <m:den>
                          <m:r>
                            <a:rPr lang="zh-CN" altLang="en-US" i="0">
                              <a:solidFill>
                                <a:schemeClr val="tx1"/>
                              </a:solidFill>
                              <a:latin typeface="Cambria Math" panose="02040503050406030204" pitchFamily="18" charset="0"/>
                            </a:rPr>
                            <m:t>2</m:t>
                          </m:r>
                        </m:den>
                      </m:f>
                      <m:r>
                        <m:rPr>
                          <m:sty m:val="p"/>
                        </m:rPr>
                        <a:rPr lang="zh-CN" altLang="en-US" i="0">
                          <a:solidFill>
                            <a:schemeClr val="tx1"/>
                          </a:solidFill>
                          <a:latin typeface="Cambria Math" panose="02040503050406030204" pitchFamily="18" charset="0"/>
                        </a:rPr>
                        <m:t>ln</m:t>
                      </m:r>
                      <m:d>
                        <m:dPr>
                          <m:ctrlPr>
                            <a:rPr lang="zh-CN" altLang="en-US" i="1">
                              <a:solidFill>
                                <a:schemeClr val="tx1"/>
                              </a:solidFill>
                              <a:latin typeface="Cambria Math" panose="02040503050406030204" pitchFamily="18" charset="0"/>
                            </a:rPr>
                          </m:ctrlPr>
                        </m:dPr>
                        <m:e>
                          <m:f>
                            <m:fPr>
                              <m:ctrlPr>
                                <a:rPr lang="zh-CN" altLang="en-US" i="1">
                                  <a:solidFill>
                                    <a:schemeClr val="tx1"/>
                                  </a:solidFill>
                                  <a:latin typeface="Cambria Math" panose="02040503050406030204" pitchFamily="18" charset="0"/>
                                </a:rPr>
                              </m:ctrlPr>
                            </m:fPr>
                            <m:num>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𝑅</m:t>
                                  </m:r>
                                </m:e>
                                <m:sub>
                                  <m:r>
                                    <a:rPr lang="zh-CN" altLang="en-US" i="1">
                                      <a:solidFill>
                                        <a:schemeClr val="tx1"/>
                                      </a:solidFill>
                                      <a:latin typeface="Cambria Math" panose="02040503050406030204" pitchFamily="18" charset="0"/>
                                    </a:rPr>
                                    <m:t>𝑢𝑢</m:t>
                                  </m:r>
                                </m:sub>
                              </m:sSub>
                            </m:num>
                            <m:den>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𝑅</m:t>
                                  </m:r>
                                </m:e>
                                <m:sub>
                                  <m:r>
                                    <a:rPr lang="zh-CN" altLang="en-US" i="1">
                                      <a:solidFill>
                                        <a:schemeClr val="tx1"/>
                                      </a:solidFill>
                                      <a:latin typeface="Cambria Math" panose="02040503050406030204" pitchFamily="18" charset="0"/>
                                    </a:rPr>
                                    <m:t>𝑢𝑑</m:t>
                                  </m:r>
                                </m:sub>
                              </m:sSub>
                            </m:den>
                          </m:f>
                        </m:e>
                      </m:d>
                      <m:r>
                        <a:rPr lang="zh-CN" altLang="en-US" i="0">
                          <a:solidFill>
                            <a:schemeClr val="tx1"/>
                          </a:solidFill>
                          <a:latin typeface="Cambria Math" panose="02040503050406030204" pitchFamily="18" charset="0"/>
                        </a:rPr>
                        <m:t>=</m:t>
                      </m:r>
                      <m:f>
                        <m:fPr>
                          <m:ctrlPr>
                            <a:rPr lang="zh-CN" altLang="en-US" i="1">
                              <a:solidFill>
                                <a:schemeClr val="tx1"/>
                              </a:solidFill>
                              <a:latin typeface="Cambria Math" panose="02040503050406030204" pitchFamily="18" charset="0"/>
                            </a:rPr>
                          </m:ctrlPr>
                        </m:fPr>
                        <m:num>
                          <m:r>
                            <a:rPr lang="zh-CN" altLang="en-US" i="0">
                              <a:solidFill>
                                <a:schemeClr val="tx1"/>
                              </a:solidFill>
                              <a:latin typeface="Cambria Math" panose="02040503050406030204" pitchFamily="18" charset="0"/>
                            </a:rPr>
                            <m:t>1</m:t>
                          </m:r>
                        </m:num>
                        <m:den>
                          <m:r>
                            <a:rPr lang="zh-CN" altLang="en-US" i="0">
                              <a:solidFill>
                                <a:schemeClr val="tx1"/>
                              </a:solidFill>
                              <a:latin typeface="Cambria Math" panose="02040503050406030204" pitchFamily="18" charset="0"/>
                            </a:rPr>
                            <m:t>2</m:t>
                          </m:r>
                        </m:den>
                      </m:f>
                      <m:r>
                        <m:rPr>
                          <m:sty m:val="p"/>
                        </m:rPr>
                        <a:rPr lang="zh-CN" altLang="en-US" i="0">
                          <a:solidFill>
                            <a:schemeClr val="tx1"/>
                          </a:solidFill>
                          <a:latin typeface="Cambria Math" panose="02040503050406030204" pitchFamily="18" charset="0"/>
                        </a:rPr>
                        <m:t>ln</m:t>
                      </m:r>
                      <m:d>
                        <m:dPr>
                          <m:ctrlPr>
                            <a:rPr lang="zh-CN" altLang="en-US" i="1">
                              <a:solidFill>
                                <a:schemeClr val="tx1"/>
                              </a:solidFill>
                              <a:latin typeface="Cambria Math" panose="02040503050406030204" pitchFamily="18" charset="0"/>
                            </a:rPr>
                          </m:ctrlPr>
                        </m:dPr>
                        <m:e>
                          <m:f>
                            <m:fPr>
                              <m:ctrlPr>
                                <a:rPr lang="zh-CN" altLang="en-US" i="1">
                                  <a:solidFill>
                                    <a:schemeClr val="tx1"/>
                                  </a:solidFill>
                                  <a:latin typeface="Cambria Math" panose="02040503050406030204" pitchFamily="18" charset="0"/>
                                </a:rPr>
                              </m:ctrlPr>
                            </m:fPr>
                            <m:num>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𝑅</m:t>
                                  </m:r>
                                </m:e>
                                <m:sub>
                                  <m:r>
                                    <a:rPr lang="zh-CN" altLang="en-US" i="1">
                                      <a:solidFill>
                                        <a:schemeClr val="tx1"/>
                                      </a:solidFill>
                                      <a:latin typeface="Cambria Math" panose="02040503050406030204" pitchFamily="18" charset="0"/>
                                    </a:rPr>
                                    <m:t>𝑑𝑢</m:t>
                                  </m:r>
                                </m:sub>
                              </m:sSub>
                            </m:num>
                            <m:den>
                              <m:sSub>
                                <m:sSubPr>
                                  <m:ctrlPr>
                                    <a:rPr lang="zh-CN" altLang="en-US" i="1">
                                      <a:solidFill>
                                        <a:schemeClr val="tx1"/>
                                      </a:solidFill>
                                      <a:latin typeface="Cambria Math" panose="02040503050406030204" pitchFamily="18" charset="0"/>
                                    </a:rPr>
                                  </m:ctrlPr>
                                </m:sSubPr>
                                <m:e>
                                  <m:r>
                                    <a:rPr lang="zh-CN" altLang="en-US" i="1">
                                      <a:solidFill>
                                        <a:schemeClr val="tx1"/>
                                      </a:solidFill>
                                      <a:latin typeface="Cambria Math" panose="02040503050406030204" pitchFamily="18" charset="0"/>
                                    </a:rPr>
                                    <m:t>𝑅</m:t>
                                  </m:r>
                                </m:e>
                                <m:sub>
                                  <m:r>
                                    <a:rPr lang="zh-CN" altLang="en-US" i="1">
                                      <a:solidFill>
                                        <a:schemeClr val="tx1"/>
                                      </a:solidFill>
                                      <a:latin typeface="Cambria Math" panose="02040503050406030204" pitchFamily="18" charset="0"/>
                                    </a:rPr>
                                    <m:t>𝑑𝑑</m:t>
                                  </m:r>
                                </m:sub>
                              </m:sSub>
                            </m:den>
                          </m:f>
                        </m:e>
                      </m:d>
                    </m:oMath>
                  </m:oMathPara>
                </a14:m>
                <a:endParaRPr lang="en-US" altLang="zh-CN" i="1" dirty="0">
                  <a:solidFill>
                    <a:schemeClr val="tx1"/>
                  </a:solidFill>
                  <a:latin typeface="Cambria Math" panose="02040503050406030204" pitchFamily="18" charset="0"/>
                </a:endParaRPr>
              </a:p>
            </p:txBody>
          </p:sp>
        </mc:Choice>
        <mc:Fallback xmlns="">
          <p:sp>
            <p:nvSpPr>
              <p:cNvPr id="8" name="文本框 7">
                <a:extLst>
                  <a:ext uri="{FF2B5EF4-FFF2-40B4-BE49-F238E27FC236}">
                    <a16:creationId xmlns:a16="http://schemas.microsoft.com/office/drawing/2014/main" id="{AF44B954-58DA-44AB-8C01-2E86619CD260}"/>
                  </a:ext>
                </a:extLst>
              </p:cNvPr>
              <p:cNvSpPr txBox="1">
                <a:spLocks noRot="1" noChangeAspect="1" noMove="1" noResize="1" noEditPoints="1" noAdjustHandles="1" noChangeArrowheads="1" noChangeShapeType="1" noTextEdit="1"/>
              </p:cNvSpPr>
              <p:nvPr/>
            </p:nvSpPr>
            <p:spPr>
              <a:xfrm>
                <a:off x="1524000" y="4848620"/>
                <a:ext cx="5786844" cy="714683"/>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FFDD03D6-427F-418A-B8FC-51FE91CA9593}"/>
                  </a:ext>
                </a:extLst>
              </p:cNvPr>
              <p:cNvSpPr txBox="1"/>
              <p:nvPr/>
            </p:nvSpPr>
            <p:spPr>
              <a:xfrm>
                <a:off x="1143000" y="5563303"/>
                <a:ext cx="5786844" cy="38029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i="1" smtClean="0">
                          <a:effectLst/>
                          <a:latin typeface="Cambria Math" panose="02040503050406030204" pitchFamily="18" charset="0"/>
                          <a:ea typeface="Cambria Math" panose="02040503050406030204" pitchFamily="18" charset="0"/>
                        </a:rPr>
                        <m:t>→</m:t>
                      </m:r>
                      <m:sSub>
                        <m:sSubPr>
                          <m:ctrlPr>
                            <a:rPr lang="zh-CN" altLang="zh-CN"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𝑢𝑢</m:t>
                          </m:r>
                        </m:sub>
                      </m:sSub>
                      <m:sSub>
                        <m:sSubPr>
                          <m:ctrlPr>
                            <a:rPr lang="zh-CN" altLang="zh-CN"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𝑑𝑑</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𝑢𝑑</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sup>
                      </m:sSubSup>
                    </m:oMath>
                  </m:oMathPara>
                </a14:m>
                <a:endParaRPr lang="zh-CN" altLang="en-US" dirty="0"/>
              </a:p>
            </p:txBody>
          </p:sp>
        </mc:Choice>
        <mc:Fallback xmlns="">
          <p:sp>
            <p:nvSpPr>
              <p:cNvPr id="10" name="文本框 9">
                <a:extLst>
                  <a:ext uri="{FF2B5EF4-FFF2-40B4-BE49-F238E27FC236}">
                    <a16:creationId xmlns:a16="http://schemas.microsoft.com/office/drawing/2014/main" id="{FFDD03D6-427F-418A-B8FC-51FE91CA9593}"/>
                  </a:ext>
                </a:extLst>
              </p:cNvPr>
              <p:cNvSpPr txBox="1">
                <a:spLocks noRot="1" noChangeAspect="1" noMove="1" noResize="1" noEditPoints="1" noAdjustHandles="1" noChangeArrowheads="1" noChangeShapeType="1" noTextEdit="1"/>
              </p:cNvSpPr>
              <p:nvPr/>
            </p:nvSpPr>
            <p:spPr>
              <a:xfrm>
                <a:off x="1143000" y="5563303"/>
                <a:ext cx="5786844" cy="380297"/>
              </a:xfrm>
              <a:prstGeom prst="rect">
                <a:avLst/>
              </a:prstGeom>
              <a:blipFill>
                <a:blip r:embed="rId4"/>
                <a:stretch>
                  <a:fillRect b="-3226"/>
                </a:stretch>
              </a:blipFill>
            </p:spPr>
            <p:txBody>
              <a:bodyPr/>
              <a:lstStyle/>
              <a:p>
                <a:r>
                  <a:rPr lang="zh-CN" altLang="en-US">
                    <a:noFill/>
                  </a:rPr>
                  <a:t> </a:t>
                </a:r>
              </a:p>
            </p:txBody>
          </p:sp>
        </mc:Fallback>
      </mc:AlternateContent>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文本占位符 2">
            <a:extLst>
              <a:ext uri="{FF2B5EF4-FFF2-40B4-BE49-F238E27FC236}">
                <a16:creationId xmlns:a16="http://schemas.microsoft.com/office/drawing/2014/main" id="{A44CD2F8-CE20-4684-8AA9-347AFDBD75EC}"/>
              </a:ext>
            </a:extLst>
          </p:cNvPr>
          <p:cNvSpPr>
            <a:spLocks noGrp="1" noChangeArrowheads="1"/>
          </p:cNvSpPr>
          <p:nvPr>
            <p:ph idx="1"/>
          </p:nvPr>
        </p:nvSpPr>
        <p:spPr>
          <a:xfrm>
            <a:off x="457200" y="1065213"/>
            <a:ext cx="8229600" cy="5183187"/>
          </a:xfrm>
        </p:spPr>
        <p:txBody>
          <a:bodyPr/>
          <a:lstStyle/>
          <a:p>
            <a:pPr>
              <a:buClr>
                <a:srgbClr val="28571F"/>
              </a:buClr>
            </a:pPr>
            <a:r>
              <a:rPr lang="zh-CN" altLang="en-US" sz="2400" dirty="0"/>
              <a:t>拟合</a:t>
            </a:r>
            <a:r>
              <a:rPr lang="en-US" altLang="zh-CN" sz="2400" dirty="0"/>
              <a:t>3</a:t>
            </a:r>
            <a:r>
              <a:rPr lang="zh-CN" altLang="en-US" sz="2400" dirty="0"/>
              <a:t>年期零息债到期收益率</a:t>
            </a:r>
          </a:p>
        </p:txBody>
      </p:sp>
      <p:sp>
        <p:nvSpPr>
          <p:cNvPr id="47108" name="灯片编号占位符 1">
            <a:extLst>
              <a:ext uri="{FF2B5EF4-FFF2-40B4-BE49-F238E27FC236}">
                <a16:creationId xmlns:a16="http://schemas.microsoft.com/office/drawing/2014/main" id="{D5E80DD0-C7E3-45D2-8FB3-FD9BF9B5CBB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DF6897-E8CD-40AF-8435-1353D343697D}" type="slidenum">
              <a:rPr lang="zh-CN" altLang="en-US" smtClean="0">
                <a:solidFill>
                  <a:srgbClr val="7F7F7F"/>
                </a:solidFill>
                <a:latin typeface="Adobe Jenson Pro Capt" pitchFamily="18" charset="0"/>
              </a:rPr>
              <a:pPr/>
              <a:t>32</a:t>
            </a:fld>
            <a:endParaRPr lang="zh-CN" altLang="en-US">
              <a:solidFill>
                <a:srgbClr val="7F7F7F"/>
              </a:solidFill>
              <a:latin typeface="Adobe Jenson Pro Capt" pitchFamily="18" charset="0"/>
            </a:endParaRPr>
          </a:p>
        </p:txBody>
      </p:sp>
      <p:pic>
        <p:nvPicPr>
          <p:cNvPr id="47110" name="图片 5">
            <a:extLst>
              <a:ext uri="{FF2B5EF4-FFF2-40B4-BE49-F238E27FC236}">
                <a16:creationId xmlns:a16="http://schemas.microsoft.com/office/drawing/2014/main" id="{D64F23A0-937E-4470-8F66-3D316C1FD1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3853" y="1546347"/>
            <a:ext cx="3584669" cy="2933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D3CAC024-BD86-4CC4-8E4D-7D0A34D18E7D}"/>
                  </a:ext>
                </a:extLst>
              </p:cNvPr>
              <p:cNvSpPr txBox="1"/>
              <p:nvPr/>
            </p:nvSpPr>
            <p:spPr>
              <a:xfrm>
                <a:off x="2514600" y="4647995"/>
                <a:ext cx="5610496" cy="402931"/>
              </a:xfrm>
              <a:prstGeom prst="rect">
                <a:avLst/>
              </a:prstGeom>
              <a:noFill/>
            </p:spPr>
            <p:txBody>
              <a:bodyPr wrap="square">
                <a:spAutoFit/>
              </a:bodyPr>
              <a:lstStyle/>
              <a:p>
                <a14:m>
                  <m:oMath xmlns:m="http://schemas.openxmlformats.org/officeDocument/2006/math">
                    <m:sSubSup>
                      <m:sSubSupPr>
                        <m:ctrlPr>
                          <a:rPr lang="zh-CN" altLang="zh-CN" i="1" smtClean="0">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𝑢𝑢</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𝑑𝑑</m:t>
                            </m:r>
                          </m:sub>
                        </m:sSub>
                      </m:sup>
                    </m:sSup>
                  </m:oMath>
                </a14:m>
                <a:r>
                  <a:rPr lang="en-US" altLang="zh-CN" sz="1800" dirty="0">
                    <a:solidFill>
                      <a:srgbClr val="262626"/>
                    </a:solidFill>
                    <a:effectLst/>
                    <a:latin typeface="Adobe Jenson Pro"/>
                    <a:ea typeface="宋体" panose="02010600030101010101" pitchFamily="2" charset="-122"/>
                    <a:cs typeface="Times New Roman" panose="02020603050405020304" pitchFamily="18" charset="0"/>
                  </a:rPr>
                  <a:t>, </a:t>
                </a:r>
                <a14:m>
                  <m:oMath xmlns:m="http://schemas.openxmlformats.org/officeDocument/2006/math">
                    <m:sSubSup>
                      <m:sSubSupPr>
                        <m:ctrlPr>
                          <a:rPr lang="zh-CN" altLang="zh-CN"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𝑢𝑑</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𝑢𝑑</m:t>
                            </m:r>
                          </m:sub>
                        </m:sSub>
                      </m:sup>
                    </m:s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oMath>
                </a14:m>
                <a:r>
                  <a:rPr lang="en-US" altLang="zh-CN" sz="1800" dirty="0">
                    <a:solidFill>
                      <a:srgbClr val="262626"/>
                    </a:solidFill>
                    <a:effectLst/>
                    <a:latin typeface="Adobe Jenson Pro"/>
                    <a:ea typeface="宋体" panose="02010600030101010101" pitchFamily="2" charset="-122"/>
                    <a:cs typeface="Times New Roman" panose="02020603050405020304" pitchFamily="18" charset="0"/>
                  </a:rPr>
                  <a:t> </a:t>
                </a:r>
                <a14:m>
                  <m:oMath xmlns:m="http://schemas.openxmlformats.org/officeDocument/2006/math">
                    <m:sSubSup>
                      <m:sSubSupPr>
                        <m:ctrlPr>
                          <a:rPr lang="zh-CN" altLang="zh-CN"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𝑑𝑑</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i="1">
                            <a:effectLst/>
                            <a:latin typeface="Cambria Math" panose="02040503050406030204" pitchFamily="18" charset="0"/>
                            <a:ea typeface="Cambria Math" panose="02040503050406030204" pitchFamily="18" charset="0"/>
                          </a:rPr>
                        </m:ctrlPr>
                      </m:s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𝑢𝑢</m:t>
                            </m:r>
                          </m:sub>
                        </m:sSub>
                      </m:sup>
                    </m:sSup>
                  </m:oMath>
                </a14:m>
                <a:endParaRPr lang="zh-CN" altLang="en-US" dirty="0"/>
              </a:p>
            </p:txBody>
          </p:sp>
        </mc:Choice>
        <mc:Fallback xmlns="">
          <p:sp>
            <p:nvSpPr>
              <p:cNvPr id="8" name="文本框 7">
                <a:extLst>
                  <a:ext uri="{FF2B5EF4-FFF2-40B4-BE49-F238E27FC236}">
                    <a16:creationId xmlns:a16="http://schemas.microsoft.com/office/drawing/2014/main" id="{D3CAC024-BD86-4CC4-8E4D-7D0A34D18E7D}"/>
                  </a:ext>
                </a:extLst>
              </p:cNvPr>
              <p:cNvSpPr txBox="1">
                <a:spLocks noRot="1" noChangeAspect="1" noMove="1" noResize="1" noEditPoints="1" noAdjustHandles="1" noChangeArrowheads="1" noChangeShapeType="1" noTextEdit="1"/>
              </p:cNvSpPr>
              <p:nvPr/>
            </p:nvSpPr>
            <p:spPr>
              <a:xfrm>
                <a:off x="2514600" y="4647995"/>
                <a:ext cx="5610496" cy="402931"/>
              </a:xfrm>
              <a:prstGeom prst="rect">
                <a:avLst/>
              </a:prstGeom>
              <a:blipFill>
                <a:blip r:embed="rId4"/>
                <a:stretch>
                  <a:fillRect t="-2985" b="-1791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092824BD-58F3-4E2F-9D00-FF5D2D603B6A}"/>
                  </a:ext>
                </a:extLst>
              </p:cNvPr>
              <p:cNvSpPr txBox="1"/>
              <p:nvPr/>
            </p:nvSpPr>
            <p:spPr>
              <a:xfrm>
                <a:off x="2144489" y="5022669"/>
                <a:ext cx="4640580" cy="40921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zh-CN" altLang="en-US" i="1" smtClean="0">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1,</m:t>
                          </m:r>
                          <m:r>
                            <a:rPr lang="zh-CN" altLang="en-US" i="1">
                              <a:latin typeface="Cambria Math" panose="02040503050406030204" pitchFamily="18" charset="0"/>
                            </a:rPr>
                            <m:t>𝑢</m:t>
                          </m:r>
                        </m:sub>
                        <m:sup>
                          <m:r>
                            <a:rPr lang="zh-CN" altLang="en-US" i="0">
                              <a:latin typeface="Cambria Math" panose="02040503050406030204" pitchFamily="18" charset="0"/>
                            </a:rPr>
                            <m:t>3</m:t>
                          </m:r>
                        </m:sup>
                      </m:sSubSup>
                      <m:r>
                        <a:rPr lang="zh-CN" altLang="en-US" i="0">
                          <a:latin typeface="Cambria Math" panose="02040503050406030204" pitchFamily="18" charset="0"/>
                        </a:rPr>
                        <m:t>=</m:t>
                      </m:r>
                      <m:d>
                        <m:dPr>
                          <m:ctrlPr>
                            <a:rPr lang="zh-CN" altLang="en-US" i="1">
                              <a:latin typeface="Cambria Math" panose="02040503050406030204" pitchFamily="18" charset="0"/>
                            </a:rPr>
                          </m:ctrlPr>
                        </m:dPr>
                        <m:e>
                          <m:r>
                            <a:rPr lang="zh-CN" altLang="en-US" i="0">
                              <a:latin typeface="Cambria Math" panose="02040503050406030204" pitchFamily="18" charset="0"/>
                            </a:rPr>
                            <m:t>0.5</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2,</m:t>
                              </m:r>
                              <m:r>
                                <a:rPr lang="zh-CN" altLang="en-US" i="1">
                                  <a:latin typeface="Cambria Math" panose="02040503050406030204" pitchFamily="18" charset="0"/>
                                </a:rPr>
                                <m:t>𝑢𝑢</m:t>
                              </m:r>
                            </m:sub>
                            <m:sup>
                              <m:r>
                                <a:rPr lang="zh-CN" altLang="en-US" i="0">
                                  <a:latin typeface="Cambria Math" panose="02040503050406030204" pitchFamily="18" charset="0"/>
                                </a:rPr>
                                <m:t>3</m:t>
                              </m:r>
                            </m:sup>
                          </m:sSubSup>
                          <m:r>
                            <a:rPr lang="zh-CN" altLang="en-US" i="0">
                              <a:latin typeface="Cambria Math" panose="02040503050406030204" pitchFamily="18" charset="0"/>
                            </a:rPr>
                            <m:t>+0.5</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2,</m:t>
                              </m:r>
                              <m:r>
                                <a:rPr lang="zh-CN" altLang="en-US" i="1">
                                  <a:latin typeface="Cambria Math" panose="02040503050406030204" pitchFamily="18" charset="0"/>
                                </a:rPr>
                                <m:t>𝑢𝑑</m:t>
                              </m:r>
                            </m:sub>
                            <m:sup>
                              <m:r>
                                <a:rPr lang="zh-CN" altLang="en-US" i="0">
                                  <a:latin typeface="Cambria Math" panose="02040503050406030204" pitchFamily="18" charset="0"/>
                                </a:rPr>
                                <m:t>3</m:t>
                              </m:r>
                            </m:sup>
                          </m:sSubSup>
                        </m:e>
                      </m:d>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r>
                            <a:rPr lang="zh-CN" altLang="en-US" i="0">
                              <a:latin typeface="Cambria Math" panose="02040503050406030204" pitchFamily="18" charset="0"/>
                            </a:rPr>
                            <m:t>−9.79%</m:t>
                          </m:r>
                        </m:sup>
                      </m:sSup>
                    </m:oMath>
                  </m:oMathPara>
                </a14:m>
                <a:endParaRPr lang="zh-CN" altLang="en-US" dirty="0"/>
              </a:p>
            </p:txBody>
          </p:sp>
        </mc:Choice>
        <mc:Fallback xmlns="">
          <p:sp>
            <p:nvSpPr>
              <p:cNvPr id="10" name="文本框 9">
                <a:extLst>
                  <a:ext uri="{FF2B5EF4-FFF2-40B4-BE49-F238E27FC236}">
                    <a16:creationId xmlns:a16="http://schemas.microsoft.com/office/drawing/2014/main" id="{092824BD-58F3-4E2F-9D00-FF5D2D603B6A}"/>
                  </a:ext>
                </a:extLst>
              </p:cNvPr>
              <p:cNvSpPr txBox="1">
                <a:spLocks noRot="1" noChangeAspect="1" noMove="1" noResize="1" noEditPoints="1" noAdjustHandles="1" noChangeArrowheads="1" noChangeShapeType="1" noTextEdit="1"/>
              </p:cNvSpPr>
              <p:nvPr/>
            </p:nvSpPr>
            <p:spPr>
              <a:xfrm>
                <a:off x="2144489" y="5022669"/>
                <a:ext cx="4640580" cy="409215"/>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3CB1BD06-0D82-4DF8-9883-3A5A22C82FB3}"/>
                  </a:ext>
                </a:extLst>
              </p:cNvPr>
              <p:cNvSpPr txBox="1"/>
              <p:nvPr/>
            </p:nvSpPr>
            <p:spPr>
              <a:xfrm>
                <a:off x="2200000" y="5436419"/>
                <a:ext cx="4640580" cy="40921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zh-CN" altLang="en-US" i="1" smtClean="0">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1,</m:t>
                          </m:r>
                          <m:r>
                            <a:rPr lang="zh-CN" altLang="en-US" i="1">
                              <a:latin typeface="Cambria Math" panose="02040503050406030204" pitchFamily="18" charset="0"/>
                            </a:rPr>
                            <m:t>𝑑</m:t>
                          </m:r>
                        </m:sub>
                        <m:sup>
                          <m:r>
                            <a:rPr lang="zh-CN" altLang="en-US" i="0">
                              <a:latin typeface="Cambria Math" panose="02040503050406030204" pitchFamily="18" charset="0"/>
                            </a:rPr>
                            <m:t>3</m:t>
                          </m:r>
                        </m:sup>
                      </m:sSubSup>
                      <m:r>
                        <a:rPr lang="zh-CN" altLang="en-US" i="0">
                          <a:latin typeface="Cambria Math" panose="02040503050406030204" pitchFamily="18" charset="0"/>
                        </a:rPr>
                        <m:t>=</m:t>
                      </m:r>
                      <m:d>
                        <m:dPr>
                          <m:ctrlPr>
                            <a:rPr lang="zh-CN" altLang="en-US" i="1">
                              <a:latin typeface="Cambria Math" panose="02040503050406030204" pitchFamily="18" charset="0"/>
                            </a:rPr>
                          </m:ctrlPr>
                        </m:dPr>
                        <m:e>
                          <m:r>
                            <a:rPr lang="zh-CN" altLang="en-US" i="0">
                              <a:latin typeface="Cambria Math" panose="02040503050406030204" pitchFamily="18" charset="0"/>
                            </a:rPr>
                            <m:t>0.5</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2,</m:t>
                              </m:r>
                              <m:r>
                                <a:rPr lang="zh-CN" altLang="en-US" i="1">
                                  <a:latin typeface="Cambria Math" panose="02040503050406030204" pitchFamily="18" charset="0"/>
                                </a:rPr>
                                <m:t>𝑑𝑑</m:t>
                              </m:r>
                            </m:sub>
                            <m:sup>
                              <m:r>
                                <a:rPr lang="zh-CN" altLang="en-US" i="0">
                                  <a:latin typeface="Cambria Math" panose="02040503050406030204" pitchFamily="18" charset="0"/>
                                </a:rPr>
                                <m:t>3</m:t>
                              </m:r>
                            </m:sup>
                          </m:sSubSup>
                          <m:r>
                            <a:rPr lang="zh-CN" altLang="en-US" i="0">
                              <a:latin typeface="Cambria Math" panose="02040503050406030204" pitchFamily="18" charset="0"/>
                            </a:rPr>
                            <m:t>+0.5</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2,</m:t>
                              </m:r>
                              <m:r>
                                <a:rPr lang="zh-CN" altLang="en-US" i="1">
                                  <a:latin typeface="Cambria Math" panose="02040503050406030204" pitchFamily="18" charset="0"/>
                                </a:rPr>
                                <m:t>𝑢𝑑</m:t>
                              </m:r>
                            </m:sub>
                            <m:sup>
                              <m:r>
                                <a:rPr lang="zh-CN" altLang="en-US" i="0">
                                  <a:latin typeface="Cambria Math" panose="02040503050406030204" pitchFamily="18" charset="0"/>
                                </a:rPr>
                                <m:t>3</m:t>
                              </m:r>
                            </m:sup>
                          </m:sSubSup>
                        </m:e>
                      </m:d>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r>
                            <a:rPr lang="zh-CN" altLang="en-US" i="0">
                              <a:latin typeface="Cambria Math" panose="02040503050406030204" pitchFamily="18" charset="0"/>
                            </a:rPr>
                            <m:t>−14.32%</m:t>
                          </m:r>
                        </m:sup>
                      </m:sSup>
                    </m:oMath>
                  </m:oMathPara>
                </a14:m>
                <a:endParaRPr lang="zh-CN" altLang="en-US" dirty="0"/>
              </a:p>
            </p:txBody>
          </p:sp>
        </mc:Choice>
        <mc:Fallback xmlns="">
          <p:sp>
            <p:nvSpPr>
              <p:cNvPr id="12" name="文本框 11">
                <a:extLst>
                  <a:ext uri="{FF2B5EF4-FFF2-40B4-BE49-F238E27FC236}">
                    <a16:creationId xmlns:a16="http://schemas.microsoft.com/office/drawing/2014/main" id="{3CB1BD06-0D82-4DF8-9883-3A5A22C82FB3}"/>
                  </a:ext>
                </a:extLst>
              </p:cNvPr>
              <p:cNvSpPr txBox="1">
                <a:spLocks noRot="1" noChangeAspect="1" noMove="1" noResize="1" noEditPoints="1" noAdjustHandles="1" noChangeArrowheads="1" noChangeShapeType="1" noTextEdit="1"/>
              </p:cNvSpPr>
              <p:nvPr/>
            </p:nvSpPr>
            <p:spPr>
              <a:xfrm>
                <a:off x="2200000" y="5436419"/>
                <a:ext cx="4640580" cy="409215"/>
              </a:xfrm>
              <a:prstGeom prst="rect">
                <a:avLst/>
              </a:prstGeom>
              <a:blipFill>
                <a:blip r:embed="rId6"/>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EE8D3E52-71C3-4D4B-B3CC-647D4071E083}"/>
                  </a:ext>
                </a:extLst>
              </p:cNvPr>
              <p:cNvSpPr txBox="1"/>
              <p:nvPr/>
            </p:nvSpPr>
            <p:spPr>
              <a:xfrm>
                <a:off x="2353488" y="5876983"/>
                <a:ext cx="5105400" cy="40293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Sup>
                        <m:sSubSupPr>
                          <m:ctrlPr>
                            <a:rPr lang="en-US" altLang="zh-CN" sz="1800" b="0" i="1" kern="100" smtClea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b="0" i="1" kern="100" smtClean="0">
                              <a:effectLst/>
                              <a:latin typeface="Cambria Math" panose="02040503050406030204" pitchFamily="18" charset="0"/>
                              <a:ea typeface="Cambria Math" panose="02040503050406030204" pitchFamily="18" charset="0"/>
                              <a:cs typeface="Times New Roman" panose="02020603050405020304" pitchFamily="18" charset="0"/>
                            </a:rPr>
                            <m:t>𝐵</m:t>
                          </m:r>
                        </m:e>
                        <m:sub>
                          <m:r>
                            <a:rPr lang="en-US" altLang="zh-CN" sz="1800" b="0" i="1" kern="100" smtClean="0">
                              <a:effectLst/>
                              <a:latin typeface="Cambria Math" panose="02040503050406030204" pitchFamily="18" charset="0"/>
                              <a:ea typeface="Cambria Math" panose="02040503050406030204" pitchFamily="18" charset="0"/>
                              <a:cs typeface="Times New Roman" panose="02020603050405020304" pitchFamily="18" charset="0"/>
                            </a:rPr>
                            <m:t>0</m:t>
                          </m:r>
                        </m:sub>
                        <m:sup>
                          <m:r>
                            <a:rPr lang="en-US" altLang="zh-CN" sz="1800" b="0" i="1" kern="100" smtClean="0">
                              <a:effectLst/>
                              <a:latin typeface="Cambria Math" panose="02040503050406030204" pitchFamily="18" charset="0"/>
                              <a:ea typeface="Cambria Math" panose="02040503050406030204" pitchFamily="18" charset="0"/>
                              <a:cs typeface="Times New Roman" panose="02020603050405020304" pitchFamily="18" charset="0"/>
                            </a:rPr>
                            <m:t>3</m:t>
                          </m:r>
                        </m:sup>
                      </m:sSub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=(0.5</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𝐵</m:t>
                          </m:r>
                        </m:e>
                        <m:sub>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1,</m:t>
                          </m:r>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𝑢</m:t>
                          </m:r>
                        </m:sub>
                        <m: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3</m:t>
                          </m:r>
                        </m:sup>
                      </m:sSub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+0.5</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𝐵</m:t>
                          </m:r>
                        </m:e>
                        <m:sub>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1,</m:t>
                          </m:r>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𝑑</m:t>
                          </m:r>
                        </m:sub>
                        <m: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3</m:t>
                          </m:r>
                        </m:sup>
                      </m:sSub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𝑒</m:t>
                          </m:r>
                        </m:e>
                        <m: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−10%</m:t>
                          </m:r>
                        </m:sup>
                      </m:s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𝑒</m:t>
                          </m:r>
                        </m:e>
                        <m:sup>
                          <m:r>
                            <a:rPr lang="en-US" altLang="zh-CN" sz="1800" i="1" kern="100">
                              <a:effectLst/>
                              <a:latin typeface="Cambria Math" panose="02040503050406030204" pitchFamily="18" charset="0"/>
                              <a:ea typeface="Cambria Math" panose="02040503050406030204" pitchFamily="18" charset="0"/>
                              <a:cs typeface="Times New Roman" panose="02020603050405020304" pitchFamily="18" charset="0"/>
                            </a:rPr>
                            <m:t>−12%×3</m:t>
                          </m:r>
                        </m:sup>
                      </m:sSup>
                    </m:oMath>
                  </m:oMathPara>
                </a14:m>
                <a:endParaRPr lang="zh-CN" altLang="zh-CN" sz="1800" kern="100" dirty="0">
                  <a:effectLst/>
                  <a:latin typeface="Cambria Math" panose="02040503050406030204" pitchFamily="18" charset="0"/>
                  <a:ea typeface="等线" panose="02010600030101010101" pitchFamily="2" charset="-122"/>
                  <a:cs typeface="Times New Roman" panose="02020603050405020304" pitchFamily="18" charset="0"/>
                </a:endParaRPr>
              </a:p>
            </p:txBody>
          </p:sp>
        </mc:Choice>
        <mc:Fallback xmlns="">
          <p:sp>
            <p:nvSpPr>
              <p:cNvPr id="6" name="文本框 5">
                <a:extLst>
                  <a:ext uri="{FF2B5EF4-FFF2-40B4-BE49-F238E27FC236}">
                    <a16:creationId xmlns:a16="http://schemas.microsoft.com/office/drawing/2014/main" id="{EE8D3E52-71C3-4D4B-B3CC-647D4071E083}"/>
                  </a:ext>
                </a:extLst>
              </p:cNvPr>
              <p:cNvSpPr txBox="1">
                <a:spLocks noRot="1" noChangeAspect="1" noMove="1" noResize="1" noEditPoints="1" noAdjustHandles="1" noChangeArrowheads="1" noChangeShapeType="1" noTextEdit="1"/>
              </p:cNvSpPr>
              <p:nvPr/>
            </p:nvSpPr>
            <p:spPr>
              <a:xfrm>
                <a:off x="2353488" y="5876983"/>
                <a:ext cx="5105400" cy="402931"/>
              </a:xfrm>
              <a:prstGeom prst="rect">
                <a:avLst/>
              </a:prstGeom>
              <a:blipFill>
                <a:blip r:embed="rId7"/>
                <a:stretch>
                  <a:fillRect b="-9091"/>
                </a:stretch>
              </a:blipFill>
            </p:spPr>
            <p:txBody>
              <a:bodyPr/>
              <a:lstStyle/>
              <a:p>
                <a:r>
                  <a:rPr lang="zh-CN" altLang="en-US">
                    <a:noFill/>
                  </a:rPr>
                  <a:t> </a:t>
                </a:r>
              </a:p>
            </p:txBody>
          </p:sp>
        </mc:Fallback>
      </mc:AlternateContent>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文本占位符 2">
            <a:extLst>
              <a:ext uri="{FF2B5EF4-FFF2-40B4-BE49-F238E27FC236}">
                <a16:creationId xmlns:a16="http://schemas.microsoft.com/office/drawing/2014/main" id="{D1EC95F9-868F-4CFF-8149-57AE3D9A5121}"/>
              </a:ext>
            </a:extLst>
          </p:cNvPr>
          <p:cNvSpPr>
            <a:spLocks noGrp="1" noChangeArrowheads="1"/>
          </p:cNvSpPr>
          <p:nvPr>
            <p:ph idx="1"/>
          </p:nvPr>
        </p:nvSpPr>
        <p:spPr>
          <a:xfrm>
            <a:off x="457200" y="1065213"/>
            <a:ext cx="8229600" cy="5183187"/>
          </a:xfrm>
        </p:spPr>
        <p:txBody>
          <a:bodyPr/>
          <a:lstStyle/>
          <a:p>
            <a:pPr>
              <a:buClr>
                <a:srgbClr val="28571F"/>
              </a:buClr>
            </a:pPr>
            <a:r>
              <a:rPr lang="zh-CN" altLang="en-US" sz="2400" dirty="0"/>
              <a:t>拟合</a:t>
            </a:r>
            <a:r>
              <a:rPr lang="en-US" altLang="zh-CN" sz="2400" dirty="0"/>
              <a:t>3</a:t>
            </a:r>
            <a:r>
              <a:rPr lang="zh-CN" altLang="en-US" sz="2400" dirty="0"/>
              <a:t>年期零息债到期收益率波动率</a:t>
            </a:r>
          </a:p>
        </p:txBody>
      </p:sp>
      <p:sp>
        <p:nvSpPr>
          <p:cNvPr id="48132" name="灯片编号占位符 1">
            <a:extLst>
              <a:ext uri="{FF2B5EF4-FFF2-40B4-BE49-F238E27FC236}">
                <a16:creationId xmlns:a16="http://schemas.microsoft.com/office/drawing/2014/main" id="{77B1BF9F-A036-419D-8F3A-300C79D08AD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75CA744-0D0C-434F-8917-9A9353C56896}" type="slidenum">
              <a:rPr lang="zh-CN" altLang="en-US" smtClean="0">
                <a:solidFill>
                  <a:srgbClr val="7F7F7F"/>
                </a:solidFill>
                <a:latin typeface="Adobe Jenson Pro Capt" pitchFamily="18" charset="0"/>
              </a:rPr>
              <a:pPr/>
              <a:t>33</a:t>
            </a:fld>
            <a:endParaRPr lang="zh-CN" altLang="en-US">
              <a:solidFill>
                <a:srgbClr val="7F7F7F"/>
              </a:solidFill>
              <a:latin typeface="Adobe Jenson Pro Capt" pitchFamily="18" charset="0"/>
            </a:endParaRPr>
          </a:p>
        </p:txBody>
      </p:sp>
      <p:pic>
        <p:nvPicPr>
          <p:cNvPr id="48134" name="图片 7">
            <a:extLst>
              <a:ext uri="{FF2B5EF4-FFF2-40B4-BE49-F238E27FC236}">
                <a16:creationId xmlns:a16="http://schemas.microsoft.com/office/drawing/2014/main" id="{5C0FA1BE-C19E-43F1-9517-0383B6183F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577989"/>
            <a:ext cx="4230188" cy="346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4D38FAF6-0EC2-4DF0-AADF-02D2CD200F37}"/>
                  </a:ext>
                </a:extLst>
              </p:cNvPr>
              <p:cNvSpPr txBox="1"/>
              <p:nvPr/>
            </p:nvSpPr>
            <p:spPr>
              <a:xfrm>
                <a:off x="1905000" y="5137165"/>
                <a:ext cx="4839788" cy="74982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zh-CN" altLang="en-US" i="1" smtClean="0">
                              <a:solidFill>
                                <a:srgbClr val="836967"/>
                              </a:solidFill>
                              <a:latin typeface="Cambria Math" panose="02040503050406030204" pitchFamily="18" charset="0"/>
                            </a:rPr>
                          </m:ctrlPr>
                        </m:fPr>
                        <m:num>
                          <m:r>
                            <a:rPr lang="zh-CN" altLang="en-US">
                              <a:latin typeface="Cambria Math" panose="02040503050406030204" pitchFamily="18" charset="0"/>
                            </a:rPr>
                            <m:t>1</m:t>
                          </m:r>
                        </m:num>
                        <m:den>
                          <m:r>
                            <a:rPr lang="zh-CN" altLang="en-US" i="0">
                              <a:latin typeface="Cambria Math" panose="02040503050406030204" pitchFamily="18" charset="0"/>
                            </a:rPr>
                            <m:t>2</m:t>
                          </m:r>
                        </m:den>
                      </m:f>
                      <m:r>
                        <m:rPr>
                          <m:sty m:val="p"/>
                        </m:rPr>
                        <a:rPr lang="zh-CN" altLang="en-US" i="0">
                          <a:latin typeface="Cambria Math" panose="02040503050406030204" pitchFamily="18" charset="0"/>
                        </a:rPr>
                        <m:t>ln</m:t>
                      </m:r>
                      <m:f>
                        <m:fPr>
                          <m:ctrlPr>
                            <a:rPr lang="zh-CN" altLang="en-US" i="1">
                              <a:solidFill>
                                <a:srgbClr val="836967"/>
                              </a:solidFill>
                              <a:latin typeface="Cambria Math" panose="02040503050406030204" pitchFamily="18" charset="0"/>
                            </a:rPr>
                          </m:ctrlPr>
                        </m:fPr>
                        <m:num>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0">
                                  <a:latin typeface="Cambria Math" panose="02040503050406030204" pitchFamily="18" charset="0"/>
                                </a:rPr>
                                <m:t>1,</m:t>
                              </m:r>
                              <m:r>
                                <a:rPr lang="zh-CN" altLang="en-US" i="1">
                                  <a:latin typeface="Cambria Math" panose="02040503050406030204" pitchFamily="18" charset="0"/>
                                </a:rPr>
                                <m:t>𝑢</m:t>
                              </m:r>
                            </m:sub>
                            <m:sup>
                              <m:r>
                                <a:rPr lang="zh-CN" altLang="en-US" i="0">
                                  <a:latin typeface="Cambria Math" panose="02040503050406030204" pitchFamily="18" charset="0"/>
                                </a:rPr>
                                <m:t>3</m:t>
                              </m:r>
                            </m:sup>
                          </m:sSubSup>
                        </m:num>
                        <m:den>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0">
                                  <a:latin typeface="Cambria Math" panose="02040503050406030204" pitchFamily="18" charset="0"/>
                                </a:rPr>
                                <m:t>1,</m:t>
                              </m:r>
                              <m:r>
                                <a:rPr lang="zh-CN" altLang="en-US" i="1">
                                  <a:latin typeface="Cambria Math" panose="02040503050406030204" pitchFamily="18" charset="0"/>
                                </a:rPr>
                                <m:t>𝑑</m:t>
                              </m:r>
                            </m:sub>
                            <m:sup>
                              <m:r>
                                <a:rPr lang="zh-CN" altLang="en-US" i="0">
                                  <a:latin typeface="Cambria Math" panose="02040503050406030204" pitchFamily="18" charset="0"/>
                                </a:rPr>
                                <m:t>3</m:t>
                              </m:r>
                            </m:sup>
                          </m:sSubSup>
                        </m:den>
                      </m:f>
                      <m:r>
                        <a:rPr lang="zh-CN" altLang="en-US" i="0">
                          <a:latin typeface="Cambria Math" panose="02040503050406030204" pitchFamily="18" charset="0"/>
                        </a:rPr>
                        <m:t>=18%</m:t>
                      </m:r>
                    </m:oMath>
                  </m:oMathPara>
                </a14:m>
                <a:endParaRPr lang="zh-CN" altLang="en-US" dirty="0"/>
              </a:p>
            </p:txBody>
          </p:sp>
        </mc:Choice>
        <mc:Fallback xmlns="">
          <p:sp>
            <p:nvSpPr>
              <p:cNvPr id="8" name="文本框 7">
                <a:extLst>
                  <a:ext uri="{FF2B5EF4-FFF2-40B4-BE49-F238E27FC236}">
                    <a16:creationId xmlns:a16="http://schemas.microsoft.com/office/drawing/2014/main" id="{4D38FAF6-0EC2-4DF0-AADF-02D2CD200F37}"/>
                  </a:ext>
                </a:extLst>
              </p:cNvPr>
              <p:cNvSpPr txBox="1">
                <a:spLocks noRot="1" noChangeAspect="1" noMove="1" noResize="1" noEditPoints="1" noAdjustHandles="1" noChangeArrowheads="1" noChangeShapeType="1" noTextEdit="1"/>
              </p:cNvSpPr>
              <p:nvPr/>
            </p:nvSpPr>
            <p:spPr>
              <a:xfrm>
                <a:off x="1905000" y="5137165"/>
                <a:ext cx="4839788" cy="749821"/>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741E8DF1-3481-4746-A1CD-197761D7E13D}"/>
                  </a:ext>
                </a:extLst>
              </p:cNvPr>
              <p:cNvSpPr txBox="1"/>
              <p:nvPr/>
            </p:nvSpPr>
            <p:spPr>
              <a:xfrm>
                <a:off x="2615157" y="5867937"/>
                <a:ext cx="4839788" cy="45666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zh-CN" altLang="en-US" i="1" smtClean="0">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1,</m:t>
                          </m:r>
                          <m:r>
                            <a:rPr lang="zh-CN" altLang="en-US" i="1">
                              <a:latin typeface="Cambria Math" panose="02040503050406030204" pitchFamily="18" charset="0"/>
                            </a:rPr>
                            <m:t>𝑢</m:t>
                          </m:r>
                        </m:sub>
                        <m:sup>
                          <m:r>
                            <a:rPr lang="zh-CN" altLang="en-US" i="0">
                              <a:latin typeface="Cambria Math" panose="02040503050406030204" pitchFamily="18" charset="0"/>
                            </a:rPr>
                            <m:t>3</m:t>
                          </m:r>
                        </m:sup>
                      </m:sSubSup>
                      <m:r>
                        <a:rPr lang="zh-CN" altLang="en-US" i="0">
                          <a:latin typeface="Cambria Math" panose="02040503050406030204" pitchFamily="18" charset="0"/>
                        </a:rPr>
                        <m:t>=</m:t>
                      </m:r>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0">
                                  <a:latin typeface="Cambria Math" panose="02040503050406030204" pitchFamily="18" charset="0"/>
                                </a:rPr>
                                <m:t>1,</m:t>
                              </m:r>
                              <m:r>
                                <a:rPr lang="zh-CN" altLang="en-US" i="1">
                                  <a:latin typeface="Cambria Math" panose="02040503050406030204" pitchFamily="18" charset="0"/>
                                </a:rPr>
                                <m:t>𝑑</m:t>
                              </m:r>
                            </m:sub>
                            <m:sup>
                              <m:r>
                                <a:rPr lang="zh-CN" altLang="en-US" i="0">
                                  <a:latin typeface="Cambria Math" panose="02040503050406030204" pitchFamily="18" charset="0"/>
                                </a:rPr>
                                <m:t>3</m:t>
                              </m:r>
                            </m:sup>
                          </m:sSubSup>
                          <m:r>
                            <a:rPr lang="zh-CN" altLang="en-US" i="0">
                              <a:latin typeface="Cambria Math" panose="02040503050406030204" pitchFamily="18" charset="0"/>
                            </a:rPr>
                            <m:t>×2</m:t>
                          </m:r>
                        </m:sup>
                      </m:sSup>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𝐵</m:t>
                          </m:r>
                        </m:e>
                        <m:sub>
                          <m:r>
                            <a:rPr lang="zh-CN" altLang="en-US" i="0">
                              <a:latin typeface="Cambria Math" panose="02040503050406030204" pitchFamily="18" charset="0"/>
                            </a:rPr>
                            <m:t>1,</m:t>
                          </m:r>
                          <m:r>
                            <a:rPr lang="zh-CN" altLang="en-US" i="1">
                              <a:latin typeface="Cambria Math" panose="02040503050406030204" pitchFamily="18" charset="0"/>
                            </a:rPr>
                            <m:t>𝑑</m:t>
                          </m:r>
                        </m:sub>
                        <m:sup>
                          <m:r>
                            <a:rPr lang="zh-CN" altLang="en-US" i="0">
                              <a:latin typeface="Cambria Math" panose="02040503050406030204" pitchFamily="18" charset="0"/>
                            </a:rPr>
                            <m:t>3</m:t>
                          </m:r>
                        </m:sup>
                      </m:sSubSup>
                      <m:r>
                        <a:rPr lang="zh-CN" altLang="en-US" i="0">
                          <a:latin typeface="Cambria Math" panose="02040503050406030204" pitchFamily="18" charset="0"/>
                        </a:rPr>
                        <m:t>=</m:t>
                      </m:r>
                      <m:sSup>
                        <m:sSupPr>
                          <m:ctrlPr>
                            <a:rPr lang="zh-CN" altLang="en-US" i="1">
                              <a:solidFill>
                                <a:srgbClr val="836967"/>
                              </a:solidFill>
                              <a:latin typeface="Cambria Math" panose="02040503050406030204" pitchFamily="18" charset="0"/>
                            </a:rPr>
                          </m:ctrlPr>
                        </m:sSupPr>
                        <m:e>
                          <m:r>
                            <a:rPr lang="zh-CN" altLang="en-US" i="1">
                              <a:latin typeface="Cambria Math" panose="02040503050406030204" pitchFamily="18" charset="0"/>
                            </a:rPr>
                            <m:t>𝑒</m:t>
                          </m:r>
                        </m:e>
                        <m:sup>
                          <m:r>
                            <a:rPr lang="zh-CN" altLang="en-US" i="0">
                              <a:latin typeface="Cambria Math" panose="02040503050406030204" pitchFamily="18" charset="0"/>
                            </a:rPr>
                            <m:t>−</m:t>
                          </m:r>
                          <m:sSubSup>
                            <m:sSubSupPr>
                              <m:ctrlPr>
                                <a:rPr lang="zh-CN" altLang="en-US" i="1">
                                  <a:solidFill>
                                    <a:srgbClr val="836967"/>
                                  </a:solidFill>
                                  <a:latin typeface="Cambria Math" panose="02040503050406030204" pitchFamily="18" charset="0"/>
                                </a:rPr>
                              </m:ctrlPr>
                            </m:sSubSupPr>
                            <m:e>
                              <m:r>
                                <a:rPr lang="zh-CN" altLang="en-US" i="1">
                                  <a:latin typeface="Cambria Math" panose="02040503050406030204" pitchFamily="18" charset="0"/>
                                </a:rPr>
                                <m:t>𝑦</m:t>
                              </m:r>
                            </m:e>
                            <m:sub>
                              <m:r>
                                <a:rPr lang="zh-CN" altLang="en-US" i="0">
                                  <a:latin typeface="Cambria Math" panose="02040503050406030204" pitchFamily="18" charset="0"/>
                                </a:rPr>
                                <m:t>1,</m:t>
                              </m:r>
                              <m:r>
                                <a:rPr lang="zh-CN" altLang="en-US" i="1">
                                  <a:latin typeface="Cambria Math" panose="02040503050406030204" pitchFamily="18" charset="0"/>
                                </a:rPr>
                                <m:t>𝑢</m:t>
                              </m:r>
                            </m:sub>
                            <m:sup>
                              <m:r>
                                <a:rPr lang="zh-CN" altLang="en-US" i="0">
                                  <a:latin typeface="Cambria Math" panose="02040503050406030204" pitchFamily="18" charset="0"/>
                                </a:rPr>
                                <m:t>3</m:t>
                              </m:r>
                            </m:sup>
                          </m:sSubSup>
                          <m:r>
                            <a:rPr lang="zh-CN" altLang="en-US" i="0">
                              <a:latin typeface="Cambria Math" panose="02040503050406030204" pitchFamily="18" charset="0"/>
                            </a:rPr>
                            <m:t>×2</m:t>
                          </m:r>
                        </m:sup>
                      </m:sSup>
                    </m:oMath>
                  </m:oMathPara>
                </a14:m>
                <a:endParaRPr lang="zh-CN" altLang="en-US" dirty="0"/>
              </a:p>
            </p:txBody>
          </p:sp>
        </mc:Choice>
        <mc:Fallback xmlns="">
          <p:sp>
            <p:nvSpPr>
              <p:cNvPr id="10" name="文本框 9">
                <a:extLst>
                  <a:ext uri="{FF2B5EF4-FFF2-40B4-BE49-F238E27FC236}">
                    <a16:creationId xmlns:a16="http://schemas.microsoft.com/office/drawing/2014/main" id="{741E8DF1-3481-4746-A1CD-197761D7E13D}"/>
                  </a:ext>
                </a:extLst>
              </p:cNvPr>
              <p:cNvSpPr txBox="1">
                <a:spLocks noRot="1" noChangeAspect="1" noMove="1" noResize="1" noEditPoints="1" noAdjustHandles="1" noChangeArrowheads="1" noChangeShapeType="1" noTextEdit="1"/>
              </p:cNvSpPr>
              <p:nvPr/>
            </p:nvSpPr>
            <p:spPr>
              <a:xfrm>
                <a:off x="2615157" y="5867937"/>
                <a:ext cx="4839788" cy="456663"/>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标题 1">
            <a:extLst>
              <a:ext uri="{FF2B5EF4-FFF2-40B4-BE49-F238E27FC236}">
                <a16:creationId xmlns:a16="http://schemas.microsoft.com/office/drawing/2014/main" id="{BDC0F657-68BD-4A42-AEE1-75D4B1C3270E}"/>
              </a:ext>
            </a:extLst>
          </p:cNvPr>
          <p:cNvSpPr>
            <a:spLocks noGrp="1" noChangeArrowheads="1"/>
          </p:cNvSpPr>
          <p:nvPr>
            <p:ph type="title"/>
          </p:nvPr>
        </p:nvSpPr>
        <p:spPr>
          <a:xfrm>
            <a:off x="492125" y="76200"/>
            <a:ext cx="8229600" cy="846138"/>
          </a:xfrm>
        </p:spPr>
        <p:txBody>
          <a:bodyPr/>
          <a:lstStyle/>
          <a:p>
            <a:r>
              <a:rPr lang="en-US" altLang="zh-CN"/>
              <a:t>BDT</a:t>
            </a:r>
            <a:r>
              <a:rPr lang="zh-CN" altLang="en-US"/>
              <a:t>模型的多期树图</a:t>
            </a:r>
          </a:p>
        </p:txBody>
      </p:sp>
      <p:sp>
        <p:nvSpPr>
          <p:cNvPr id="49155" name="文本占位符 2">
            <a:extLst>
              <a:ext uri="{FF2B5EF4-FFF2-40B4-BE49-F238E27FC236}">
                <a16:creationId xmlns:a16="http://schemas.microsoft.com/office/drawing/2014/main" id="{20260036-50A3-406D-98C6-53C35CC2BD3F}"/>
              </a:ext>
            </a:extLst>
          </p:cNvPr>
          <p:cNvSpPr>
            <a:spLocks noGrp="1" noChangeArrowheads="1"/>
          </p:cNvSpPr>
          <p:nvPr>
            <p:ph idx="1"/>
          </p:nvPr>
        </p:nvSpPr>
        <p:spPr>
          <a:xfrm>
            <a:off x="457200" y="1341438"/>
            <a:ext cx="8229600" cy="5183187"/>
          </a:xfrm>
        </p:spPr>
        <p:txBody>
          <a:bodyPr/>
          <a:lstStyle/>
          <a:p>
            <a:pPr>
              <a:buClr>
                <a:srgbClr val="28571F"/>
              </a:buClr>
            </a:pPr>
            <a:r>
              <a:rPr lang="zh-CN" altLang="en-US" sz="2000" dirty="0"/>
              <a:t>在</a:t>
            </a:r>
            <a:r>
              <a:rPr lang="en-US" altLang="zh-CN" sz="2000" dirty="0" err="1"/>
              <a:t>i</a:t>
            </a:r>
            <a:r>
              <a:rPr lang="zh-CN" altLang="en-US" sz="2000" dirty="0"/>
              <a:t>时刻，总有</a:t>
            </a:r>
            <a:r>
              <a:rPr lang="en-US" altLang="zh-CN" sz="2000" dirty="0"/>
              <a:t>i+1</a:t>
            </a:r>
            <a:r>
              <a:rPr lang="zh-CN" altLang="en-US" sz="2000" dirty="0"/>
              <a:t>个待估节点值，而通过拟合</a:t>
            </a:r>
            <a:r>
              <a:rPr lang="en-US" altLang="zh-CN" sz="2000" dirty="0"/>
              <a:t>i+1</a:t>
            </a:r>
            <a:r>
              <a:rPr lang="zh-CN" altLang="en-US" sz="2000" dirty="0"/>
              <a:t>年期零息债收益率和波动率，总可以写出</a:t>
            </a:r>
            <a:r>
              <a:rPr lang="en-US" altLang="zh-CN" sz="2000" dirty="0"/>
              <a:t>2</a:t>
            </a:r>
            <a:r>
              <a:rPr lang="zh-CN" altLang="en-US" sz="2000" dirty="0"/>
              <a:t>个方程，保证中间节点重合的约束条件则有</a:t>
            </a:r>
            <a:r>
              <a:rPr lang="en-US" altLang="zh-CN" sz="2000" dirty="0"/>
              <a:t>i-1</a:t>
            </a:r>
            <a:r>
              <a:rPr lang="zh-CN" altLang="en-US" sz="2000" dirty="0"/>
              <a:t>个，可以写出形如式的</a:t>
            </a:r>
            <a:r>
              <a:rPr lang="en-US" altLang="zh-CN" sz="2000" dirty="0"/>
              <a:t>i-1</a:t>
            </a:r>
            <a:r>
              <a:rPr lang="zh-CN" altLang="en-US" sz="2000" dirty="0"/>
              <a:t>个方程。</a:t>
            </a:r>
            <a:endParaRPr lang="en-US" altLang="zh-CN" sz="2000" dirty="0"/>
          </a:p>
          <a:p>
            <a:pPr>
              <a:buClr>
                <a:srgbClr val="28571F"/>
              </a:buClr>
            </a:pPr>
            <a:endParaRPr lang="en-US" altLang="zh-CN" sz="2000" dirty="0"/>
          </a:p>
          <a:p>
            <a:pPr>
              <a:buClr>
                <a:srgbClr val="28571F"/>
              </a:buClr>
            </a:pPr>
            <a:r>
              <a:rPr lang="en-US" altLang="zh-CN" sz="2000" dirty="0"/>
              <a:t>BDT</a:t>
            </a:r>
            <a:r>
              <a:rPr lang="zh-CN" altLang="en-US" sz="2000" dirty="0"/>
              <a:t>模型所使用的是利率对数的波动率。</a:t>
            </a:r>
            <a:endParaRPr lang="en-US" altLang="zh-CN" sz="2000" dirty="0"/>
          </a:p>
          <a:p>
            <a:pPr>
              <a:buClr>
                <a:srgbClr val="28571F"/>
              </a:buClr>
            </a:pPr>
            <a:endParaRPr lang="en-US" altLang="zh-CN" sz="2000" dirty="0"/>
          </a:p>
          <a:p>
            <a:pPr>
              <a:buClr>
                <a:srgbClr val="28571F"/>
              </a:buClr>
            </a:pPr>
            <a:r>
              <a:rPr lang="zh-CN" altLang="en-US" sz="2000" dirty="0"/>
              <a:t>零息债到期收益率的波动率，度量的是给定到期日的零息债到期收益率一期变化的标准差。由于波动率反映的是未来的波动信息，因此在二叉树模型中需要运用</a:t>
            </a:r>
            <a:r>
              <a:rPr lang="en-US" altLang="zh-CN" sz="2000" dirty="0"/>
              <a:t>1</a:t>
            </a:r>
            <a:r>
              <a:rPr lang="zh-CN" altLang="en-US" sz="2000" dirty="0"/>
              <a:t>年后的数据进行计算，而</a:t>
            </a:r>
            <a:r>
              <a:rPr lang="en-US" altLang="zh-CN" sz="2000" dirty="0"/>
              <a:t>1</a:t>
            </a:r>
            <a:r>
              <a:rPr lang="zh-CN" altLang="en-US" sz="2000" dirty="0"/>
              <a:t>年后的债券剩余期限将减少</a:t>
            </a:r>
            <a:r>
              <a:rPr lang="en-US" altLang="zh-CN" sz="2000" dirty="0"/>
              <a:t>1</a:t>
            </a:r>
            <a:r>
              <a:rPr lang="zh-CN" altLang="en-US" sz="2000" dirty="0"/>
              <a:t>年，因此</a:t>
            </a:r>
            <a:r>
              <a:rPr lang="en-US" altLang="zh-CN" sz="2000" dirty="0"/>
              <a:t>n</a:t>
            </a:r>
            <a:r>
              <a:rPr lang="zh-CN" altLang="en-US" sz="2000" dirty="0"/>
              <a:t>年后到期的零息债的波动率实际上等于剩余期限为</a:t>
            </a:r>
            <a:r>
              <a:rPr lang="en-US" altLang="zh-CN" sz="2000" dirty="0"/>
              <a:t>n-1</a:t>
            </a:r>
            <a:r>
              <a:rPr lang="zh-CN" altLang="en-US" sz="2000" dirty="0"/>
              <a:t>年的即期利率的波动率。</a:t>
            </a:r>
          </a:p>
        </p:txBody>
      </p:sp>
      <p:sp>
        <p:nvSpPr>
          <p:cNvPr id="49156" name="灯片编号占位符 1">
            <a:extLst>
              <a:ext uri="{FF2B5EF4-FFF2-40B4-BE49-F238E27FC236}">
                <a16:creationId xmlns:a16="http://schemas.microsoft.com/office/drawing/2014/main" id="{C5CCF220-FD7B-410D-8D2A-0A41124C598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ED73893-395E-4E05-A568-F3A779644595}" type="slidenum">
              <a:rPr lang="zh-CN" altLang="en-US" smtClean="0">
                <a:solidFill>
                  <a:srgbClr val="7F7F7F"/>
                </a:solidFill>
                <a:latin typeface="Adobe Jenson Pro Capt" pitchFamily="18" charset="0"/>
              </a:rPr>
              <a:pPr/>
              <a:t>34</a:t>
            </a:fld>
            <a:endParaRPr lang="zh-CN" altLang="en-US">
              <a:solidFill>
                <a:srgbClr val="7F7F7F"/>
              </a:solidFill>
              <a:latin typeface="Adobe Jenson Pro Capt" pitchFamily="18"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3">
            <a:extLst>
              <a:ext uri="{FF2B5EF4-FFF2-40B4-BE49-F238E27FC236}">
                <a16:creationId xmlns:a16="http://schemas.microsoft.com/office/drawing/2014/main" id="{5F2FA721-4783-4070-AE0B-44E379CAC838}"/>
              </a:ext>
            </a:extLst>
          </p:cNvPr>
          <p:cNvSpPr>
            <a:spLocks noGrp="1" noChangeArrowheads="1"/>
          </p:cNvSpPr>
          <p:nvPr>
            <p:ph type="title"/>
          </p:nvPr>
        </p:nvSpPr>
        <p:spPr>
          <a:xfrm>
            <a:off x="684213" y="2492375"/>
            <a:ext cx="7772400" cy="1362075"/>
          </a:xfrm>
        </p:spPr>
        <p:txBody>
          <a:bodyPr/>
          <a:lstStyle/>
          <a:p>
            <a:r>
              <a:rPr lang="zh-CN" altLang="en-US" cap="none"/>
              <a:t>第六节</a:t>
            </a:r>
          </a:p>
        </p:txBody>
      </p:sp>
      <p:sp>
        <p:nvSpPr>
          <p:cNvPr id="50179" name="文本占位符 2">
            <a:extLst>
              <a:ext uri="{FF2B5EF4-FFF2-40B4-BE49-F238E27FC236}">
                <a16:creationId xmlns:a16="http://schemas.microsoft.com/office/drawing/2014/main" id="{69B691ED-1DC2-4531-8A21-8C2DCFAC3C79}"/>
              </a:ext>
            </a:extLst>
          </p:cNvPr>
          <p:cNvSpPr>
            <a:spLocks noGrp="1" noChangeArrowheads="1"/>
          </p:cNvSpPr>
          <p:nvPr>
            <p:ph type="body" idx="1"/>
          </p:nvPr>
        </p:nvSpPr>
        <p:spPr>
          <a:xfrm>
            <a:off x="684213" y="4076700"/>
            <a:ext cx="7772400" cy="1500188"/>
          </a:xfrm>
        </p:spPr>
        <p:txBody>
          <a:bodyPr/>
          <a:lstStyle/>
          <a:p>
            <a:r>
              <a:rPr lang="zh-CN" altLang="en-US"/>
              <a:t>信用违约互换</a:t>
            </a:r>
          </a:p>
        </p:txBody>
      </p:sp>
      <p:sp>
        <p:nvSpPr>
          <p:cNvPr id="50180" name="灯片编号占位符 1">
            <a:extLst>
              <a:ext uri="{FF2B5EF4-FFF2-40B4-BE49-F238E27FC236}">
                <a16:creationId xmlns:a16="http://schemas.microsoft.com/office/drawing/2014/main" id="{41AA1AFB-D572-4E3A-9970-1D5A4E1C21A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172F12D-645E-43B1-9609-132CED9BC43B}" type="slidenum">
              <a:rPr lang="zh-CN" altLang="en-US" smtClean="0">
                <a:solidFill>
                  <a:srgbClr val="2A0015"/>
                </a:solidFill>
                <a:latin typeface="Adobe Jenson Pro Capt" pitchFamily="18" charset="0"/>
              </a:rPr>
              <a:pPr/>
              <a:t>35</a:t>
            </a:fld>
            <a:endParaRPr lang="zh-CN" altLang="en-US">
              <a:solidFill>
                <a:srgbClr val="2A0015"/>
              </a:solidFill>
              <a:latin typeface="Adobe Jenson Pro Capt" pitchFamily="18"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a:extLst>
              <a:ext uri="{FF2B5EF4-FFF2-40B4-BE49-F238E27FC236}">
                <a16:creationId xmlns:a16="http://schemas.microsoft.com/office/drawing/2014/main" id="{C22CB58E-0374-4226-A91F-677B6CDFE544}"/>
              </a:ext>
            </a:extLst>
          </p:cNvPr>
          <p:cNvSpPr>
            <a:spLocks noGrp="1" noChangeArrowheads="1"/>
          </p:cNvSpPr>
          <p:nvPr>
            <p:ph type="title"/>
          </p:nvPr>
        </p:nvSpPr>
        <p:spPr>
          <a:xfrm>
            <a:off x="492125" y="76200"/>
            <a:ext cx="8229600" cy="846138"/>
          </a:xfrm>
        </p:spPr>
        <p:txBody>
          <a:bodyPr/>
          <a:lstStyle/>
          <a:p>
            <a:r>
              <a:rPr lang="en-US" altLang="zh-CN"/>
              <a:t>CDS</a:t>
            </a:r>
            <a:r>
              <a:rPr lang="zh-CN" altLang="en-US"/>
              <a:t>合约价值</a:t>
            </a:r>
          </a:p>
        </p:txBody>
      </p:sp>
      <mc:AlternateContent xmlns:mc="http://schemas.openxmlformats.org/markup-compatibility/2006" xmlns:a14="http://schemas.microsoft.com/office/drawing/2010/main">
        <mc:Choice Requires="a14">
          <p:sp>
            <p:nvSpPr>
              <p:cNvPr id="51203" name="文本占位符 2">
                <a:extLst>
                  <a:ext uri="{FF2B5EF4-FFF2-40B4-BE49-F238E27FC236}">
                    <a16:creationId xmlns:a16="http://schemas.microsoft.com/office/drawing/2014/main" id="{C473D616-B468-4DFC-997A-B12E37CAD6A9}"/>
                  </a:ext>
                </a:extLst>
              </p:cNvPr>
              <p:cNvSpPr>
                <a:spLocks noGrp="1" noChangeArrowheads="1"/>
              </p:cNvSpPr>
              <p:nvPr>
                <p:ph idx="1"/>
              </p:nvPr>
            </p:nvSpPr>
            <p:spPr>
              <a:xfrm>
                <a:off x="457200" y="1219200"/>
                <a:ext cx="8229600" cy="5183187"/>
              </a:xfrm>
            </p:spPr>
            <p:txBody>
              <a:bodyPr/>
              <a:lstStyle/>
              <a:p>
                <a:pPr>
                  <a:buClr>
                    <a:srgbClr val="28571F"/>
                  </a:buClr>
                </a:pPr>
                <a:r>
                  <a:rPr lang="zh-CN" altLang="en-US" sz="2000" dirty="0"/>
                  <a:t>设定价时刻为</a:t>
                </a:r>
                <a14:m>
                  <m:oMath xmlns:m="http://schemas.openxmlformats.org/officeDocument/2006/math">
                    <m:r>
                      <a:rPr lang="en-US" altLang="zh-CN" sz="2000" b="0" i="1" smtClean="0">
                        <a:latin typeface="Cambria Math" panose="02040503050406030204" pitchFamily="18" charset="0"/>
                      </a:rPr>
                      <m:t>𝑡</m:t>
                    </m:r>
                  </m:oMath>
                </a14:m>
                <a:r>
                  <a:rPr lang="zh-CN" altLang="en-US" sz="2000" dirty="0"/>
                  <a:t>时刻，</a:t>
                </a:r>
                <a:r>
                  <a:rPr lang="en-US" altLang="zh-CN" sz="2000" dirty="0"/>
                  <a:t>CDS</a:t>
                </a:r>
                <a:r>
                  <a:rPr lang="zh-CN" altLang="en-US" sz="2000" dirty="0"/>
                  <a:t>买方在</a:t>
                </a:r>
                <a14:m>
                  <m:oMath xmlns:m="http://schemas.openxmlformats.org/officeDocument/2006/math">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𝑡</m:t>
                        </m:r>
                      </m:e>
                      <m:sub>
                        <m:r>
                          <a:rPr lang="en-US" altLang="zh-CN" sz="2000" b="0" i="1" smtClean="0">
                            <a:latin typeface="Cambria Math" panose="02040503050406030204" pitchFamily="18" charset="0"/>
                          </a:rPr>
                          <m:t>𝑖</m:t>
                        </m:r>
                      </m:sub>
                    </m:sSub>
                  </m:oMath>
                </a14:m>
                <a:r>
                  <a:rPr lang="zh-CN" altLang="en-US" sz="2000" dirty="0"/>
                  <a:t>时刻定期支付</a:t>
                </a:r>
                <a:r>
                  <a:rPr lang="en-US" altLang="zh-CN" sz="2000" dirty="0"/>
                  <a:t>CDS</a:t>
                </a:r>
                <a:r>
                  <a:rPr lang="zh-CN" altLang="en-US" sz="2000" dirty="0"/>
                  <a:t>费率，标的公司在</a:t>
                </a:r>
                <a14:m>
                  <m:oMath xmlns:m="http://schemas.openxmlformats.org/officeDocument/2006/math">
                    <m:f>
                      <m:fPr>
                        <m:ctrlPr>
                          <a:rPr lang="en-US" altLang="zh-CN" sz="2000" b="0" i="1" smtClean="0">
                            <a:latin typeface="Cambria Math" panose="02040503050406030204" pitchFamily="18" charset="0"/>
                          </a:rPr>
                        </m:ctrlPr>
                      </m:fPr>
                      <m:num>
                        <m:sSub>
                          <m:sSubPr>
                            <m:ctrlPr>
                              <a:rPr lang="en-US" altLang="zh-CN" sz="2000" b="0" i="1" smtClean="0">
                                <a:latin typeface="Cambria Math" panose="02040503050406030204" pitchFamily="18" charset="0"/>
                              </a:rPr>
                            </m:ctrlPr>
                          </m:sSubPr>
                          <m:e>
                            <m:r>
                              <a:rPr lang="en-US" altLang="zh-CN" sz="2000" i="1">
                                <a:latin typeface="Cambria Math" panose="02040503050406030204" pitchFamily="18" charset="0"/>
                              </a:rPr>
                              <m:t>𝑡</m:t>
                            </m:r>
                          </m:e>
                          <m:sub>
                            <m:r>
                              <a:rPr lang="en-US" altLang="zh-CN" sz="2000" b="0" i="1" smtClean="0">
                                <a:latin typeface="Cambria Math" panose="02040503050406030204" pitchFamily="18" charset="0"/>
                              </a:rPr>
                              <m:t>𝑖</m:t>
                            </m:r>
                            <m:r>
                              <a:rPr lang="en-US" altLang="zh-CN" sz="2000" b="0" i="1" smtClean="0">
                                <a:latin typeface="Cambria Math" panose="02040503050406030204" pitchFamily="18" charset="0"/>
                              </a:rPr>
                              <m:t>−1</m:t>
                            </m:r>
                          </m:sub>
                        </m:sSub>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𝑡</m:t>
                            </m:r>
                          </m:e>
                          <m:sub>
                            <m:r>
                              <a:rPr lang="en-US" altLang="zh-CN" sz="2000" b="0" i="1" smtClean="0">
                                <a:latin typeface="Cambria Math" panose="02040503050406030204" pitchFamily="18" charset="0"/>
                              </a:rPr>
                              <m:t>𝑖</m:t>
                            </m:r>
                          </m:sub>
                        </m:sSub>
                      </m:num>
                      <m:den>
                        <m:r>
                          <a:rPr lang="en-US" altLang="zh-CN" sz="2000" b="0" i="1" smtClean="0">
                            <a:latin typeface="Cambria Math" panose="02040503050406030204" pitchFamily="18" charset="0"/>
                          </a:rPr>
                          <m:t>2</m:t>
                        </m:r>
                      </m:den>
                    </m:f>
                  </m:oMath>
                </a14:m>
                <a:r>
                  <a:rPr lang="zh-CN" altLang="en-US" sz="2000" dirty="0"/>
                  <a:t>时刻违约</a:t>
                </a:r>
                <a:endParaRPr lang="en-US" altLang="zh-CN" sz="2000" dirty="0"/>
              </a:p>
              <a:p>
                <a:pPr>
                  <a:buClr>
                    <a:srgbClr val="28571F"/>
                  </a:buClr>
                </a:pPr>
                <a:r>
                  <a:rPr lang="en-US" altLang="zh-CN" sz="2000" dirty="0"/>
                  <a:t>CDS</a:t>
                </a:r>
                <a:r>
                  <a:rPr lang="zh-CN" altLang="en-US" sz="2000" dirty="0"/>
                  <a:t>卖方支付的现金流现值为（</a:t>
                </a:r>
                <a:r>
                  <a:rPr lang="en-US" altLang="zh-CN" sz="2000" dirty="0"/>
                  <a:t>Q</a:t>
                </a:r>
                <a:r>
                  <a:rPr lang="zh-CN" altLang="en-US" sz="2000" dirty="0"/>
                  <a:t>为风险中性累积违约概率）</a:t>
                </a:r>
                <a:endParaRPr lang="en-US" altLang="zh-CN" sz="2000" dirty="0"/>
              </a:p>
              <a:p>
                <a:pPr marL="0" indent="0" algn="ctr">
                  <a:buClr>
                    <a:srgbClr val="28571F"/>
                  </a:buClr>
                  <a:buNone/>
                </a:pPr>
                <a14:m>
                  <m:oMathPara xmlns:m="http://schemas.openxmlformats.org/officeDocument/2006/math">
                    <m:oMathParaPr>
                      <m:jc m:val="centerGroup"/>
                    </m:oMathParaPr>
                    <m:oMath xmlns:m="http://schemas.openxmlformats.org/officeDocument/2006/math">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ctrlPr>
                        </m:dPr>
                        <m:e>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𝑅𝑒𝑐</m:t>
                          </m:r>
                        </m:e>
                      </m:d>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naryPr>
                        <m:sub>
                          <m:r>
                            <m:rPr>
                              <m:sty m:val="p"/>
                            </m:rPr>
                            <a:rPr lang="en-US" altLang="zh-CN" sz="1600"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i</m:t>
                          </m:r>
                          <m:r>
                            <a:rPr lang="en-US" altLang="zh-CN" sz="1600"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p>
                        <m:e>
                          <m:d>
                            <m:dPr>
                              <m:begChr m:val="["/>
                              <m:endChr m:val="]"/>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Sub>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e>
                              </m:d>
                              <m:sSubSup>
                                <m:sSubSup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f>
                                    <m:f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num>
                                    <m:den>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sup>
                              </m:sSubSup>
                            </m:e>
                          </m:d>
                        </m:e>
                      </m:nary>
                    </m:oMath>
                  </m:oMathPara>
                </a14:m>
                <a:endParaRPr lang="en-US" altLang="zh-CN" sz="1800" kern="0" dirty="0">
                  <a:solidFill>
                    <a:srgbClr val="262626"/>
                  </a:solidFill>
                  <a:effectLst/>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lang="zh-CN" altLang="en-US" sz="2000" dirty="0"/>
                  <a:t>如果标的公司不发生违约，</a:t>
                </a:r>
                <a:r>
                  <a:rPr lang="en-US" altLang="zh-CN" sz="2000" dirty="0"/>
                  <a:t>CDS</a:t>
                </a:r>
                <a:r>
                  <a:rPr lang="zh-CN" altLang="en-US" sz="2000" dirty="0"/>
                  <a:t>买方预期支付现金流现值为：</a:t>
                </a:r>
                <a:endParaRPr lang="en-US" altLang="zh-CN" sz="20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𝑠</m:t>
                      </m:r>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p>
                        <m:e>
                          <m:d>
                            <m:dPr>
                              <m:begChr m:val="["/>
                              <m:endChr m:val="]"/>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Sub>
                                </m:e>
                              </m:d>
                              <m:sSubSup>
                                <m:sSubSup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p>
                              </m:sSubSup>
                            </m:e>
                          </m:d>
                        </m:e>
                      </m:nary>
                    </m:oMath>
                  </m:oMathPara>
                </a14:m>
                <a:endPar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0"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如果标的公司发生违约，</a:t>
                </a:r>
                <a:r>
                  <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CDS</a:t>
                </a:r>
                <a:r>
                  <a:rPr kumimoji="0"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买方预期支付现金流现值为：</a:t>
                </a:r>
                <a:endPar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f>
                        <m:fPr>
                          <m:ctrlPr>
                            <a:rPr lang="zh-CN" altLang="zh-CN" sz="1100" i="1" kern="0" smtClea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𝑠</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um>
                        <m:den>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p>
                        <m:e>
                          <m:d>
                            <m:dPr>
                              <m:begChr m:val="["/>
                              <m:endChr m:val="]"/>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Sub>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e>
                              </m:d>
                              <m:sSubSup>
                                <m:sSubSup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f>
                                    <m:f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num>
                                    <m:den>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sup>
                              </m:sSubSup>
                            </m:e>
                          </m:d>
                        </m:e>
                      </m:nary>
                    </m:oMath>
                  </m:oMathPara>
                </a14:m>
                <a:endPar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lang="zh-CN" altLang="en-US" sz="2000" dirty="0"/>
                  <a:t>一个公平合约的买卖双方现金流现值相等</a:t>
                </a:r>
                <a:endParaRPr lang="en-US" altLang="zh-CN" sz="20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𝑠</m:t>
                      </m:r>
                      <m:r>
                        <a:rPr lang="en-US" altLang="zh-CN" sz="1600" i="1" kern="0" smtClea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𝑅𝑒𝑐</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naryPr>
                            <m:sub>
                              <m:r>
                                <m:rPr>
                                  <m:sty m:val="p"/>
                                </m:rPr>
                                <a:rPr lang="en-US" altLang="zh-CN" sz="1600"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i</m:t>
                              </m:r>
                              <m:r>
                                <a:rPr lang="en-US" altLang="zh-CN" sz="1600"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p>
                            <m:e>
                              <m:d>
                                <m:dPr>
                                  <m:begChr m:val="["/>
                                  <m:endChr m:val="]"/>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Sub>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e>
                                  </m:d>
                                  <m:sSubSup>
                                    <m:sSubSup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f>
                                        <m:f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num>
                                        <m:den>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sup>
                                  </m:sSubSup>
                                </m:e>
                              </m:d>
                            </m:e>
                          </m:nary>
                        </m:num>
                        <m:den>
                          <m:nary>
                            <m:naryPr>
                              <m:chr m:val="∑"/>
                              <m:limLoc m:val="undOv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𝑁</m:t>
                              </m:r>
                            </m:sup>
                            <m:e>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e>
                              </m:d>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Sub>
                                    </m:e>
                                  </m:d>
                                  <m:sSubSup>
                                    <m:sSubSup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p>
                                  </m:sSubSup>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dPr>
                                    <m:e>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sub>
                                      </m:sSub>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𝑄</m:t>
                                          </m:r>
                                        </m:e>
                                        <m:sub>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微软雅黑" panose="020B0503020204020204" pitchFamily="34" charset="-122"/>
                                                  <a:cs typeface="微软雅黑" panose="020B0503020204020204" pitchFamily="34" charset="-122"/>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sub>
                                      </m:sSub>
                                    </m:e>
                                  </m:d>
                                  <m:sSubSup>
                                    <m:sSubSup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sub>
                                    <m:sup>
                                      <m:f>
                                        <m:f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−1</m:t>
                                              </m:r>
                                            </m:sub>
                                          </m:s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ker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𝑖</m:t>
                                              </m:r>
                                            </m:sub>
                                          </m:sSub>
                                        </m:num>
                                        <m:den>
                                          <m:r>
                                            <a:rPr lang="en-US" altLang="zh-CN" sz="1600" i="1" kern="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2</m:t>
                                          </m:r>
                                        </m:den>
                                      </m:f>
                                    </m:sup>
                                  </m:sSubSup>
                                </m:e>
                              </m:d>
                            </m:e>
                          </m:nary>
                        </m:den>
                      </m:f>
                    </m:oMath>
                  </m:oMathPara>
                </a14:m>
                <a:endPar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0"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lgn="ctr">
                  <a:buClr>
                    <a:srgbClr val="28571F"/>
                  </a:buClr>
                  <a:buNone/>
                </a:pPr>
                <a:endParaRPr lang="en-US" altLang="zh-CN" sz="2000" dirty="0"/>
              </a:p>
            </p:txBody>
          </p:sp>
        </mc:Choice>
        <mc:Fallback xmlns="">
          <p:sp>
            <p:nvSpPr>
              <p:cNvPr id="51203" name="文本占位符 2">
                <a:extLst>
                  <a:ext uri="{FF2B5EF4-FFF2-40B4-BE49-F238E27FC236}">
                    <a16:creationId xmlns:a16="http://schemas.microsoft.com/office/drawing/2014/main" id="{C473D616-B468-4DFC-997A-B12E37CAD6A9}"/>
                  </a:ext>
                </a:extLst>
              </p:cNvPr>
              <p:cNvSpPr>
                <a:spLocks noGrp="1" noRot="1" noChangeAspect="1" noMove="1" noResize="1" noEditPoints="1" noAdjustHandles="1" noChangeArrowheads="1" noChangeShapeType="1" noTextEdit="1"/>
              </p:cNvSpPr>
              <p:nvPr>
                <p:ph idx="1"/>
              </p:nvPr>
            </p:nvSpPr>
            <p:spPr>
              <a:xfrm>
                <a:off x="457200" y="1219200"/>
                <a:ext cx="8229600" cy="5183187"/>
              </a:xfrm>
              <a:blipFill>
                <a:blip r:embed="rId3"/>
                <a:stretch>
                  <a:fillRect t="-706"/>
                </a:stretch>
              </a:blipFill>
            </p:spPr>
            <p:txBody>
              <a:bodyPr/>
              <a:lstStyle/>
              <a:p>
                <a:r>
                  <a:rPr lang="zh-CN" altLang="en-US">
                    <a:noFill/>
                  </a:rPr>
                  <a:t> </a:t>
                </a:r>
              </a:p>
            </p:txBody>
          </p:sp>
        </mc:Fallback>
      </mc:AlternateContent>
      <p:sp>
        <p:nvSpPr>
          <p:cNvPr id="51204" name="灯片编号占位符 1">
            <a:extLst>
              <a:ext uri="{FF2B5EF4-FFF2-40B4-BE49-F238E27FC236}">
                <a16:creationId xmlns:a16="http://schemas.microsoft.com/office/drawing/2014/main" id="{78CB6595-2530-4A06-83DB-5877D08BD68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1B619C6-B4E3-498A-8D1D-418AADFA3DF4}" type="slidenum">
              <a:rPr lang="zh-CN" altLang="en-US" smtClean="0">
                <a:solidFill>
                  <a:srgbClr val="7F7F7F"/>
                </a:solidFill>
                <a:latin typeface="Adobe Jenson Pro Capt" pitchFamily="18" charset="0"/>
              </a:rPr>
              <a:pPr/>
              <a:t>36</a:t>
            </a:fld>
            <a:endParaRPr lang="zh-CN" altLang="en-US">
              <a:solidFill>
                <a:srgbClr val="7F7F7F"/>
              </a:solidFill>
              <a:latin typeface="Adobe Jenson Pro Capt" pitchFamily="18"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a:extLst>
              <a:ext uri="{FF2B5EF4-FFF2-40B4-BE49-F238E27FC236}">
                <a16:creationId xmlns:a16="http://schemas.microsoft.com/office/drawing/2014/main" id="{2DCBA2B3-1DBA-422F-920C-F959AF18BADF}"/>
              </a:ext>
            </a:extLst>
          </p:cNvPr>
          <p:cNvSpPr>
            <a:spLocks noGrp="1" noChangeArrowheads="1"/>
          </p:cNvSpPr>
          <p:nvPr>
            <p:ph type="title"/>
          </p:nvPr>
        </p:nvSpPr>
        <p:spPr>
          <a:xfrm>
            <a:off x="492125" y="76200"/>
            <a:ext cx="8229600" cy="846138"/>
          </a:xfrm>
        </p:spPr>
        <p:txBody>
          <a:bodyPr/>
          <a:lstStyle/>
          <a:p>
            <a:r>
              <a:rPr lang="zh-CN" altLang="en-US" sz="3600" dirty="0"/>
              <a:t>风险中性违约概率的估计：结构模型</a:t>
            </a:r>
          </a:p>
        </p:txBody>
      </p:sp>
      <p:sp>
        <p:nvSpPr>
          <p:cNvPr id="52227" name="文本占位符 2">
            <a:extLst>
              <a:ext uri="{FF2B5EF4-FFF2-40B4-BE49-F238E27FC236}">
                <a16:creationId xmlns:a16="http://schemas.microsoft.com/office/drawing/2014/main" id="{9AA73552-0A4C-44F2-AA1A-E9D847D11E9E}"/>
              </a:ext>
            </a:extLst>
          </p:cNvPr>
          <p:cNvSpPr>
            <a:spLocks noGrp="1" noChangeArrowheads="1"/>
          </p:cNvSpPr>
          <p:nvPr>
            <p:ph idx="1"/>
          </p:nvPr>
        </p:nvSpPr>
        <p:spPr>
          <a:xfrm>
            <a:off x="457200" y="1341438"/>
            <a:ext cx="8229600" cy="5183187"/>
          </a:xfrm>
        </p:spPr>
        <p:txBody>
          <a:bodyPr/>
          <a:lstStyle/>
          <a:p>
            <a:pPr>
              <a:buClr>
                <a:srgbClr val="28571F"/>
              </a:buClr>
            </a:pPr>
            <a:r>
              <a:rPr lang="en-US" altLang="zh-CN" sz="2800" dirty="0"/>
              <a:t>Merton(1974)</a:t>
            </a:r>
            <a:r>
              <a:rPr lang="zh-CN" altLang="en-US" sz="2800" dirty="0"/>
              <a:t>模型：</a:t>
            </a:r>
            <a:endParaRPr lang="en-US" altLang="zh-CN" sz="2800" dirty="0"/>
          </a:p>
          <a:p>
            <a:pPr lvl="1"/>
            <a:r>
              <a:rPr lang="zh-CN" altLang="en-US" sz="2400" dirty="0"/>
              <a:t>公司负债和公司股权都是公司价值的某种衍生品。</a:t>
            </a:r>
            <a:endParaRPr lang="en-US" altLang="zh-CN" sz="2400" dirty="0"/>
          </a:p>
          <a:p>
            <a:pPr lvl="1"/>
            <a:r>
              <a:rPr lang="zh-CN" altLang="en-US" sz="2400" dirty="0"/>
              <a:t>将股票价格表达为公司风险中性违约概率的函数，从公司股票价格可以倒推得到风险中性违约概率。</a:t>
            </a:r>
            <a:endParaRPr lang="en-US" altLang="zh-CN" sz="2400" dirty="0"/>
          </a:p>
        </p:txBody>
      </p:sp>
      <p:sp>
        <p:nvSpPr>
          <p:cNvPr id="52228" name="灯片编号占位符 1">
            <a:extLst>
              <a:ext uri="{FF2B5EF4-FFF2-40B4-BE49-F238E27FC236}">
                <a16:creationId xmlns:a16="http://schemas.microsoft.com/office/drawing/2014/main" id="{B71F321C-8793-432C-9431-BBB5E91026B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6B4BEB-D3FF-40FE-BF9D-0194E254FAE1}" type="slidenum">
              <a:rPr lang="zh-CN" altLang="en-US" smtClean="0">
                <a:solidFill>
                  <a:srgbClr val="7F7F7F"/>
                </a:solidFill>
                <a:latin typeface="Adobe Jenson Pro Capt" pitchFamily="18" charset="0"/>
              </a:rPr>
              <a:pPr/>
              <a:t>37</a:t>
            </a:fld>
            <a:endParaRPr lang="zh-CN" altLang="en-US">
              <a:solidFill>
                <a:srgbClr val="7F7F7F"/>
              </a:solidFill>
              <a:latin typeface="Adobe Jenson Pro Capt" pitchFamily="18" charset="0"/>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标题 1">
            <a:extLst>
              <a:ext uri="{FF2B5EF4-FFF2-40B4-BE49-F238E27FC236}">
                <a16:creationId xmlns:a16="http://schemas.microsoft.com/office/drawing/2014/main" id="{2DCBA2B3-1DBA-422F-920C-F959AF18BADF}"/>
              </a:ext>
            </a:extLst>
          </p:cNvPr>
          <p:cNvSpPr>
            <a:spLocks noGrp="1" noChangeArrowheads="1"/>
          </p:cNvSpPr>
          <p:nvPr>
            <p:ph type="title"/>
          </p:nvPr>
        </p:nvSpPr>
        <p:spPr>
          <a:xfrm>
            <a:off x="492125" y="76200"/>
            <a:ext cx="8229600" cy="846138"/>
          </a:xfrm>
        </p:spPr>
        <p:txBody>
          <a:bodyPr/>
          <a:lstStyle/>
          <a:p>
            <a:r>
              <a:rPr lang="zh-CN" altLang="en-US" sz="3600" dirty="0"/>
              <a:t>风险中性违约概率的估计：简约模型</a:t>
            </a:r>
          </a:p>
        </p:txBody>
      </p:sp>
      <p:sp>
        <p:nvSpPr>
          <p:cNvPr id="52227" name="文本占位符 2">
            <a:extLst>
              <a:ext uri="{FF2B5EF4-FFF2-40B4-BE49-F238E27FC236}">
                <a16:creationId xmlns:a16="http://schemas.microsoft.com/office/drawing/2014/main" id="{9AA73552-0A4C-44F2-AA1A-E9D847D11E9E}"/>
              </a:ext>
            </a:extLst>
          </p:cNvPr>
          <p:cNvSpPr>
            <a:spLocks noGrp="1" noChangeArrowheads="1"/>
          </p:cNvSpPr>
          <p:nvPr>
            <p:ph idx="1"/>
          </p:nvPr>
        </p:nvSpPr>
        <p:spPr>
          <a:xfrm>
            <a:off x="457200" y="1341438"/>
            <a:ext cx="8229600" cy="5183187"/>
          </a:xfrm>
        </p:spPr>
        <p:txBody>
          <a:bodyPr/>
          <a:lstStyle/>
          <a:p>
            <a:pPr>
              <a:buClr>
                <a:srgbClr val="28571F"/>
              </a:buClr>
            </a:pPr>
            <a:r>
              <a:rPr lang="en-US" altLang="zh-CN" sz="2400" dirty="0" err="1"/>
              <a:t>Jarrow</a:t>
            </a:r>
            <a:r>
              <a:rPr lang="en-US" altLang="zh-CN" sz="2400" dirty="0"/>
              <a:t> and Turnbull(1995)</a:t>
            </a:r>
            <a:r>
              <a:rPr lang="zh-CN" altLang="en-US" sz="2400" dirty="0"/>
              <a:t>和</a:t>
            </a:r>
            <a:r>
              <a:rPr lang="en-US" altLang="zh-CN" sz="2400" dirty="0" err="1"/>
              <a:t>Duffie</a:t>
            </a:r>
            <a:r>
              <a:rPr lang="en-US" altLang="zh-CN" sz="2400" dirty="0"/>
              <a:t> and Singleton(1999)</a:t>
            </a:r>
          </a:p>
          <a:p>
            <a:pPr lvl="1"/>
            <a:r>
              <a:rPr lang="zh-CN" altLang="en-US" sz="2400" dirty="0"/>
              <a:t>假定违约事件的发生具有外生的风险中性违约概率。</a:t>
            </a:r>
            <a:endParaRPr lang="en-US" altLang="zh-CN" sz="2400" dirty="0"/>
          </a:p>
          <a:p>
            <a:pPr lvl="1"/>
            <a:r>
              <a:rPr lang="zh-CN" altLang="en-US" sz="2400" dirty="0"/>
              <a:t>用泊松过程等随机过程直接刻画违约的统计特性，将信用产品的价值直接表达为风险中性违约概率的函数。</a:t>
            </a:r>
            <a:endParaRPr lang="en-US" altLang="zh-CN" sz="2400" dirty="0"/>
          </a:p>
          <a:p>
            <a:pPr lvl="1"/>
            <a:r>
              <a:rPr lang="zh-CN" altLang="en-US" sz="2400" dirty="0"/>
              <a:t>从这些信用产品的市场价格中可以倒推得到相应的风险中性违约概率。</a:t>
            </a:r>
            <a:endParaRPr lang="en-US" altLang="zh-CN" sz="2400" dirty="0"/>
          </a:p>
        </p:txBody>
      </p:sp>
      <p:sp>
        <p:nvSpPr>
          <p:cNvPr id="52228" name="灯片编号占位符 1">
            <a:extLst>
              <a:ext uri="{FF2B5EF4-FFF2-40B4-BE49-F238E27FC236}">
                <a16:creationId xmlns:a16="http://schemas.microsoft.com/office/drawing/2014/main" id="{B71F321C-8793-432C-9431-BBB5E91026B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6B4BEB-D3FF-40FE-BF9D-0194E254FAE1}" type="slidenum">
              <a:rPr lang="zh-CN" altLang="en-US" smtClean="0">
                <a:solidFill>
                  <a:srgbClr val="7F7F7F"/>
                </a:solidFill>
                <a:latin typeface="Adobe Jenson Pro Capt" pitchFamily="18" charset="0"/>
              </a:rPr>
              <a:pPr/>
              <a:t>38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412060307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3">
            <a:extLst>
              <a:ext uri="{FF2B5EF4-FFF2-40B4-BE49-F238E27FC236}">
                <a16:creationId xmlns:a16="http://schemas.microsoft.com/office/drawing/2014/main" id="{486CC0A1-D775-407C-AF12-C7403BCEC3AE}"/>
              </a:ext>
            </a:extLst>
          </p:cNvPr>
          <p:cNvSpPr>
            <a:spLocks noGrp="1" noChangeArrowheads="1"/>
          </p:cNvSpPr>
          <p:nvPr>
            <p:ph type="title"/>
          </p:nvPr>
        </p:nvSpPr>
        <p:spPr>
          <a:xfrm>
            <a:off x="492125" y="76200"/>
            <a:ext cx="8229600" cy="846138"/>
          </a:xfrm>
        </p:spPr>
        <p:txBody>
          <a:bodyPr/>
          <a:lstStyle/>
          <a:p>
            <a:r>
              <a:rPr lang="zh-CN" altLang="en-US"/>
              <a:t>测度转换的金融理解</a:t>
            </a:r>
          </a:p>
        </p:txBody>
      </p:sp>
      <p:sp>
        <p:nvSpPr>
          <p:cNvPr id="21508" name="灯片编号占位符 1">
            <a:extLst>
              <a:ext uri="{FF2B5EF4-FFF2-40B4-BE49-F238E27FC236}">
                <a16:creationId xmlns:a16="http://schemas.microsoft.com/office/drawing/2014/main" id="{F5903638-0917-4A8B-8852-C1372932EB5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15DDDDD-0AAF-41AB-9352-FE8012BD14DA}" type="slidenum">
              <a:rPr lang="zh-CN" altLang="en-US" smtClean="0">
                <a:solidFill>
                  <a:srgbClr val="7F7F7F"/>
                </a:solidFill>
                <a:latin typeface="Adobe Jenson Pro Capt" pitchFamily="18" charset="0"/>
              </a:rPr>
              <a:pPr/>
              <a:t>3</a:t>
            </a:fld>
            <a:endParaRPr lang="zh-CN" altLang="en-US">
              <a:solidFill>
                <a:srgbClr val="7F7F7F"/>
              </a:solidFill>
              <a:latin typeface="Adobe Jenson Pro Capt" pitchFamily="18" charset="0"/>
            </a:endParaRP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9EF0A416-531C-40D3-9B4A-AF0997C4B28B}"/>
                  </a:ext>
                </a:extLst>
              </p:cNvPr>
              <p:cNvSpPr>
                <a:spLocks noGrp="1"/>
              </p:cNvSpPr>
              <p:nvPr>
                <p:ph idx="1"/>
              </p:nvPr>
            </p:nvSpPr>
            <p:spPr>
              <a:xfrm>
                <a:off x="457200" y="1295400"/>
                <a:ext cx="8229600" cy="5184576"/>
              </a:xfrm>
            </p:spPr>
            <p:txBody>
              <a:bodyPr/>
              <a:lstStyle/>
              <a:p>
                <a:r>
                  <a:rPr lang="zh-CN" altLang="en-US" sz="2000" dirty="0"/>
                  <a:t>假设两期模型，三种回报</a:t>
                </a:r>
                <a:endParaRPr lang="en-US" altLang="zh-CN" sz="2000" dirty="0"/>
              </a:p>
              <a:p>
                <a:endParaRPr lang="en-US" altLang="zh-CN" sz="2000" dirty="0"/>
              </a:p>
              <a:p>
                <a:r>
                  <a:rPr lang="zh-CN" altLang="en-US" sz="2000" dirty="0"/>
                  <a:t>任意资产价格都等于其在各种状态下的回报贴现值的期望：</a:t>
                </a:r>
                <a:endParaRPr lang="en-US" altLang="zh-CN" sz="2000" dirty="0"/>
              </a:p>
              <a:p>
                <a:pPr marL="0" indent="0">
                  <a:lnSpc>
                    <a:spcPct val="125000"/>
                  </a:lnSpc>
                  <a:buNone/>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𝑉</m:t>
                      </m:r>
                      <m:r>
                        <a:rPr lang="en-US" altLang="zh-CN" sz="2000" b="0" i="1" smtClean="0">
                          <a:latin typeface="Cambria Math" panose="02040503050406030204" pitchFamily="18" charset="0"/>
                        </a:rPr>
                        <m:t>=</m:t>
                      </m:r>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b="0" i="1" smtClean="0">
                              <a:latin typeface="Cambria Math" panose="02040503050406030204" pitchFamily="18" charset="0"/>
                            </a:rPr>
                            <m:t>1</m:t>
                          </m:r>
                        </m:sub>
                      </m:sSub>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1</m:t>
                          </m:r>
                        </m:sub>
                      </m:sSub>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𝑋</m:t>
                          </m:r>
                        </m:e>
                        <m:sub>
                          <m:r>
                            <a:rPr lang="en-US" altLang="zh-CN" sz="2000" b="0" i="1" smtClean="0">
                              <a:latin typeface="Cambria Math" panose="02040503050406030204" pitchFamily="18" charset="0"/>
                            </a:rPr>
                            <m:t>1</m:t>
                          </m:r>
                        </m:sub>
                      </m:sSub>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𝑃</m:t>
                          </m:r>
                        </m:e>
                        <m:sub>
                          <m:r>
                            <a:rPr lang="en-US" altLang="zh-CN" sz="2000" b="0" i="1" smtClean="0">
                              <a:latin typeface="Cambria Math" panose="02040503050406030204" pitchFamily="18" charset="0"/>
                            </a:rPr>
                            <m:t>2</m:t>
                          </m:r>
                        </m:sub>
                      </m:sSub>
                      <m:sSub>
                        <m:sSubPr>
                          <m:ctrlPr>
                            <a:rPr lang="en-US" altLang="zh-CN" sz="2000" i="1">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2</m:t>
                          </m:r>
                        </m:sub>
                      </m:sSub>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b="0" i="1" smtClean="0">
                              <a:latin typeface="Cambria Math" panose="02040503050406030204" pitchFamily="18" charset="0"/>
                            </a:rPr>
                            <m:t>2</m:t>
                          </m:r>
                        </m:sub>
                      </m:sSub>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𝑃</m:t>
                          </m:r>
                        </m:e>
                        <m:sub>
                          <m:r>
                            <a:rPr lang="en-US" altLang="zh-CN" sz="2000" b="0" i="1" smtClean="0">
                              <a:latin typeface="Cambria Math" panose="02040503050406030204" pitchFamily="18" charset="0"/>
                            </a:rPr>
                            <m:t>3</m:t>
                          </m:r>
                        </m:sub>
                      </m:sSub>
                      <m:sSub>
                        <m:sSubPr>
                          <m:ctrlPr>
                            <a:rPr lang="en-US" altLang="zh-CN" sz="2000" i="1">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3</m:t>
                          </m:r>
                        </m:sub>
                      </m:sSub>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b="0" i="1" smtClean="0">
                              <a:latin typeface="Cambria Math" panose="02040503050406030204" pitchFamily="18" charset="0"/>
                            </a:rPr>
                            <m:t>3</m:t>
                          </m:r>
                        </m:sub>
                      </m:sSub>
                      <m:r>
                        <a:rPr lang="en-US" altLang="zh-CN" sz="2000" b="0" i="1" smtClean="0">
                          <a:latin typeface="Cambria Math" panose="02040503050406030204" pitchFamily="18" charset="0"/>
                        </a:rPr>
                        <m:t>=</m:t>
                      </m:r>
                      <m:r>
                        <a:rPr lang="en-US" altLang="zh-CN" sz="2000" b="0" i="1" smtClean="0">
                          <a:latin typeface="Cambria Math" panose="02040503050406030204" pitchFamily="18" charset="0"/>
                        </a:rPr>
                        <m:t>𝐸</m:t>
                      </m:r>
                      <m:r>
                        <a:rPr lang="en-US" altLang="zh-CN" sz="2000" b="0" i="1" smtClean="0">
                          <a:latin typeface="Cambria Math" panose="02040503050406030204" pitchFamily="18" charset="0"/>
                        </a:rPr>
                        <m:t>(</m:t>
                      </m:r>
                      <m:r>
                        <a:rPr lang="en-US" altLang="zh-CN" sz="2000" b="1" i="1" smtClean="0">
                          <a:latin typeface="Cambria Math" panose="02040503050406030204" pitchFamily="18" charset="0"/>
                        </a:rPr>
                        <m:t>𝑩</m:t>
                      </m:r>
                      <m:r>
                        <a:rPr lang="en-US" altLang="zh-CN" sz="2000" b="0" i="1" smtClean="0">
                          <a:latin typeface="Cambria Math" panose="02040503050406030204" pitchFamily="18" charset="0"/>
                        </a:rPr>
                        <m:t>𝑋</m:t>
                      </m:r>
                      <m:r>
                        <a:rPr lang="en-US" altLang="zh-CN" sz="2000" b="0" i="1" smtClean="0">
                          <a:latin typeface="Cambria Math" panose="02040503050406030204" pitchFamily="18" charset="0"/>
                        </a:rPr>
                        <m:t>)</m:t>
                      </m:r>
                    </m:oMath>
                  </m:oMathPara>
                </a14:m>
                <a:endParaRPr lang="en-US" altLang="zh-CN" sz="2000" dirty="0"/>
              </a:p>
              <a:p>
                <a:endParaRPr lang="en-US" altLang="zh-CN" sz="2000" dirty="0"/>
              </a:p>
              <a:p>
                <a:r>
                  <a:rPr lang="zh-CN" altLang="en-US" sz="2000" dirty="0"/>
                  <a:t>对其略加变换，可得：</a:t>
                </a:r>
                <a:endParaRPr lang="en-US" altLang="zh-CN" sz="2000" dirty="0"/>
              </a:p>
              <a:p>
                <a:pPr marL="0" indent="0">
                  <a:lnSpc>
                    <a:spcPct val="125000"/>
                  </a:lnSpc>
                  <a:buNone/>
                </a:pPr>
                <a14:m>
                  <m:oMathPara xmlns:m="http://schemas.openxmlformats.org/officeDocument/2006/math">
                    <m:oMathParaPr>
                      <m:jc m:val="centerGroup"/>
                    </m:oMathParaPr>
                    <m:oMath xmlns:m="http://schemas.openxmlformats.org/officeDocument/2006/math">
                      <m:r>
                        <a:rPr lang="en-US" altLang="zh-CN" sz="2000" b="0" i="1" smtClean="0">
                          <a:latin typeface="Cambria Math" panose="02040503050406030204" pitchFamily="18" charset="0"/>
                        </a:rPr>
                        <m:t>𝑉</m:t>
                      </m:r>
                      <m:r>
                        <a:rPr lang="en-US" altLang="zh-CN" sz="2000" b="0" i="1" smtClean="0">
                          <a:latin typeface="Cambria Math" panose="02040503050406030204" pitchFamily="18" charset="0"/>
                        </a:rPr>
                        <m:t>=</m:t>
                      </m:r>
                      <m:f>
                        <m:fPr>
                          <m:ctrlPr>
                            <a:rPr lang="en-US" altLang="zh-CN" sz="2000" i="1">
                              <a:latin typeface="Cambria Math" panose="02040503050406030204" pitchFamily="18" charset="0"/>
                            </a:rPr>
                          </m:ctrlPr>
                        </m:fPr>
                        <m:num>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𝑃</m:t>
                              </m:r>
                            </m:e>
                            <m:sub>
                              <m:r>
                                <a:rPr lang="en-US" altLang="zh-CN" sz="2000" i="1">
                                  <a:latin typeface="Cambria Math" panose="02040503050406030204" pitchFamily="18" charset="0"/>
                                </a:rPr>
                                <m:t>1</m:t>
                              </m:r>
                            </m:sub>
                          </m:sSub>
                          <m:sSub>
                            <m:sSubPr>
                              <m:ctrlPr>
                                <a:rPr lang="en-US" altLang="zh-CN" sz="2000" i="1">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i="1">
                                  <a:latin typeface="Cambria Math" panose="02040503050406030204" pitchFamily="18" charset="0"/>
                                </a:rPr>
                                <m:t>1</m:t>
                              </m:r>
                            </m:sub>
                          </m:sSub>
                        </m:num>
                        <m:den>
                          <m:sSubSup>
                            <m:sSubSupPr>
                              <m:ctrlPr>
                                <a:rPr lang="en-US" altLang="zh-CN" sz="2000" b="0" i="1" smtClean="0">
                                  <a:latin typeface="Cambria Math" panose="02040503050406030204" pitchFamily="18" charset="0"/>
                                </a:rPr>
                              </m:ctrlPr>
                            </m:sSubSup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1</m:t>
                              </m:r>
                            </m:sub>
                            <m:sup>
                              <m:r>
                                <a:rPr lang="en-US" altLang="zh-CN" sz="2000" i="1">
                                  <a:latin typeface="Cambria Math" panose="02040503050406030204" pitchFamily="18" charset="0"/>
                                </a:rPr>
                                <m:t>𝑄</m:t>
                              </m:r>
                            </m:sup>
                          </m:sSubSup>
                        </m:den>
                      </m:f>
                      <m:r>
                        <a:rPr lang="en-US" altLang="zh-CN" sz="2000" b="0" i="1" smtClean="0">
                          <a:latin typeface="Cambria Math" panose="02040503050406030204" pitchFamily="18" charset="0"/>
                        </a:rPr>
                        <m:t>∙</m:t>
                      </m:r>
                      <m:sSubSup>
                        <m:sSubSupPr>
                          <m:ctrlPr>
                            <a:rPr lang="en-US"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1</m:t>
                          </m:r>
                        </m:sub>
                        <m:sup>
                          <m:r>
                            <a:rPr lang="en-US" altLang="zh-CN" sz="2000" i="1">
                              <a:latin typeface="Cambria Math" panose="02040503050406030204" pitchFamily="18" charset="0"/>
                            </a:rPr>
                            <m:t>𝑄</m:t>
                          </m:r>
                        </m:sup>
                      </m:sSubSup>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f>
                        <m:fPr>
                          <m:ctrlPr>
                            <a:rPr lang="en-US" altLang="zh-CN" sz="2000" i="1">
                              <a:latin typeface="Cambria Math" panose="02040503050406030204" pitchFamily="18" charset="0"/>
                            </a:rPr>
                          </m:ctrlPr>
                        </m:fPr>
                        <m:num>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𝑃</m:t>
                              </m:r>
                            </m:e>
                            <m:sub>
                              <m:r>
                                <a:rPr lang="en-US" altLang="zh-CN" sz="2000" i="1">
                                  <a:latin typeface="Cambria Math" panose="02040503050406030204" pitchFamily="18" charset="0"/>
                                </a:rPr>
                                <m:t>2</m:t>
                              </m:r>
                            </m:sub>
                          </m:sSub>
                          <m:sSub>
                            <m:sSubPr>
                              <m:ctrlPr>
                                <a:rPr lang="en-US" altLang="zh-CN" sz="2000" i="1">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i="1">
                                  <a:latin typeface="Cambria Math" panose="02040503050406030204" pitchFamily="18" charset="0"/>
                                </a:rPr>
                                <m:t>2</m:t>
                              </m:r>
                            </m:sub>
                          </m:sSub>
                        </m:num>
                        <m:den>
                          <m:sSubSup>
                            <m:sSubSupPr>
                              <m:ctrlPr>
                                <a:rPr lang="en-US" altLang="zh-CN" sz="2000" b="0" i="1" smtClean="0">
                                  <a:latin typeface="Cambria Math" panose="02040503050406030204" pitchFamily="18" charset="0"/>
                                </a:rPr>
                              </m:ctrlPr>
                            </m:sSubSup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2</m:t>
                              </m:r>
                            </m:sub>
                            <m:sup>
                              <m:r>
                                <a:rPr lang="en-US" altLang="zh-CN" sz="2000" i="1">
                                  <a:latin typeface="Cambria Math" panose="02040503050406030204" pitchFamily="18" charset="0"/>
                                </a:rPr>
                                <m:t>𝑄</m:t>
                              </m:r>
                            </m:sup>
                          </m:sSubSup>
                        </m:den>
                      </m:f>
                      <m:r>
                        <a:rPr lang="en-US" altLang="zh-CN" sz="2000" b="0" i="1" smtClean="0">
                          <a:latin typeface="Cambria Math" panose="02040503050406030204" pitchFamily="18" charset="0"/>
                        </a:rPr>
                        <m:t>∙</m:t>
                      </m:r>
                      <m:sSubSup>
                        <m:sSubSupPr>
                          <m:ctrlPr>
                            <a:rPr lang="en-US"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2</m:t>
                          </m:r>
                        </m:sub>
                        <m:sup>
                          <m:r>
                            <a:rPr lang="en-US" altLang="zh-CN" sz="2000" i="1">
                              <a:latin typeface="Cambria Math" panose="02040503050406030204" pitchFamily="18" charset="0"/>
                            </a:rPr>
                            <m:t>𝑄</m:t>
                          </m:r>
                        </m:sup>
                      </m:sSubSup>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f>
                        <m:fPr>
                          <m:ctrlPr>
                            <a:rPr lang="en-US" altLang="zh-CN" sz="2000" i="1">
                              <a:latin typeface="Cambria Math" panose="02040503050406030204" pitchFamily="18" charset="0"/>
                            </a:rPr>
                          </m:ctrlPr>
                        </m:fPr>
                        <m:num>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𝑃</m:t>
                              </m:r>
                            </m:e>
                            <m:sub>
                              <m:r>
                                <a:rPr lang="en-US" altLang="zh-CN" sz="2000" i="1">
                                  <a:latin typeface="Cambria Math" panose="02040503050406030204" pitchFamily="18" charset="0"/>
                                </a:rPr>
                                <m:t>3</m:t>
                              </m:r>
                            </m:sub>
                          </m:sSub>
                          <m:sSub>
                            <m:sSubPr>
                              <m:ctrlPr>
                                <a:rPr lang="en-US" altLang="zh-CN" sz="2000" i="1">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i="1">
                                  <a:latin typeface="Cambria Math" panose="02040503050406030204" pitchFamily="18" charset="0"/>
                                </a:rPr>
                                <m:t>3</m:t>
                              </m:r>
                            </m:sub>
                          </m:sSub>
                        </m:num>
                        <m:den>
                          <m:sSubSup>
                            <m:sSubSupPr>
                              <m:ctrlPr>
                                <a:rPr lang="en-US" altLang="zh-CN" sz="2000" b="0" i="1" smtClean="0">
                                  <a:latin typeface="Cambria Math" panose="02040503050406030204" pitchFamily="18" charset="0"/>
                                </a:rPr>
                              </m:ctrlPr>
                            </m:sSubSup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3</m:t>
                              </m:r>
                            </m:sub>
                            <m:sup>
                              <m:r>
                                <a:rPr lang="en-US" altLang="zh-CN" sz="2000" i="1">
                                  <a:latin typeface="Cambria Math" panose="02040503050406030204" pitchFamily="18" charset="0"/>
                                </a:rPr>
                                <m:t>𝑄</m:t>
                              </m:r>
                            </m:sup>
                          </m:sSubSup>
                        </m:den>
                      </m:f>
                      <m:r>
                        <a:rPr lang="en-US" altLang="zh-CN" sz="2000" b="0" i="1" smtClean="0">
                          <a:latin typeface="Cambria Math" panose="02040503050406030204" pitchFamily="18" charset="0"/>
                        </a:rPr>
                        <m:t>∙</m:t>
                      </m:r>
                      <m:sSubSup>
                        <m:sSubSupPr>
                          <m:ctrlPr>
                            <a:rPr lang="en-US"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3</m:t>
                          </m:r>
                        </m:sub>
                        <m:sup>
                          <m:r>
                            <a:rPr lang="en-US" altLang="zh-CN" sz="2000" i="1">
                              <a:latin typeface="Cambria Math" panose="02040503050406030204" pitchFamily="18" charset="0"/>
                            </a:rPr>
                            <m:t>𝑄</m:t>
                          </m:r>
                        </m:sup>
                      </m:sSubSup>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i="1">
                              <a:latin typeface="Cambria Math" panose="02040503050406030204" pitchFamily="18" charset="0"/>
                            </a:rPr>
                            <m:t>3</m:t>
                          </m:r>
                        </m:sub>
                      </m:sSub>
                    </m:oMath>
                  </m:oMathPara>
                </a14:m>
                <a:endParaRPr lang="en-US" altLang="zh-CN" sz="2000" dirty="0"/>
              </a:p>
              <a:p>
                <a:endParaRPr lang="en-US" altLang="zh-CN" sz="2000" dirty="0"/>
              </a:p>
              <a:p>
                <a:r>
                  <a:rPr lang="zh-CN" altLang="en-US" sz="2000" dirty="0"/>
                  <a:t>令</a:t>
                </a:r>
                <a14:m>
                  <m:oMath xmlns:m="http://schemas.openxmlformats.org/officeDocument/2006/math">
                    <m:sSub>
                      <m:sSubPr>
                        <m:ctrlPr>
                          <a:rPr lang="en-US" altLang="zh-CN" sz="2000" b="0" i="1" smtClean="0">
                            <a:latin typeface="Cambria Math" panose="02040503050406030204" pitchFamily="18" charset="0"/>
                          </a:rPr>
                        </m:ctrlPr>
                      </m:sSubPr>
                      <m:e>
                        <m:r>
                          <a:rPr lang="en-US" altLang="zh-CN" sz="2000" i="1" smtClean="0">
                            <a:latin typeface="Cambria Math" panose="02040503050406030204" pitchFamily="18" charset="0"/>
                          </a:rPr>
                          <m:t>𝑄</m:t>
                        </m:r>
                      </m:e>
                      <m:sub>
                        <m:r>
                          <a:rPr lang="en-US" altLang="zh-CN" sz="2000" b="0" i="1" smtClean="0">
                            <a:latin typeface="Cambria Math" panose="02040503050406030204" pitchFamily="18" charset="0"/>
                          </a:rPr>
                          <m:t>𝑖</m:t>
                        </m:r>
                      </m:sub>
                    </m:sSub>
                    <m:r>
                      <a:rPr lang="en-US" altLang="zh-CN" sz="2000" b="0" i="1" smtClean="0">
                        <a:latin typeface="Cambria Math" panose="02040503050406030204" pitchFamily="18" charset="0"/>
                      </a:rPr>
                      <m:t>=</m:t>
                    </m:r>
                    <m:f>
                      <m:fPr>
                        <m:ctrlPr>
                          <a:rPr lang="en-US" altLang="zh-CN" sz="2000" b="0" i="1" smtClean="0">
                            <a:latin typeface="Cambria Math" panose="02040503050406030204" pitchFamily="18" charset="0"/>
                          </a:rPr>
                        </m:ctrlPr>
                      </m:fPr>
                      <m:num>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𝑃</m:t>
                            </m:r>
                          </m:e>
                          <m:sub>
                            <m:r>
                              <a:rPr lang="en-US" altLang="zh-CN" sz="2000" i="1">
                                <a:latin typeface="Cambria Math" panose="02040503050406030204" pitchFamily="18" charset="0"/>
                              </a:rPr>
                              <m:t>𝑖</m:t>
                            </m:r>
                          </m:sub>
                        </m:sSub>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𝑖</m:t>
                            </m:r>
                          </m:sub>
                        </m:sSub>
                      </m:num>
                      <m:den>
                        <m:sSubSup>
                          <m:sSubSupPr>
                            <m:ctrlPr>
                              <a:rPr lang="en-US" altLang="zh-CN" sz="2000" b="0" i="1" smtClean="0">
                                <a:latin typeface="Cambria Math" panose="02040503050406030204" pitchFamily="18" charset="0"/>
                              </a:rPr>
                            </m:ctrlPr>
                          </m:sSubSupPr>
                          <m:e>
                            <m:r>
                              <a:rPr lang="en-US" altLang="zh-CN" sz="2000" b="0" i="1" smtClean="0">
                                <a:latin typeface="Cambria Math" panose="02040503050406030204" pitchFamily="18" charset="0"/>
                              </a:rPr>
                              <m:t>𝐵</m:t>
                            </m:r>
                          </m:e>
                          <m:sub>
                            <m:r>
                              <a:rPr lang="en-US" altLang="zh-CN" sz="2000" b="0" i="1" smtClean="0">
                                <a:latin typeface="Cambria Math" panose="02040503050406030204" pitchFamily="18" charset="0"/>
                              </a:rPr>
                              <m:t>𝑖</m:t>
                            </m:r>
                          </m:sub>
                          <m:sup>
                            <m:r>
                              <a:rPr lang="en-US" altLang="zh-CN" sz="2000" b="0" i="1" smtClean="0">
                                <a:latin typeface="Cambria Math" panose="02040503050406030204" pitchFamily="18" charset="0"/>
                              </a:rPr>
                              <m:t>𝑄</m:t>
                            </m:r>
                          </m:sup>
                        </m:sSubSup>
                      </m:den>
                    </m:f>
                  </m:oMath>
                </a14:m>
                <a:r>
                  <a:rPr lang="zh-CN" altLang="en-US" sz="2000" dirty="0"/>
                  <a:t>，则有：</a:t>
                </a:r>
                <a:endParaRPr lang="en-US" altLang="zh-CN" sz="2000" dirty="0"/>
              </a:p>
              <a:p>
                <a:pPr marL="0" indent="0" algn="ctr">
                  <a:buNone/>
                </a:pPr>
                <a14:m>
                  <m:oMath xmlns:m="http://schemas.openxmlformats.org/officeDocument/2006/math">
                    <m:r>
                      <a:rPr lang="en-US" altLang="zh-CN" sz="2000" b="0" i="1" smtClean="0">
                        <a:latin typeface="Cambria Math" panose="02040503050406030204" pitchFamily="18" charset="0"/>
                      </a:rPr>
                      <m:t>𝑉</m:t>
                    </m:r>
                    <m:r>
                      <a:rPr lang="en-US" altLang="zh-CN" sz="2000" b="0" i="1" smtClean="0">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𝑄</m:t>
                        </m:r>
                      </m:e>
                      <m:sub>
                        <m:r>
                          <a:rPr lang="en-US" altLang="zh-CN" sz="2000" i="1">
                            <a:latin typeface="Cambria Math" panose="02040503050406030204" pitchFamily="18" charset="0"/>
                          </a:rPr>
                          <m:t>1</m:t>
                        </m:r>
                      </m:sub>
                    </m:sSub>
                    <m:sSubSup>
                      <m:sSubSupPr>
                        <m:ctrlPr>
                          <a:rPr lang="en-US"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1</m:t>
                        </m:r>
                      </m:sub>
                      <m:sup>
                        <m:r>
                          <a:rPr lang="en-US" altLang="zh-CN" sz="2000" i="1">
                            <a:latin typeface="Cambria Math" panose="02040503050406030204" pitchFamily="18" charset="0"/>
                          </a:rPr>
                          <m:t>𝑄</m:t>
                        </m:r>
                      </m:sup>
                    </m:sSubSup>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i="1">
                            <a:latin typeface="Cambria Math" panose="02040503050406030204" pitchFamily="18" charset="0"/>
                          </a:rPr>
                          <m:t>1</m:t>
                        </m:r>
                      </m:sub>
                    </m:sSub>
                    <m:r>
                      <a:rPr lang="en-US" altLang="zh-CN" sz="2000" i="1">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𝑄</m:t>
                        </m:r>
                      </m:e>
                      <m:sub>
                        <m:r>
                          <a:rPr lang="en-US" altLang="zh-CN" sz="2000" i="1">
                            <a:latin typeface="Cambria Math" panose="02040503050406030204" pitchFamily="18" charset="0"/>
                          </a:rPr>
                          <m:t>2</m:t>
                        </m:r>
                      </m:sub>
                    </m:sSub>
                    <m:sSubSup>
                      <m:sSubSupPr>
                        <m:ctrlPr>
                          <a:rPr lang="en-US"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2</m:t>
                        </m:r>
                      </m:sub>
                      <m:sup>
                        <m:r>
                          <a:rPr lang="en-US" altLang="zh-CN" sz="2000" i="1">
                            <a:latin typeface="Cambria Math" panose="02040503050406030204" pitchFamily="18" charset="0"/>
                          </a:rPr>
                          <m:t>𝑄</m:t>
                        </m:r>
                      </m:sup>
                    </m:sSubSup>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i="1">
                            <a:latin typeface="Cambria Math" panose="02040503050406030204" pitchFamily="18" charset="0"/>
                          </a:rPr>
                          <m:t>2</m:t>
                        </m:r>
                      </m:sub>
                    </m:sSub>
                    <m:r>
                      <a:rPr lang="en-US" altLang="zh-CN" sz="2000" i="1">
                        <a:latin typeface="Cambria Math" panose="02040503050406030204" pitchFamily="18" charset="0"/>
                      </a:rPr>
                      <m:t>+</m:t>
                    </m:r>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𝑄</m:t>
                        </m:r>
                      </m:e>
                      <m:sub>
                        <m:r>
                          <a:rPr lang="en-US" altLang="zh-CN" sz="2000" i="1">
                            <a:latin typeface="Cambria Math" panose="02040503050406030204" pitchFamily="18" charset="0"/>
                          </a:rPr>
                          <m:t>3</m:t>
                        </m:r>
                      </m:sub>
                    </m:sSub>
                    <m:sSubSup>
                      <m:sSubSupPr>
                        <m:ctrlPr>
                          <a:rPr lang="en-US" altLang="zh-CN" sz="2000" i="1">
                            <a:latin typeface="Cambria Math" panose="02040503050406030204" pitchFamily="18" charset="0"/>
                          </a:rPr>
                        </m:ctrlPr>
                      </m:sSubSupPr>
                      <m:e>
                        <m:r>
                          <a:rPr lang="en-US" altLang="zh-CN" sz="2000" i="1">
                            <a:latin typeface="Cambria Math" panose="02040503050406030204" pitchFamily="18" charset="0"/>
                          </a:rPr>
                          <m:t>𝐵</m:t>
                        </m:r>
                      </m:e>
                      <m:sub>
                        <m:r>
                          <a:rPr lang="en-US" altLang="zh-CN" sz="2000" i="1">
                            <a:latin typeface="Cambria Math" panose="02040503050406030204" pitchFamily="18" charset="0"/>
                          </a:rPr>
                          <m:t>3</m:t>
                        </m:r>
                      </m:sub>
                      <m:sup>
                        <m:r>
                          <a:rPr lang="en-US" altLang="zh-CN" sz="2000" i="1">
                            <a:latin typeface="Cambria Math" panose="02040503050406030204" pitchFamily="18" charset="0"/>
                          </a:rPr>
                          <m:t>𝑄</m:t>
                        </m:r>
                      </m:sup>
                    </m:sSubSup>
                    <m:sSub>
                      <m:sSubPr>
                        <m:ctrlPr>
                          <a:rPr lang="en-US" altLang="zh-CN" sz="2000" i="1">
                            <a:latin typeface="Cambria Math" panose="02040503050406030204" pitchFamily="18" charset="0"/>
                          </a:rPr>
                        </m:ctrlPr>
                      </m:sSubPr>
                      <m:e>
                        <m:r>
                          <a:rPr lang="en-US" altLang="zh-CN" sz="2000" i="1">
                            <a:latin typeface="Cambria Math" panose="02040503050406030204" pitchFamily="18" charset="0"/>
                          </a:rPr>
                          <m:t>𝑋</m:t>
                        </m:r>
                      </m:e>
                      <m:sub>
                        <m:r>
                          <a:rPr lang="en-US" altLang="zh-CN" sz="2000" i="1">
                            <a:latin typeface="Cambria Math" panose="02040503050406030204" pitchFamily="18" charset="0"/>
                          </a:rPr>
                          <m:t>3</m:t>
                        </m:r>
                      </m:sub>
                    </m:sSub>
                    <m:r>
                      <a:rPr lang="en-US" altLang="zh-CN" sz="2000" b="0" i="1" smtClean="0">
                        <a:latin typeface="Cambria Math" panose="02040503050406030204" pitchFamily="18" charset="0"/>
                      </a:rPr>
                      <m:t>=</m:t>
                    </m:r>
                    <m:sSup>
                      <m:sSupPr>
                        <m:ctrlPr>
                          <a:rPr lang="en-US" altLang="zh-CN" sz="2000" b="0" i="1" smtClean="0">
                            <a:latin typeface="Cambria Math" panose="02040503050406030204" pitchFamily="18" charset="0"/>
                          </a:rPr>
                        </m:ctrlPr>
                      </m:sSupPr>
                      <m:e>
                        <m:r>
                          <a:rPr lang="en-US" altLang="zh-CN" sz="2000" b="0" i="1" smtClean="0">
                            <a:latin typeface="Cambria Math" panose="02040503050406030204" pitchFamily="18" charset="0"/>
                          </a:rPr>
                          <m:t>𝐸</m:t>
                        </m:r>
                      </m:e>
                      <m:sup>
                        <m:r>
                          <a:rPr lang="en-US" altLang="zh-CN" sz="2000" b="0" i="1" smtClean="0">
                            <a:latin typeface="Cambria Math" panose="02040503050406030204" pitchFamily="18" charset="0"/>
                          </a:rPr>
                          <m:t>𝑄</m:t>
                        </m:r>
                      </m:sup>
                    </m:sSup>
                    <m:r>
                      <a:rPr lang="en-US" altLang="zh-CN" sz="2000" b="0" i="1" smtClean="0">
                        <a:latin typeface="Cambria Math" panose="02040503050406030204" pitchFamily="18" charset="0"/>
                      </a:rPr>
                      <m:t>(</m:t>
                    </m:r>
                    <m:sSup>
                      <m:sSupPr>
                        <m:ctrlPr>
                          <a:rPr lang="en-US" altLang="zh-CN" sz="2000" b="1" i="1" smtClean="0">
                            <a:latin typeface="Cambria Math" panose="02040503050406030204" pitchFamily="18" charset="0"/>
                          </a:rPr>
                        </m:ctrlPr>
                      </m:sSupPr>
                      <m:e>
                        <m:r>
                          <a:rPr lang="en-US" altLang="zh-CN" sz="2000" b="1" i="1" smtClean="0">
                            <a:latin typeface="Cambria Math" panose="02040503050406030204" pitchFamily="18" charset="0"/>
                          </a:rPr>
                          <m:t>𝑩</m:t>
                        </m:r>
                      </m:e>
                      <m:sup>
                        <m:r>
                          <a:rPr lang="en-US" altLang="zh-CN" sz="2000" b="1" i="1" smtClean="0">
                            <a:latin typeface="Cambria Math" panose="02040503050406030204" pitchFamily="18" charset="0"/>
                          </a:rPr>
                          <m:t>𝑸</m:t>
                        </m:r>
                      </m:sup>
                    </m:sSup>
                    <m:r>
                      <a:rPr lang="en-US" altLang="zh-CN" sz="2000" b="0" i="1" smtClean="0">
                        <a:latin typeface="Cambria Math" panose="02040503050406030204" pitchFamily="18" charset="0"/>
                      </a:rPr>
                      <m:t>𝑋</m:t>
                    </m:r>
                    <m:r>
                      <a:rPr lang="en-US" altLang="zh-CN" sz="2000" b="0" i="1" smtClean="0">
                        <a:latin typeface="Cambria Math" panose="02040503050406030204" pitchFamily="18" charset="0"/>
                      </a:rPr>
                      <m:t>)</m:t>
                    </m:r>
                  </m:oMath>
                </a14:m>
                <a:r>
                  <a:rPr lang="en-US" altLang="zh-CN" sz="2000" dirty="0"/>
                  <a:t> </a:t>
                </a:r>
              </a:p>
              <a:p>
                <a:pPr lvl="0">
                  <a:buClr>
                    <a:srgbClr val="35742A">
                      <a:lumMod val="75000"/>
                    </a:srgbClr>
                  </a:buClr>
                  <a:defRPr/>
                </a:pPr>
                <a:endParaRPr lang="zh-CN" altLang="en-US" sz="2000" dirty="0"/>
              </a:p>
            </p:txBody>
          </p:sp>
        </mc:Choice>
        <mc:Fallback xmlns="">
          <p:sp>
            <p:nvSpPr>
              <p:cNvPr id="2" name="内容占位符 1">
                <a:extLst>
                  <a:ext uri="{FF2B5EF4-FFF2-40B4-BE49-F238E27FC236}">
                    <a16:creationId xmlns:a16="http://schemas.microsoft.com/office/drawing/2014/main" id="{9EF0A416-531C-40D3-9B4A-AF0997C4B28B}"/>
                  </a:ext>
                </a:extLst>
              </p:cNvPr>
              <p:cNvSpPr>
                <a:spLocks noGrp="1" noRot="1" noChangeAspect="1" noMove="1" noResize="1" noEditPoints="1" noAdjustHandles="1" noChangeArrowheads="1" noChangeShapeType="1" noTextEdit="1"/>
              </p:cNvSpPr>
              <p:nvPr>
                <p:ph idx="1"/>
              </p:nvPr>
            </p:nvSpPr>
            <p:spPr>
              <a:xfrm>
                <a:off x="457200" y="1295400"/>
                <a:ext cx="8229600" cy="5184576"/>
              </a:xfrm>
              <a:blipFill>
                <a:blip r:embed="rId3"/>
                <a:stretch>
                  <a:fillRect t="-824"/>
                </a:stretch>
              </a:blipFill>
            </p:spPr>
            <p:txBody>
              <a:bodyPr/>
              <a:lstStyle/>
              <a:p>
                <a:r>
                  <a:rPr lang="zh-CN" altLang="en-US">
                    <a:noFill/>
                  </a:rPr>
                  <a:t> </a:t>
                </a:r>
              </a:p>
            </p:txBody>
          </p:sp>
        </mc:Fallback>
      </mc:AlternateContent>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9A333EB5-DBAD-4586-892E-3BB58BC7D046}"/>
              </a:ext>
            </a:extLst>
          </p:cNvPr>
          <p:cNvSpPr>
            <a:spLocks noGrp="1" noChangeArrowheads="1"/>
          </p:cNvSpPr>
          <p:nvPr>
            <p:ph type="title"/>
          </p:nvPr>
        </p:nvSpPr>
        <p:spPr>
          <a:xfrm>
            <a:off x="457200" y="152400"/>
            <a:ext cx="8229600" cy="846138"/>
          </a:xfrm>
        </p:spPr>
        <p:txBody>
          <a:bodyPr/>
          <a:lstStyle/>
          <a:p>
            <a:r>
              <a:rPr lang="zh-CN" altLang="en-US" dirty="0"/>
              <a:t>为什么要切换测度定价</a:t>
            </a:r>
          </a:p>
        </p:txBody>
      </p:sp>
      <p:sp>
        <p:nvSpPr>
          <p:cNvPr id="23555" name="灯片编号占位符 3">
            <a:extLst>
              <a:ext uri="{FF2B5EF4-FFF2-40B4-BE49-F238E27FC236}">
                <a16:creationId xmlns:a16="http://schemas.microsoft.com/office/drawing/2014/main" id="{8871F224-3432-4589-B941-1465334393FC}"/>
              </a:ext>
            </a:extLst>
          </p:cNvPr>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spcBef>
                <a:spcPct val="0"/>
              </a:spcBef>
              <a:buClrTx/>
              <a:buSzTx/>
              <a:buFontTx/>
              <a:buNone/>
            </a:pPr>
            <a:fld id="{2DB73B4B-C093-4947-8C6B-84996DE775B3}" type="slidenum">
              <a:rPr lang="zh-CN" altLang="en-US" sz="1200" smtClean="0">
                <a:solidFill>
                  <a:srgbClr val="7F7F7F"/>
                </a:solidFill>
                <a:latin typeface="Adobe Jenson Pro Capt" pitchFamily="18" charset="0"/>
                <a:ea typeface="宋体" panose="02010600030101010101" pitchFamily="2" charset="-122"/>
              </a:rPr>
              <a:pPr>
                <a:spcBef>
                  <a:spcPct val="0"/>
                </a:spcBef>
                <a:buClrTx/>
                <a:buSzTx/>
                <a:buFontTx/>
                <a:buNone/>
              </a:pPr>
              <a:t>4</a:t>
            </a:fld>
            <a:endParaRPr lang="zh-CN" altLang="en-US" sz="1200">
              <a:solidFill>
                <a:srgbClr val="7F7F7F"/>
              </a:solidFill>
              <a:latin typeface="Adobe Jenson Pro Capt" pitchFamily="18" charset="0"/>
              <a:ea typeface="宋体" panose="02010600030101010101" pitchFamily="2" charset="-122"/>
            </a:endParaRP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8F80C68E-5D83-4038-A2D1-CEC1D2703133}"/>
                  </a:ext>
                </a:extLst>
              </p:cNvPr>
              <p:cNvSpPr>
                <a:spLocks noGrp="1"/>
              </p:cNvSpPr>
              <p:nvPr>
                <p:ph idx="1"/>
              </p:nvPr>
            </p:nvSpPr>
            <p:spPr>
              <a:xfrm>
                <a:off x="457200" y="1295400"/>
                <a:ext cx="8229600" cy="5184576"/>
              </a:xfrm>
            </p:spPr>
            <p:txBody>
              <a:bodyPr/>
              <a:lstStyle/>
              <a:p>
                <a:pPr algn="just"/>
                <a:r>
                  <a:rPr lang="zh-CN" altLang="zh-CN" sz="2000" dirty="0"/>
                  <a:t>为复杂固定收益证券定价时，最大的挑战是在现实测度下的合理贴现率难以估计</a:t>
                </a:r>
                <a:r>
                  <a:rPr lang="zh-CN" altLang="en-US" sz="2000" dirty="0"/>
                  <a:t>，</a:t>
                </a:r>
                <a:r>
                  <a:rPr lang="zh-CN" altLang="zh-CN" sz="2000" dirty="0"/>
                  <a:t>因为有风险现金流的贴现率应该等于无风险利率加上风险溢酬。</a:t>
                </a:r>
                <a:endParaRPr lang="en-US" altLang="zh-CN" sz="2000" dirty="0"/>
              </a:p>
              <a:p>
                <a:pPr algn="just"/>
                <a:endParaRPr lang="en-US" altLang="zh-CN" sz="2000" dirty="0"/>
              </a:p>
              <a:p>
                <a:pPr algn="just"/>
                <a:r>
                  <a:rPr lang="zh-CN" altLang="en-US" sz="2000" dirty="0"/>
                  <a:t>然而</a:t>
                </a:r>
                <a:r>
                  <a:rPr lang="zh-CN" altLang="zh-CN" sz="2000" dirty="0"/>
                  <a:t>风险溢酬依赖于主观的风险偏好，不易估计，导致贴现率难以客观确定。</a:t>
                </a:r>
                <a:endParaRPr lang="en-US" altLang="zh-CN" sz="2000" dirty="0"/>
              </a:p>
              <a:p>
                <a:pPr algn="just"/>
                <a:endParaRPr lang="en-US" altLang="zh-CN" sz="2000" dirty="0"/>
              </a:p>
              <a:p>
                <a:pPr algn="just"/>
                <a:r>
                  <a:rPr lang="zh-CN" altLang="zh-CN" sz="2000" dirty="0"/>
                  <a:t>切换到另一个测度定价，则有可能规避这一问题，在另一个测度下</a:t>
                </a:r>
                <a:r>
                  <a:rPr lang="zh-CN" altLang="en-US" sz="2000" dirty="0"/>
                  <a:t>能够</a:t>
                </a:r>
                <a:r>
                  <a:rPr lang="zh-CN" altLang="zh-CN" sz="2000" dirty="0"/>
                  <a:t>直接算出</a:t>
                </a:r>
                <a14:m>
                  <m:oMath xmlns:m="http://schemas.openxmlformats.org/officeDocument/2006/math">
                    <m:r>
                      <a:rPr lang="en-US" altLang="zh-CN" sz="2000">
                        <a:latin typeface="Cambria Math" panose="02040503050406030204" pitchFamily="18" charset="0"/>
                      </a:rPr>
                      <m:t>𝑉</m:t>
                    </m:r>
                  </m:oMath>
                </a14:m>
                <a:r>
                  <a:rPr lang="zh-CN" altLang="zh-CN" sz="2000" dirty="0"/>
                  <a:t>。</a:t>
                </a:r>
                <a:r>
                  <a:rPr lang="zh-CN" altLang="en-US" sz="2000" dirty="0"/>
                  <a:t>也就是说，</a:t>
                </a:r>
                <a:r>
                  <a:rPr lang="zh-CN" altLang="zh-CN" sz="2000" dirty="0">
                    <a:solidFill>
                      <a:srgbClr val="FF0000"/>
                    </a:solidFill>
                  </a:rPr>
                  <a:t>转换测度完全是为了定价方便</a:t>
                </a:r>
                <a:r>
                  <a:rPr lang="zh-CN" altLang="zh-CN" sz="2000" dirty="0"/>
                  <a:t>。</a:t>
                </a:r>
                <a:endParaRPr lang="zh-CN" altLang="en-US" sz="2000" dirty="0"/>
              </a:p>
            </p:txBody>
          </p:sp>
        </mc:Choice>
        <mc:Fallback xmlns="">
          <p:sp>
            <p:nvSpPr>
              <p:cNvPr id="3" name="内容占位符 2">
                <a:extLst>
                  <a:ext uri="{FF2B5EF4-FFF2-40B4-BE49-F238E27FC236}">
                    <a16:creationId xmlns:a16="http://schemas.microsoft.com/office/drawing/2014/main" id="{8F80C68E-5D83-4038-A2D1-CEC1D2703133}"/>
                  </a:ext>
                </a:extLst>
              </p:cNvPr>
              <p:cNvSpPr>
                <a:spLocks noGrp="1" noRot="1" noChangeAspect="1" noMove="1" noResize="1" noEditPoints="1" noAdjustHandles="1" noChangeArrowheads="1" noChangeShapeType="1" noTextEdit="1"/>
              </p:cNvSpPr>
              <p:nvPr>
                <p:ph idx="1"/>
              </p:nvPr>
            </p:nvSpPr>
            <p:spPr>
              <a:xfrm>
                <a:off x="457200" y="1295400"/>
                <a:ext cx="8229600" cy="5184576"/>
              </a:xfrm>
              <a:blipFill>
                <a:blip r:embed="rId3"/>
                <a:stretch>
                  <a:fillRect t="-706" r="-741"/>
                </a:stretch>
              </a:blipFill>
            </p:spPr>
            <p:txBody>
              <a:bodyPr/>
              <a:lstStyle/>
              <a:p>
                <a:r>
                  <a:rPr lang="zh-CN" altLang="en-US">
                    <a:noFill/>
                  </a:rPr>
                  <a:t> </a:t>
                </a:r>
              </a:p>
            </p:txBody>
          </p:sp>
        </mc:Fallback>
      </mc:AlternateContent>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5975A6ED-B180-4B30-9112-FB19F420CBB0}"/>
              </a:ext>
            </a:extLst>
          </p:cNvPr>
          <p:cNvSpPr>
            <a:spLocks noGrp="1" noChangeArrowheads="1"/>
          </p:cNvSpPr>
          <p:nvPr>
            <p:ph type="title"/>
          </p:nvPr>
        </p:nvSpPr>
        <p:spPr>
          <a:xfrm>
            <a:off x="492125" y="76200"/>
            <a:ext cx="8229600" cy="846138"/>
          </a:xfrm>
        </p:spPr>
        <p:txBody>
          <a:bodyPr/>
          <a:lstStyle/>
          <a:p>
            <a:r>
              <a:rPr kumimoji="1" lang="zh-CN" altLang="en-US" dirty="0"/>
              <a:t>何种测度可以用于定价？</a:t>
            </a:r>
          </a:p>
        </p:txBody>
      </p:sp>
      <p:sp>
        <p:nvSpPr>
          <p:cNvPr id="24580" name="灯片编号占位符 3">
            <a:extLst>
              <a:ext uri="{FF2B5EF4-FFF2-40B4-BE49-F238E27FC236}">
                <a16:creationId xmlns:a16="http://schemas.microsoft.com/office/drawing/2014/main" id="{E3934AE2-A18E-409C-BB18-B084F18B187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DCA045-1126-4AC0-963B-3EF31AAD5F77}" type="slidenum">
              <a:rPr lang="zh-CN" altLang="en-US" smtClean="0">
                <a:solidFill>
                  <a:srgbClr val="7F7F7F"/>
                </a:solidFill>
                <a:latin typeface="Adobe Jenson Pro Capt" pitchFamily="18" charset="0"/>
              </a:rPr>
              <a:pPr/>
              <a:t>5</a:t>
            </a:fld>
            <a:endParaRPr lang="zh-CN" altLang="en-US">
              <a:solidFill>
                <a:srgbClr val="7F7F7F"/>
              </a:solidFill>
              <a:latin typeface="Adobe Jenson Pro Capt" pitchFamily="18" charset="0"/>
            </a:endParaRPr>
          </a:p>
        </p:txBody>
      </p:sp>
      <p:sp>
        <p:nvSpPr>
          <p:cNvPr id="2" name="内容占位符 1">
            <a:extLst>
              <a:ext uri="{FF2B5EF4-FFF2-40B4-BE49-F238E27FC236}">
                <a16:creationId xmlns:a16="http://schemas.microsoft.com/office/drawing/2014/main" id="{FCBF7F33-D4EA-4E96-A01D-0497CBCAC208}"/>
              </a:ext>
            </a:extLst>
          </p:cNvPr>
          <p:cNvSpPr>
            <a:spLocks noGrp="1"/>
          </p:cNvSpPr>
          <p:nvPr>
            <p:ph idx="1"/>
          </p:nvPr>
        </p:nvSpPr>
        <p:spPr/>
        <p:txBody>
          <a:bodyPr/>
          <a:lstStyle/>
          <a:p>
            <a:r>
              <a:rPr lang="zh-CN" altLang="en-US" sz="2000" dirty="0"/>
              <a:t>用于定价的</a:t>
            </a:r>
            <a:r>
              <a:rPr lang="zh-CN" altLang="zh-CN" sz="2000" dirty="0"/>
              <a:t>测度可能并不真实存在，而是人为的技术测度。转换到哪个测度，取决于对于特定的资产，哪个测度定价最为便利。</a:t>
            </a:r>
            <a:endParaRPr lang="en-US" altLang="zh-CN" sz="2000" dirty="0"/>
          </a:p>
          <a:p>
            <a:endParaRPr lang="en-US" altLang="zh-CN" sz="2000" dirty="0"/>
          </a:p>
          <a:p>
            <a:r>
              <a:rPr lang="zh-CN" altLang="en-US" sz="2000" dirty="0"/>
              <a:t>常见</a:t>
            </a:r>
            <a:r>
              <a:rPr lang="zh-CN" altLang="zh-CN" sz="2000" dirty="0"/>
              <a:t>的测度包括风险中性测度、远期测度和互换测度</a:t>
            </a:r>
            <a:r>
              <a:rPr lang="zh-CN" altLang="en-US" sz="2000" dirty="0"/>
              <a:t>等</a:t>
            </a:r>
            <a:r>
              <a:rPr lang="zh-CN" altLang="zh-CN" sz="2000" dirty="0"/>
              <a:t>。</a:t>
            </a:r>
            <a:endParaRPr lang="en-US" altLang="zh-CN" sz="2000" dirty="0"/>
          </a:p>
          <a:p>
            <a:endParaRPr lang="en-US" altLang="zh-CN" sz="2000" dirty="0"/>
          </a:p>
          <a:p>
            <a:r>
              <a:rPr lang="zh-CN" altLang="zh-CN" sz="2000" dirty="0"/>
              <a:t>衍生品定价</a:t>
            </a:r>
            <a:r>
              <a:rPr lang="zh-CN" altLang="en-US" sz="2000" dirty="0"/>
              <a:t>具有</a:t>
            </a:r>
            <a:r>
              <a:rPr lang="zh-CN" altLang="zh-CN" sz="2000" dirty="0"/>
              <a:t>唯一解</a:t>
            </a:r>
            <a:r>
              <a:rPr lang="zh-CN" altLang="en-US" sz="2000" dirty="0"/>
              <a:t>的</a:t>
            </a:r>
            <a:r>
              <a:rPr lang="zh-CN" altLang="zh-CN" sz="2000" dirty="0"/>
              <a:t>经济前提</a:t>
            </a:r>
            <a:r>
              <a:rPr lang="zh-CN" altLang="en-US" sz="2000" dirty="0"/>
              <a:t>：</a:t>
            </a:r>
            <a:endParaRPr lang="en-US" altLang="zh-CN" sz="2000" dirty="0"/>
          </a:p>
          <a:p>
            <a:pPr lvl="1"/>
            <a:r>
              <a:rPr lang="zh-CN" altLang="zh-CN" sz="1800" dirty="0"/>
              <a:t>无套利</a:t>
            </a:r>
            <a:r>
              <a:rPr lang="zh-CN" altLang="en-US" sz="1800" dirty="0"/>
              <a:t>：</a:t>
            </a:r>
            <a:r>
              <a:rPr lang="zh-CN" altLang="zh-CN" sz="1800" dirty="0"/>
              <a:t>人们对钱财的态度是多多益善。</a:t>
            </a:r>
            <a:endParaRPr lang="en-US" altLang="zh-CN" sz="1800" dirty="0"/>
          </a:p>
          <a:p>
            <a:pPr lvl="1"/>
            <a:r>
              <a:rPr lang="zh-CN" altLang="zh-CN" sz="1800" dirty="0"/>
              <a:t>可复制</a:t>
            </a:r>
            <a:r>
              <a:rPr lang="zh-CN" altLang="en-US" sz="1800" dirty="0"/>
              <a:t>：</a:t>
            </a:r>
            <a:r>
              <a:rPr lang="zh-CN" altLang="zh-CN" sz="1800" dirty="0"/>
              <a:t>需要定价的产品可以由市场上现有产品复制出来。</a:t>
            </a:r>
            <a:endParaRPr lang="zh-CN" altLang="en-US" sz="18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4">
            <a:extLst>
              <a:ext uri="{FF2B5EF4-FFF2-40B4-BE49-F238E27FC236}">
                <a16:creationId xmlns:a16="http://schemas.microsoft.com/office/drawing/2014/main" id="{7420701F-89C8-43D3-B4EC-6BEED526BAC8}"/>
              </a:ext>
            </a:extLst>
          </p:cNvPr>
          <p:cNvSpPr>
            <a:spLocks noGrp="1" noChangeArrowheads="1"/>
          </p:cNvSpPr>
          <p:nvPr>
            <p:ph type="title"/>
          </p:nvPr>
        </p:nvSpPr>
        <p:spPr>
          <a:xfrm>
            <a:off x="684213" y="2492375"/>
            <a:ext cx="7772400" cy="1362075"/>
          </a:xfrm>
        </p:spPr>
        <p:txBody>
          <a:bodyPr/>
          <a:lstStyle/>
          <a:p>
            <a:r>
              <a:rPr lang="zh-CN" altLang="en-US" cap="none"/>
              <a:t>第二节</a:t>
            </a:r>
          </a:p>
        </p:txBody>
      </p:sp>
      <p:sp>
        <p:nvSpPr>
          <p:cNvPr id="25603" name="文本占位符 5">
            <a:extLst>
              <a:ext uri="{FF2B5EF4-FFF2-40B4-BE49-F238E27FC236}">
                <a16:creationId xmlns:a16="http://schemas.microsoft.com/office/drawing/2014/main" id="{3FD38E22-C3AD-490B-904F-EC042816D232}"/>
              </a:ext>
            </a:extLst>
          </p:cNvPr>
          <p:cNvSpPr>
            <a:spLocks noGrp="1" noChangeArrowheads="1"/>
          </p:cNvSpPr>
          <p:nvPr>
            <p:ph type="body" idx="1"/>
          </p:nvPr>
        </p:nvSpPr>
        <p:spPr>
          <a:xfrm>
            <a:off x="684213" y="4076700"/>
            <a:ext cx="7772400" cy="1500188"/>
          </a:xfrm>
        </p:spPr>
        <p:txBody>
          <a:bodyPr/>
          <a:lstStyle/>
          <a:p>
            <a:r>
              <a:rPr lang="zh-CN" altLang="en-US" dirty="0"/>
              <a:t>欧式债券期权定价</a:t>
            </a:r>
          </a:p>
        </p:txBody>
      </p:sp>
      <p:sp>
        <p:nvSpPr>
          <p:cNvPr id="25604" name="灯片编号占位符 3">
            <a:extLst>
              <a:ext uri="{FF2B5EF4-FFF2-40B4-BE49-F238E27FC236}">
                <a16:creationId xmlns:a16="http://schemas.microsoft.com/office/drawing/2014/main" id="{DB64572A-6134-4EC6-AA13-78BF071AA9C9}"/>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B34E473-5078-4C62-B486-99AE2DD373FA}" type="slidenum">
              <a:rPr lang="zh-CN" altLang="en-US" smtClean="0">
                <a:solidFill>
                  <a:srgbClr val="2A0015"/>
                </a:solidFill>
                <a:latin typeface="Adobe Jenson Pro Capt" pitchFamily="18" charset="0"/>
              </a:rPr>
              <a:pPr/>
              <a:t>6</a:t>
            </a:fld>
            <a:endParaRPr lang="zh-CN" altLang="en-US">
              <a:solidFill>
                <a:srgbClr val="2A0015"/>
              </a:solidFill>
              <a:latin typeface="Adobe Jenson Pro Capt"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1666B399-A7CD-4CCE-BECB-1131AF573027}"/>
              </a:ext>
            </a:extLst>
          </p:cNvPr>
          <p:cNvSpPr>
            <a:spLocks noGrp="1" noChangeArrowheads="1"/>
          </p:cNvSpPr>
          <p:nvPr>
            <p:ph type="title"/>
          </p:nvPr>
        </p:nvSpPr>
        <p:spPr>
          <a:xfrm>
            <a:off x="492125" y="76200"/>
            <a:ext cx="8229600" cy="846138"/>
          </a:xfrm>
        </p:spPr>
        <p:txBody>
          <a:bodyPr/>
          <a:lstStyle/>
          <a:p>
            <a:r>
              <a:rPr kumimoji="1" lang="zh-CN" altLang="en-US" dirty="0"/>
              <a:t>债券期权的基本特征</a:t>
            </a:r>
          </a:p>
        </p:txBody>
      </p:sp>
      <mc:AlternateContent xmlns:mc="http://schemas.openxmlformats.org/markup-compatibility/2006" xmlns:a14="http://schemas.microsoft.com/office/drawing/2010/main">
        <mc:Choice Requires="a14">
          <p:sp>
            <p:nvSpPr>
              <p:cNvPr id="26627" name="内容占位符 2">
                <a:extLst>
                  <a:ext uri="{FF2B5EF4-FFF2-40B4-BE49-F238E27FC236}">
                    <a16:creationId xmlns:a16="http://schemas.microsoft.com/office/drawing/2014/main" id="{4CAB1F1D-549D-4BF1-9DD8-E75F2FBBDE86}"/>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000" dirty="0"/>
                  <a:t>欧式债券看涨期权到期回报</a:t>
                </a:r>
                <a14:m>
                  <m:oMath xmlns:m="http://schemas.openxmlformats.org/officeDocument/2006/math">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𝑐</m:t>
                        </m:r>
                      </m:e>
                      <m:sub>
                        <m:r>
                          <a:rPr lang="en-US" altLang="zh-CN" sz="2000" b="0" i="1" smtClean="0">
                            <a:latin typeface="Cambria Math" panose="02040503050406030204" pitchFamily="18" charset="0"/>
                          </a:rPr>
                          <m:t>𝑇</m:t>
                        </m:r>
                      </m:sub>
                    </m:sSub>
                  </m:oMath>
                </a14:m>
                <a:r>
                  <a:rPr kumimoji="1" lang="zh-CN" altLang="en-US" sz="2000" dirty="0"/>
                  <a:t>和欧式债券看跌期权到期回报</a:t>
                </a:r>
                <a14:m>
                  <m:oMath xmlns:m="http://schemas.openxmlformats.org/officeDocument/2006/math">
                    <m:sSub>
                      <m:sSubPr>
                        <m:ctrlPr>
                          <a:rPr lang="en-US" altLang="zh-CN" sz="2000" i="1">
                            <a:latin typeface="Cambria Math" panose="02040503050406030204" pitchFamily="18" charset="0"/>
                          </a:rPr>
                        </m:ctrlPr>
                      </m:sSubPr>
                      <m:e>
                        <m:r>
                          <a:rPr lang="en-US" altLang="zh-CN" sz="2000" b="0" i="1" smtClean="0">
                            <a:latin typeface="Cambria Math" panose="02040503050406030204" pitchFamily="18" charset="0"/>
                          </a:rPr>
                          <m:t>𝑝</m:t>
                        </m:r>
                      </m:e>
                      <m:sub>
                        <m:r>
                          <a:rPr lang="en-US" altLang="zh-CN" sz="2000" i="1">
                            <a:latin typeface="Cambria Math" panose="02040503050406030204" pitchFamily="18" charset="0"/>
                          </a:rPr>
                          <m:t>𝑇</m:t>
                        </m:r>
                      </m:sub>
                    </m:sSub>
                  </m:oMath>
                </a14:m>
                <a:r>
                  <a:rPr lang="zh-CN" altLang="en-US" sz="2000" dirty="0"/>
                  <a:t>为：</a:t>
                </a:r>
                <a:endParaRPr lang="en-US" altLang="zh-CN" sz="2000" dirty="0"/>
              </a:p>
              <a:p>
                <a:pPr marL="0" indent="0">
                  <a:buClr>
                    <a:srgbClr val="28571F"/>
                  </a:buClr>
                  <a:buNone/>
                </a:pPr>
                <a:endParaRPr kumimoji="1" lang="en-US" altLang="zh-CN" sz="2000" dirty="0"/>
              </a:p>
              <a:p>
                <a:pPr marL="0" indent="0" algn="ctr">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d>
                        <m:dPr>
                          <m:ctrlPr>
                            <a:rPr lang="zh-CN" altLang="zh-CN" sz="1200" i="1">
                              <a:effectLst/>
                              <a:latin typeface="Cambria Math" panose="02040503050406030204" pitchFamily="18" charset="0"/>
                              <a:ea typeface="Cambria Math" panose="02040503050406030204" pitchFamily="18" charset="0"/>
                            </a:rPr>
                          </m:ctrlPr>
                        </m:dPr>
                        <m:e>
                          <m:sSub>
                            <m:sSubPr>
                              <m:ctrlPr>
                                <a:rPr lang="zh-CN" altLang="zh-CN" sz="12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oMath>
                  </m:oMathPara>
                </a14:m>
                <a:endParaRPr lang="en-US" altLang="zh-CN" sz="1800" dirty="0">
                  <a:solidFill>
                    <a:srgbClr val="262626"/>
                  </a:solidFill>
                  <a:effectLst/>
                  <a:ea typeface="宋体" panose="02010600030101010101" pitchFamily="2" charset="-122"/>
                  <a:cs typeface="Times New Roman" panose="02020603050405020304" pitchFamily="18" charset="0"/>
                </a:endParaRPr>
              </a:p>
              <a:p>
                <a:pPr marL="0" indent="0" algn="ctr">
                  <a:buClr>
                    <a:srgbClr val="28571F"/>
                  </a:buClr>
                  <a:buNone/>
                </a:pPr>
                <a:endParaRPr kumimoji="1" lang="en-US" altLang="zh-CN" sz="2000" dirty="0"/>
              </a:p>
              <a:p>
                <a:pPr marL="0" indent="0" algn="ctr">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2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𝑝</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r>
                        <m:rPr>
                          <m:sty m:val="p"/>
                        </m:rP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max</m:t>
                      </m:r>
                      <m:d>
                        <m:dPr>
                          <m:ctrlPr>
                            <a:rPr lang="zh-CN" altLang="zh-CN" sz="1200" i="1">
                              <a:effectLst/>
                              <a:latin typeface="Cambria Math" panose="02040503050406030204" pitchFamily="18" charset="0"/>
                              <a:ea typeface="Cambria Math" panose="02040503050406030204" pitchFamily="18" charset="0"/>
                            </a:rPr>
                          </m:ctrlPr>
                        </m:d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𝐾</m:t>
                          </m:r>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2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,0</m:t>
                          </m:r>
                        </m:e>
                      </m:d>
                    </m:oMath>
                  </m:oMathPara>
                </a14:m>
                <a:endParaRPr lang="en-US" altLang="zh-CN" sz="1800" dirty="0">
                  <a:solidFill>
                    <a:srgbClr val="262626"/>
                  </a:solidFill>
                  <a:effectLst/>
                  <a:ea typeface="宋体" panose="02010600030101010101" pitchFamily="2" charset="-122"/>
                  <a:cs typeface="Times New Roman" panose="02020603050405020304" pitchFamily="18" charset="0"/>
                </a:endParaRPr>
              </a:p>
              <a:p>
                <a:pPr marL="0" indent="0" algn="ctr">
                  <a:buClr>
                    <a:srgbClr val="28571F"/>
                  </a:buClr>
                  <a:buNone/>
                </a:pPr>
                <a:endParaRPr kumimoji="1" lang="en-US" altLang="zh-CN" sz="2000" dirty="0"/>
              </a:p>
              <a:p>
                <a:pPr>
                  <a:buClr>
                    <a:srgbClr val="28571F"/>
                  </a:buClr>
                </a:pPr>
                <a14:m>
                  <m:oMath xmlns:m="http://schemas.openxmlformats.org/officeDocument/2006/math">
                    <m:sSub>
                      <m:sSubPr>
                        <m:ctrlPr>
                          <a:rPr kumimoji="1" lang="zh-CN" altLang="zh-CN" sz="2000" i="1" smtClean="0">
                            <a:latin typeface="Cambria Math" panose="02040503050406030204" pitchFamily="18" charset="0"/>
                          </a:rPr>
                        </m:ctrlPr>
                      </m:sSubPr>
                      <m:e>
                        <m:r>
                          <a:rPr kumimoji="1" lang="en-US" altLang="zh-CN" sz="2000">
                            <a:latin typeface="Cambria Math" panose="02040503050406030204" pitchFamily="18" charset="0"/>
                          </a:rPr>
                          <m:t>𝑆</m:t>
                        </m:r>
                      </m:e>
                      <m:sub>
                        <m:r>
                          <a:rPr kumimoji="1" lang="en-US" altLang="zh-CN" sz="2000">
                            <a:latin typeface="Cambria Math" panose="02040503050406030204" pitchFamily="18" charset="0"/>
                          </a:rPr>
                          <m:t>𝑇</m:t>
                        </m:r>
                      </m:sub>
                    </m:sSub>
                  </m:oMath>
                </a14:m>
                <a:r>
                  <a:rPr kumimoji="1" lang="zh-CN" altLang="zh-CN" sz="2000" dirty="0"/>
                  <a:t>为期权到期</a:t>
                </a:r>
                <a14:m>
                  <m:oMath xmlns:m="http://schemas.openxmlformats.org/officeDocument/2006/math">
                    <m:r>
                      <a:rPr kumimoji="1" lang="en-US" altLang="zh-CN" sz="2000">
                        <a:latin typeface="Cambria Math" panose="02040503050406030204" pitchFamily="18" charset="0"/>
                      </a:rPr>
                      <m:t>𝑇</m:t>
                    </m:r>
                  </m:oMath>
                </a14:m>
                <a:r>
                  <a:rPr kumimoji="1" lang="zh-CN" altLang="zh-CN" sz="2000" dirty="0"/>
                  <a:t>时刻的标的债券价格</a:t>
                </a:r>
                <a:r>
                  <a:rPr kumimoji="1" lang="zh-CN" altLang="en-US" sz="2000" dirty="0"/>
                  <a:t>，设定价时刻为</a:t>
                </a:r>
                <a14:m>
                  <m:oMath xmlns:m="http://schemas.openxmlformats.org/officeDocument/2006/math">
                    <m:r>
                      <a:rPr kumimoji="1" lang="en-US" altLang="zh-CN" sz="2000" b="0" i="1" smtClean="0">
                        <a:latin typeface="Cambria Math" panose="02040503050406030204" pitchFamily="18" charset="0"/>
                      </a:rPr>
                      <m:t>𝑡</m:t>
                    </m:r>
                  </m:oMath>
                </a14:m>
                <a:r>
                  <a:rPr kumimoji="1" lang="zh-CN" altLang="en-US" sz="2000" dirty="0"/>
                  <a:t>。</a:t>
                </a:r>
                <a:endParaRPr kumimoji="1" lang="en-US" altLang="zh-CN" sz="2000" dirty="0"/>
              </a:p>
              <a:p>
                <a:pPr>
                  <a:buClr>
                    <a:srgbClr val="28571F"/>
                  </a:buClr>
                </a:pPr>
                <a:endParaRPr kumimoji="1" lang="en-US" altLang="zh-CN" sz="2000" dirty="0"/>
              </a:p>
              <a:p>
                <a:pPr>
                  <a:buClr>
                    <a:srgbClr val="28571F"/>
                  </a:buClr>
                </a:pPr>
                <a:r>
                  <a:rPr kumimoji="1" lang="zh-CN" altLang="en-US" sz="2000" dirty="0"/>
                  <a:t>需要注意的是，在</a:t>
                </a:r>
                <a:r>
                  <a:rPr kumimoji="1" lang="zh-CN" altLang="zh-CN" sz="2000" dirty="0"/>
                  <a:t>期权到期时刻，标的债券仍存续。</a:t>
                </a:r>
                <a:endParaRPr kumimoji="1" lang="en-US" altLang="zh-CN" sz="2000" dirty="0"/>
              </a:p>
              <a:p>
                <a:pPr>
                  <a:buClr>
                    <a:srgbClr val="28571F"/>
                  </a:buClr>
                </a:pPr>
                <a:endParaRPr kumimoji="1" lang="en-US" altLang="zh-CN" sz="2000" dirty="0"/>
              </a:p>
            </p:txBody>
          </p:sp>
        </mc:Choice>
        <mc:Fallback xmlns="">
          <p:sp>
            <p:nvSpPr>
              <p:cNvPr id="26627" name="内容占位符 2">
                <a:extLst>
                  <a:ext uri="{FF2B5EF4-FFF2-40B4-BE49-F238E27FC236}">
                    <a16:creationId xmlns:a16="http://schemas.microsoft.com/office/drawing/2014/main" id="{4CAB1F1D-549D-4BF1-9DD8-E75F2FBBDE86}"/>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706"/>
                </a:stretch>
              </a:blipFill>
            </p:spPr>
            <p:txBody>
              <a:bodyPr/>
              <a:lstStyle/>
              <a:p>
                <a:r>
                  <a:rPr lang="zh-CN" altLang="en-US">
                    <a:noFill/>
                  </a:rPr>
                  <a:t> </a:t>
                </a:r>
              </a:p>
            </p:txBody>
          </p:sp>
        </mc:Fallback>
      </mc:AlternateContent>
      <p:sp>
        <p:nvSpPr>
          <p:cNvPr id="26628" name="灯片编号占位符 3">
            <a:extLst>
              <a:ext uri="{FF2B5EF4-FFF2-40B4-BE49-F238E27FC236}">
                <a16:creationId xmlns:a16="http://schemas.microsoft.com/office/drawing/2014/main" id="{1CC327DB-22B8-4AC5-846B-1F369504745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7E6714F-3233-4590-ADC6-C3DFD9B8AFEA}" type="slidenum">
              <a:rPr lang="zh-CN" altLang="en-US" smtClean="0">
                <a:solidFill>
                  <a:srgbClr val="7F7F7F"/>
                </a:solidFill>
                <a:latin typeface="Adobe Jenson Pro Capt" pitchFamily="18" charset="0"/>
              </a:rPr>
              <a:pPr/>
              <a:t>7</a:t>
            </a:fld>
            <a:endParaRPr lang="zh-CN" altLang="en-US">
              <a:solidFill>
                <a:srgbClr val="7F7F7F"/>
              </a:solidFill>
              <a:latin typeface="Adobe Jenson Pro Capt" pitchFamily="18"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a:extLst>
              <a:ext uri="{FF2B5EF4-FFF2-40B4-BE49-F238E27FC236}">
                <a16:creationId xmlns:a16="http://schemas.microsoft.com/office/drawing/2014/main" id="{1666B399-A7CD-4CCE-BECB-1131AF573027}"/>
              </a:ext>
            </a:extLst>
          </p:cNvPr>
          <p:cNvSpPr>
            <a:spLocks noGrp="1" noChangeArrowheads="1"/>
          </p:cNvSpPr>
          <p:nvPr>
            <p:ph type="title"/>
          </p:nvPr>
        </p:nvSpPr>
        <p:spPr>
          <a:xfrm>
            <a:off x="492125" y="76200"/>
            <a:ext cx="8229600" cy="846138"/>
          </a:xfrm>
        </p:spPr>
        <p:txBody>
          <a:bodyPr/>
          <a:lstStyle/>
          <a:p>
            <a:r>
              <a:rPr kumimoji="1" lang="en-US" altLang="zh-CN" dirty="0"/>
              <a:t>Black(1976)</a:t>
            </a:r>
            <a:r>
              <a:rPr kumimoji="1" lang="zh-CN" altLang="en-US" dirty="0"/>
              <a:t>模型</a:t>
            </a:r>
          </a:p>
        </p:txBody>
      </p:sp>
      <mc:AlternateContent xmlns:mc="http://schemas.openxmlformats.org/markup-compatibility/2006" xmlns:a14="http://schemas.microsoft.com/office/drawing/2010/main">
        <mc:Choice Requires="a14">
          <p:sp>
            <p:nvSpPr>
              <p:cNvPr id="26627" name="内容占位符 2">
                <a:extLst>
                  <a:ext uri="{FF2B5EF4-FFF2-40B4-BE49-F238E27FC236}">
                    <a16:creationId xmlns:a16="http://schemas.microsoft.com/office/drawing/2014/main" id="{4CAB1F1D-549D-4BF1-9DD8-E75F2FBBDE86}"/>
                  </a:ext>
                </a:extLst>
              </p:cNvPr>
              <p:cNvSpPr>
                <a:spLocks noGrp="1" noChangeArrowheads="1"/>
              </p:cNvSpPr>
              <p:nvPr>
                <p:ph idx="1"/>
              </p:nvPr>
            </p:nvSpPr>
            <p:spPr>
              <a:xfrm>
                <a:off x="457200" y="1341438"/>
                <a:ext cx="8229600" cy="5183187"/>
              </a:xfrm>
            </p:spPr>
            <p:txBody>
              <a:bodyPr/>
              <a:lstStyle/>
              <a:p>
                <a:pPr algn="just">
                  <a:buClr>
                    <a:srgbClr val="28571F"/>
                  </a:buClr>
                </a:pPr>
                <a:r>
                  <a:rPr kumimoji="1" lang="en-US" altLang="zh-CN" sz="2000" dirty="0"/>
                  <a:t>Black</a:t>
                </a:r>
                <a:r>
                  <a:rPr kumimoji="1" lang="zh-CN" altLang="en-US" sz="2000" dirty="0"/>
                  <a:t>模型在“</a:t>
                </a:r>
                <a14:m>
                  <m:oMath xmlns:m="http://schemas.openxmlformats.org/officeDocument/2006/math">
                    <m:r>
                      <a:rPr kumimoji="1" lang="en-US" altLang="zh-CN" sz="2000">
                        <a:latin typeface="Cambria Math" panose="02040503050406030204" pitchFamily="18" charset="0"/>
                      </a:rPr>
                      <m:t>𝕋</m:t>
                    </m:r>
                    <m:r>
                      <a:rPr kumimoji="1" lang="zh-CN" altLang="zh-CN" sz="2000">
                        <a:latin typeface="Cambria Math" panose="02040503050406030204" pitchFamily="18" charset="0"/>
                      </a:rPr>
                      <m:t>远期测度</m:t>
                    </m:r>
                  </m:oMath>
                </a14:m>
                <a:r>
                  <a:rPr kumimoji="1" lang="zh-CN" altLang="en-US" sz="2000" dirty="0"/>
                  <a:t>”下</a:t>
                </a:r>
                <a:r>
                  <a:rPr kumimoji="1" lang="zh-CN" altLang="zh-CN" sz="2000" dirty="0"/>
                  <a:t>为债券期权定价</a:t>
                </a:r>
                <a:r>
                  <a:rPr kumimoji="1" lang="zh-CN" altLang="en-US" sz="2000" dirty="0"/>
                  <a:t>，满足以下两个等式：</a:t>
                </a:r>
                <a:endParaRPr kumimoji="1" lang="en-US" altLang="zh-CN" sz="2000" dirty="0"/>
              </a:p>
              <a:p>
                <a:pPr algn="just">
                  <a:buClr>
                    <a:srgbClr val="28571F"/>
                  </a:buClr>
                </a:pPr>
                <a:endParaRPr kumimoji="1" lang="en-US" altLang="zh-CN" sz="2000" dirty="0"/>
              </a:p>
              <a:p>
                <a:pPr marL="344487" lvl="1" indent="0" algn="just">
                  <a:lnSpc>
                    <a:spcPct val="125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100" i="1" smtClean="0">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sup>
                      </m:sSubSup>
                      <m:d>
                        <m:dPr>
                          <m:ctrlPr>
                            <a:rPr lang="zh-CN" altLang="zh-CN" sz="1100" i="1">
                              <a:effectLst/>
                              <a:latin typeface="Cambria Math" panose="02040503050406030204" pitchFamily="18" charset="0"/>
                              <a:ea typeface="Cambria Math" panose="02040503050406030204" pitchFamily="18" charset="0"/>
                            </a:rPr>
                          </m:ctrlPr>
                        </m:dPr>
                        <m:e>
                          <m:sSub>
                            <m:sSubPr>
                              <m:ctrlPr>
                                <a:rPr lang="zh-CN" altLang="zh-CN" sz="1100" i="1">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e>
                      </m:d>
                    </m:oMath>
                  </m:oMathPara>
                </a14:m>
                <a:endParaRPr kumimoji="1" lang="en-US" altLang="zh-CN" sz="2000" dirty="0">
                  <a:cs typeface="+mn-cs"/>
                </a:endParaRPr>
              </a:p>
              <a:p>
                <a:pPr marL="344487" lvl="1" indent="0" algn="just">
                  <a:lnSpc>
                    <a:spcPct val="125000"/>
                  </a:lnSpc>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400" i="1" smtClean="0">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𝔼</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𝕋</m:t>
                          </m:r>
                        </m:sup>
                      </m:sSubSup>
                      <m:d>
                        <m:dPr>
                          <m:begChr m:val="["/>
                          <m:endChr m:val="]"/>
                          <m:ctrlP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ctrlPr>
                        </m:dPr>
                        <m:e>
                          <m:sSub>
                            <m:sSubPr>
                              <m:ctrlPr>
                                <a:rPr lang="zh-CN" altLang="zh-CN" sz="1400" i="1">
                                  <a:solidFill>
                                    <a:srgbClr val="000000"/>
                                  </a:solidFill>
                                  <a:effectLst/>
                                  <a:latin typeface="Cambria Math" panose="02040503050406030204" pitchFamily="18" charset="0"/>
                                  <a:ea typeface="Cambria Math" panose="02040503050406030204" pitchFamily="18" charset="0"/>
                                </a:rPr>
                              </m:ctrlPr>
                            </m:sSubPr>
                            <m:e>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solidFill>
                                    <a:srgbClr val="262626"/>
                                  </a:solidFill>
                                  <a:effectLst/>
                                  <a:latin typeface="Cambria Math" panose="02040503050406030204" pitchFamily="18" charset="0"/>
                                  <a:ea typeface="宋体" panose="02010600030101010101" pitchFamily="2" charset="-122"/>
                                  <a:cs typeface="Times New Roman" panose="02020603050405020304" pitchFamily="18" charset="0"/>
                                </a:rPr>
                                <m:t>𝑇</m:t>
                              </m:r>
                            </m:sub>
                          </m:sSub>
                        </m:e>
                      </m:d>
                    </m:oMath>
                  </m:oMathPara>
                </a14:m>
                <a:endParaRPr kumimoji="1" lang="en-US" altLang="zh-CN" sz="2000" dirty="0"/>
              </a:p>
              <a:p>
                <a:pPr marL="344487" lvl="1" indent="0" algn="just">
                  <a:lnSpc>
                    <a:spcPct val="125000"/>
                  </a:lnSpc>
                  <a:buClr>
                    <a:srgbClr val="28571F"/>
                  </a:buClr>
                  <a:buNone/>
                </a:pPr>
                <a:endParaRPr kumimoji="1" lang="en-US" altLang="zh-CN" sz="2000" dirty="0"/>
              </a:p>
              <a:p>
                <a:pPr algn="just">
                  <a:buClr>
                    <a:srgbClr val="28571F"/>
                  </a:buClr>
                </a:pPr>
                <a:r>
                  <a:rPr kumimoji="1" lang="en-US" altLang="zh-CN" sz="2000" dirty="0"/>
                  <a:t>Black</a:t>
                </a:r>
                <a:r>
                  <a:rPr kumimoji="1" lang="zh-CN" altLang="en-US" sz="2000" dirty="0"/>
                  <a:t>模型</a:t>
                </a:r>
                <a:r>
                  <a:rPr kumimoji="1" lang="zh-CN" altLang="zh-CN" sz="2000" dirty="0"/>
                  <a:t>假设标的债券价格</a:t>
                </a:r>
                <a14:m>
                  <m:oMath xmlns:m="http://schemas.openxmlformats.org/officeDocument/2006/math">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𝑆</m:t>
                        </m:r>
                      </m:e>
                      <m:sub>
                        <m:r>
                          <a:rPr kumimoji="1" lang="en-US" altLang="zh-CN" sz="2000">
                            <a:latin typeface="Cambria Math" panose="02040503050406030204" pitchFamily="18" charset="0"/>
                          </a:rPr>
                          <m:t>𝑇</m:t>
                        </m:r>
                      </m:sub>
                    </m:sSub>
                  </m:oMath>
                </a14:m>
                <a:r>
                  <a:rPr kumimoji="1" lang="zh-CN" altLang="zh-CN" sz="2000" dirty="0"/>
                  <a:t>在期权到期</a:t>
                </a:r>
                <a14:m>
                  <m:oMath xmlns:m="http://schemas.openxmlformats.org/officeDocument/2006/math">
                    <m:r>
                      <a:rPr kumimoji="1" lang="en-US" altLang="zh-CN" sz="2000">
                        <a:latin typeface="Cambria Math" panose="02040503050406030204" pitchFamily="18" charset="0"/>
                      </a:rPr>
                      <m:t>𝑇</m:t>
                    </m:r>
                  </m:oMath>
                </a14:m>
                <a:r>
                  <a:rPr kumimoji="1" lang="zh-CN" altLang="zh-CN" sz="2000" dirty="0"/>
                  <a:t>时刻服从对数正态分布</a:t>
                </a:r>
                <a:r>
                  <a:rPr kumimoji="1" lang="zh-CN" altLang="en-US" sz="2000" dirty="0"/>
                  <a:t>，此时</a:t>
                </a:r>
                <a:r>
                  <a:rPr kumimoji="1" lang="zh-CN" altLang="zh-CN" sz="2000" dirty="0"/>
                  <a:t>只需要均值和方差两个参数即可刻画整个分布。</a:t>
                </a:r>
                <a:endParaRPr kumimoji="1" lang="en-US" altLang="zh-CN" sz="2000" dirty="0"/>
              </a:p>
            </p:txBody>
          </p:sp>
        </mc:Choice>
        <mc:Fallback xmlns="">
          <p:sp>
            <p:nvSpPr>
              <p:cNvPr id="26627" name="内容占位符 2">
                <a:extLst>
                  <a:ext uri="{FF2B5EF4-FFF2-40B4-BE49-F238E27FC236}">
                    <a16:creationId xmlns:a16="http://schemas.microsoft.com/office/drawing/2014/main" id="{4CAB1F1D-549D-4BF1-9DD8-E75F2FBBDE86}"/>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588" r="-741"/>
                </a:stretch>
              </a:blipFill>
            </p:spPr>
            <p:txBody>
              <a:bodyPr/>
              <a:lstStyle/>
              <a:p>
                <a:r>
                  <a:rPr lang="zh-CN" altLang="en-US">
                    <a:noFill/>
                  </a:rPr>
                  <a:t> </a:t>
                </a:r>
              </a:p>
            </p:txBody>
          </p:sp>
        </mc:Fallback>
      </mc:AlternateContent>
      <p:sp>
        <p:nvSpPr>
          <p:cNvPr id="26628" name="灯片编号占位符 3">
            <a:extLst>
              <a:ext uri="{FF2B5EF4-FFF2-40B4-BE49-F238E27FC236}">
                <a16:creationId xmlns:a16="http://schemas.microsoft.com/office/drawing/2014/main" id="{1CC327DB-22B8-4AC5-846B-1F369504745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7E6714F-3233-4590-ADC6-C3DFD9B8AFEA}" type="slidenum">
              <a:rPr lang="zh-CN" altLang="en-US" smtClean="0">
                <a:solidFill>
                  <a:srgbClr val="7F7F7F"/>
                </a:solidFill>
                <a:latin typeface="Adobe Jenson Pro Capt" pitchFamily="18" charset="0"/>
              </a:rPr>
              <a:pPr/>
              <a:t>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799351281"/>
      </p:ext>
    </p:extLst>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2555</Words>
  <Application>Microsoft Macintosh PowerPoint</Application>
  <PresentationFormat>全屏显示(4:3)</PresentationFormat>
  <Paragraphs>278</Paragraphs>
  <Slides>40</Slides>
  <Notes>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40</vt:i4>
      </vt:variant>
    </vt:vector>
  </HeadingPairs>
  <TitlesOfParts>
    <vt:vector size="56" baseType="lpstr">
      <vt:lpstr>楷体</vt:lpstr>
      <vt:lpstr>微软雅黑</vt:lpstr>
      <vt:lpstr>Adobe 黑体 Std R</vt:lpstr>
      <vt:lpstr>Adobe 楷体 Std R</vt:lpstr>
      <vt:lpstr>Adobe Heiti Std R</vt:lpstr>
      <vt:lpstr>Adobe Jenson Pro</vt:lpstr>
      <vt:lpstr>Adobe Jenson Pro Capt</vt:lpstr>
      <vt:lpstr>Arial</vt:lpstr>
      <vt:lpstr>Bradley Hand ITC</vt:lpstr>
      <vt:lpstr>Calibri</vt:lpstr>
      <vt:lpstr>Cambria Math</vt:lpstr>
      <vt:lpstr>Garamond</vt:lpstr>
      <vt:lpstr>Segoe</vt:lpstr>
      <vt:lpstr>Times New Roman</vt:lpstr>
      <vt:lpstr>Wingdings</vt:lpstr>
      <vt:lpstr>1_Edge</vt:lpstr>
      <vt:lpstr>第6章 利率期权与信用违约互换</vt:lpstr>
      <vt:lpstr>PowerPoint 演示文稿</vt:lpstr>
      <vt:lpstr>第一节</vt:lpstr>
      <vt:lpstr>测度转换的金融理解</vt:lpstr>
      <vt:lpstr>为什么要切换测度定价</vt:lpstr>
      <vt:lpstr>何种测度可以用于定价？</vt:lpstr>
      <vt:lpstr>第二节</vt:lpstr>
      <vt:lpstr>债券期权的基本特征</vt:lpstr>
      <vt:lpstr>Black(1976)模型</vt:lpstr>
      <vt:lpstr>债券期权的定价</vt:lpstr>
      <vt:lpstr>第三节</vt:lpstr>
      <vt:lpstr>利率上限和利率下限的基本特征</vt:lpstr>
      <vt:lpstr>利率上限的定价：Black模型</vt:lpstr>
      <vt:lpstr>PowerPoint 演示文稿</vt:lpstr>
      <vt:lpstr>PowerPoint 演示文稿</vt:lpstr>
      <vt:lpstr>利率上限的定价：Bachelier模型</vt:lpstr>
      <vt:lpstr>利率下限的定价：Black模型</vt:lpstr>
      <vt:lpstr>利率下限的定价：Bachelier模型</vt:lpstr>
      <vt:lpstr>一些讨论</vt:lpstr>
      <vt:lpstr>第四节</vt:lpstr>
      <vt:lpstr>利率互换期权的基本特征</vt:lpstr>
      <vt:lpstr>利率互换期权的定价：Black模型</vt:lpstr>
      <vt:lpstr>PowerPoint 演示文稿</vt:lpstr>
      <vt:lpstr>PowerPoint 演示文稿</vt:lpstr>
      <vt:lpstr>利率互换期权的定价： Bachelier模型</vt:lpstr>
      <vt:lpstr>第五节</vt:lpstr>
      <vt:lpstr>可赎回债和可回售债的基本特征</vt:lpstr>
      <vt:lpstr>BDT模型（Black, Derman and Toy, 1990）</vt:lpstr>
      <vt:lpstr>BDT模型单期树图</vt:lpstr>
      <vt:lpstr>PowerPoint 演示文稿</vt:lpstr>
      <vt:lpstr>PowerPoint 演示文稿</vt:lpstr>
      <vt:lpstr>BDT模型两期树图</vt:lpstr>
      <vt:lpstr>PowerPoint 演示文稿</vt:lpstr>
      <vt:lpstr>PowerPoint 演示文稿</vt:lpstr>
      <vt:lpstr>BDT模型的多期树图</vt:lpstr>
      <vt:lpstr>第六节</vt:lpstr>
      <vt:lpstr>CDS合约价值</vt:lpstr>
      <vt:lpstr>风险中性违约概率的估计：结构模型</vt:lpstr>
      <vt:lpstr>风险中性违约概率的估计：简约模型</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2021-07-21T14:11:32Z</dcterms:modified>
</cp:coreProperties>
</file>